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366" r:id="rId4"/>
    <p:sldId id="370" r:id="rId5"/>
    <p:sldId id="312" r:id="rId6"/>
    <p:sldId id="365" r:id="rId7"/>
    <p:sldId id="272" r:id="rId8"/>
    <p:sldId id="371" r:id="rId9"/>
    <p:sldId id="315" r:id="rId10"/>
    <p:sldId id="317" r:id="rId11"/>
    <p:sldId id="318" r:id="rId12"/>
    <p:sldId id="368" r:id="rId13"/>
    <p:sldId id="372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82" r:id="rId22"/>
    <p:sldId id="376" r:id="rId23"/>
    <p:sldId id="330" r:id="rId24"/>
    <p:sldId id="388" r:id="rId25"/>
    <p:sldId id="390" r:id="rId26"/>
    <p:sldId id="389" r:id="rId27"/>
    <p:sldId id="391" r:id="rId28"/>
    <p:sldId id="332" r:id="rId29"/>
    <p:sldId id="392" r:id="rId30"/>
    <p:sldId id="334" r:id="rId31"/>
    <p:sldId id="336" r:id="rId32"/>
    <p:sldId id="337" r:id="rId33"/>
    <p:sldId id="338" r:id="rId34"/>
    <p:sldId id="339" r:id="rId35"/>
    <p:sldId id="340" r:id="rId36"/>
    <p:sldId id="341" r:id="rId37"/>
    <p:sldId id="342" r:id="rId38"/>
    <p:sldId id="343" r:id="rId39"/>
    <p:sldId id="363" r:id="rId40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77">
          <p15:clr>
            <a:srgbClr val="A4A3A4"/>
          </p15:clr>
        </p15:guide>
        <p15:guide id="3" orient="horz" pos="4319">
          <p15:clr>
            <a:srgbClr val="A4A3A4"/>
          </p15:clr>
        </p15:guide>
        <p15:guide id="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ete Kvernland-Berg" initials="GK" lastIdx="5" clrIdx="0"/>
  <p:cmAuthor id="1" name="Making Waves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DD45"/>
    <a:srgbClr val="DBF3FF"/>
    <a:srgbClr val="CEDAE3"/>
    <a:srgbClr val="B3DAF4"/>
    <a:srgbClr val="ABD0EA"/>
    <a:srgbClr val="5BA5D9"/>
    <a:srgbClr val="5CA5DA"/>
    <a:srgbClr val="9CA5AE"/>
    <a:srgbClr val="9CA5A6"/>
    <a:srgbClr val="DCDE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94" autoAdjust="0"/>
    <p:restoredTop sz="99072" autoAdjust="0"/>
  </p:normalViewPr>
  <p:slideViewPr>
    <p:cSldViewPr snapToObjects="1">
      <p:cViewPr varScale="1">
        <p:scale>
          <a:sx n="111" d="100"/>
          <a:sy n="111" d="100"/>
        </p:scale>
        <p:origin x="1548" y="114"/>
      </p:cViewPr>
      <p:guideLst>
        <p:guide orient="horz" pos="2160"/>
        <p:guide pos="177"/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07" d="100"/>
          <a:sy n="107" d="100"/>
        </p:scale>
        <p:origin x="-4240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C9726-B2A7-B043-9B9C-5AE4AFA8CB82}" type="datetimeFigureOut">
              <a:rPr lang="en-US" smtClean="0"/>
              <a:t>1/25/2019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0AF78-0AB5-C747-AF02-BD58D80F94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58506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2B043-62CF-3F45-9A7D-7BFFCFFC35FE}" type="datetimeFigureOut">
              <a:t>25.01.2019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F862A-7837-4344-B614-104AFDA7717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299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87791-6CCB-4BE0-A894-4C9FFA862195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88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AMVEIS_Ph02_Illustrasjon_REV_1-02 A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" r="2061" b="-1"/>
          <a:stretch/>
        </p:blipFill>
        <p:spPr>
          <a:xfrm>
            <a:off x="190785" y="194134"/>
            <a:ext cx="9529684" cy="5376086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1754096" y="4330000"/>
            <a:ext cx="6559374" cy="937504"/>
          </a:xfrm>
          <a:prstGeom prst="rect">
            <a:avLst/>
          </a:prstGeom>
          <a:noFill/>
        </p:spPr>
        <p:txBody>
          <a:bodyPr wrap="square" lIns="75416" tIns="75416" rIns="75416" bIns="75416" rtlCol="0">
            <a:noAutofit/>
          </a:bodyPr>
          <a:lstStyle/>
          <a:p>
            <a:pPr algn="l"/>
            <a:endParaRPr lang="nb-NO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344487" y="2292448"/>
            <a:ext cx="9217025" cy="463607"/>
          </a:xfrm>
          <a:prstGeom prst="rect">
            <a:avLst/>
          </a:prstGeom>
          <a:noFill/>
          <a:effectLst/>
        </p:spPr>
        <p:txBody>
          <a:bodyPr wrap="square" lIns="36000" tIns="36000" rIns="36000" bIns="108000" rtlCol="0">
            <a:noAutofit/>
          </a:bodyPr>
          <a:lstStyle>
            <a:defPPr>
              <a:defRPr lang="en-US"/>
            </a:defPPr>
            <a:lvl1pPr marL="0" indent="0">
              <a:spcBef>
                <a:spcPct val="20000"/>
              </a:spcBef>
              <a:defRPr sz="6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nb-NO" sz="2800" b="0" dirty="0" smtClean="0">
                <a:solidFill>
                  <a:schemeClr val="tx1"/>
                </a:solidFill>
              </a:rPr>
              <a:t>Veikart for tjenesteinnovasjon</a:t>
            </a:r>
            <a:endParaRPr lang="nb-NO" sz="2000" b="0" dirty="0">
              <a:solidFill>
                <a:schemeClr val="tx1"/>
              </a:solidFill>
            </a:endParaRP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16496" y="2773363"/>
            <a:ext cx="6662445" cy="432000"/>
          </a:xfrm>
        </p:spPr>
        <p:txBody>
          <a:bodyPr wrap="square" lIns="36000" tIns="36000" rIns="36000" bIns="36000">
            <a:normAutofit/>
          </a:bodyPr>
          <a:lstStyle>
            <a:lvl1pPr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&lt;</a:t>
            </a:r>
            <a:r>
              <a:rPr lang="en-US" dirty="0" err="1" smtClean="0"/>
              <a:t>Klikk</a:t>
            </a:r>
            <a:r>
              <a:rPr lang="en-US" dirty="0" smtClean="0"/>
              <a:t> for </a:t>
            </a:r>
            <a:r>
              <a:rPr lang="en-US" dirty="0" err="1" smtClean="0"/>
              <a:t>å</a:t>
            </a:r>
            <a:r>
              <a:rPr lang="en-US" dirty="0" smtClean="0"/>
              <a:t> </a:t>
            </a:r>
            <a:r>
              <a:rPr lang="en-US" dirty="0" err="1" smtClean="0"/>
              <a:t>legge</a:t>
            </a:r>
            <a:r>
              <a:rPr lang="en-US" dirty="0" smtClean="0"/>
              <a:t> inn </a:t>
            </a:r>
            <a:r>
              <a:rPr lang="en-US" dirty="0" err="1" smtClean="0"/>
              <a:t>navn</a:t>
            </a:r>
            <a:r>
              <a:rPr lang="en-US" dirty="0" smtClean="0"/>
              <a:t>&lt;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7329264" y="5911388"/>
            <a:ext cx="244827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nb-NO" sz="1050" kern="0" spc="19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V1.0  </a:t>
            </a:r>
            <a:r>
              <a:rPr lang="nb-NO" sz="1050" kern="0" spc="19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JULI 2015</a:t>
            </a:r>
            <a:endParaRPr lang="nb-NO" sz="1050" kern="0" spc="19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3" name="Picture 22" descr="temptlogo_aho.png"/>
          <p:cNvPicPr>
            <a:picLocks noChangeAspect="1"/>
          </p:cNvPicPr>
          <p:nvPr userDrawn="1"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64" y="5915729"/>
            <a:ext cx="6865022" cy="60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2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+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 hasCustomPrompt="1"/>
          </p:nvPr>
        </p:nvSpPr>
        <p:spPr>
          <a:xfrm>
            <a:off x="209550" y="1635124"/>
            <a:ext cx="9503023" cy="5033964"/>
          </a:xfrm>
          <a:solidFill>
            <a:srgbClr val="DCDE44"/>
          </a:solidFill>
        </p:spPr>
        <p:txBody>
          <a:bodyPr/>
          <a:lstStyle>
            <a:lvl1pPr>
              <a:defRPr b="0" baseline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Klikk på ikon for å sette inn bilde som viser kontekst / workshop, hvis nødvendig</a:t>
            </a:r>
            <a:endParaRPr lang="nb-NO" dirty="0"/>
          </a:p>
        </p:txBody>
      </p:sp>
      <p:sp>
        <p:nvSpPr>
          <p:cNvPr id="1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09551" y="341780"/>
            <a:ext cx="9503022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3A7EC0"/>
                </a:solidFill>
              </a:defRPr>
            </a:lvl1pPr>
          </a:lstStyle>
          <a:p>
            <a:r>
              <a:rPr lang="nb-NO" dirty="0" smtClean="0"/>
              <a:t>Klikk for å skrive inn tittel</a:t>
            </a:r>
            <a:endParaRPr lang="nb-NO" dirty="0"/>
          </a:p>
        </p:txBody>
      </p:sp>
      <p:sp>
        <p:nvSpPr>
          <p:cNvPr id="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09551" y="943270"/>
            <a:ext cx="9503022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934050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+tekst_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20933" y="327262"/>
            <a:ext cx="9505950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3A7EC0"/>
                </a:solidFill>
              </a:defRPr>
            </a:lvl1pPr>
          </a:lstStyle>
          <a:p>
            <a:r>
              <a:rPr lang="nb-NO" dirty="0" smtClean="0"/>
              <a:t>Klikk for å skrive inn tittel</a:t>
            </a:r>
            <a:endParaRPr lang="nb-NO" dirty="0"/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09549" y="943270"/>
            <a:ext cx="9517333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0933" y="1635125"/>
            <a:ext cx="9505950" cy="94669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b="0"/>
            </a:lvl1pPr>
          </a:lstStyle>
          <a:p>
            <a:pPr lvl="0"/>
            <a:r>
              <a:rPr lang="en-US" dirty="0" err="1" smtClean="0"/>
              <a:t>Klikk</a:t>
            </a:r>
            <a:r>
              <a:rPr lang="en-US" dirty="0" smtClean="0"/>
              <a:t> for å </a:t>
            </a:r>
            <a:r>
              <a:rPr lang="en-US" dirty="0" err="1" smtClean="0"/>
              <a:t>skrive</a:t>
            </a:r>
            <a:r>
              <a:rPr lang="en-US" dirty="0" smtClean="0"/>
              <a:t> inn </a:t>
            </a:r>
            <a:r>
              <a:rPr lang="en-US" dirty="0" err="1" smtClean="0"/>
              <a:t>tekst</a:t>
            </a:r>
            <a:endParaRPr lang="nb-NO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220933" y="2719613"/>
            <a:ext cx="9505950" cy="2941635"/>
          </a:xfrm>
          <a:solidFill>
            <a:srgbClr val="DCDE44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nb-NO" dirty="0" smtClean="0"/>
              <a:t>Klikk på ikonet for å sette inn bilde</a:t>
            </a:r>
            <a:endParaRPr lang="nb-NO" dirty="0"/>
          </a:p>
        </p:txBody>
      </p:sp>
      <p:sp>
        <p:nvSpPr>
          <p:cNvPr id="9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360603" y="5913360"/>
            <a:ext cx="2880000" cy="756000"/>
          </a:xfrm>
        </p:spPr>
        <p:txBody>
          <a:bodyPr>
            <a:noAutofit/>
          </a:bodyPr>
          <a:lstStyle>
            <a:lvl1pPr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Klikk her for å skrive inn tittel og hvordan utarbeides</a:t>
            </a:r>
          </a:p>
        </p:txBody>
      </p:sp>
      <p:sp>
        <p:nvSpPr>
          <p:cNvPr id="10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3530312" y="5913360"/>
            <a:ext cx="2880000" cy="756000"/>
          </a:xfrm>
        </p:spPr>
        <p:txBody>
          <a:bodyPr>
            <a:noAutofit/>
          </a:bodyPr>
          <a:lstStyle>
            <a:lvl1pPr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Klikk her for å skrive inn tittel og hvordan utarbeides</a:t>
            </a:r>
          </a:p>
        </p:txBody>
      </p:sp>
      <p:sp>
        <p:nvSpPr>
          <p:cNvPr id="11" name="Text Placeholder 25"/>
          <p:cNvSpPr>
            <a:spLocks noGrp="1"/>
          </p:cNvSpPr>
          <p:nvPr>
            <p:ph type="body" sz="quarter" idx="22" hasCustomPrompt="1"/>
          </p:nvPr>
        </p:nvSpPr>
        <p:spPr>
          <a:xfrm>
            <a:off x="6700021" y="5913360"/>
            <a:ext cx="2880000" cy="756000"/>
          </a:xfrm>
        </p:spPr>
        <p:txBody>
          <a:bodyPr>
            <a:noAutofit/>
          </a:bodyPr>
          <a:lstStyle>
            <a:lvl1pPr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Klikk her for å skrive inn tittel og hvordan utarbeides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kern="0" spc="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318378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  <p15:guide id="2" pos="3619">
          <p15:clr>
            <a:srgbClr val="FBAE40"/>
          </p15:clr>
        </p15:guide>
        <p15:guide id="3" pos="393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209551" y="188913"/>
            <a:ext cx="9496424" cy="6480176"/>
          </a:xfrm>
          <a:solidFill>
            <a:srgbClr val="DCDE44"/>
          </a:solidFill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på ikon for å sette inn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55251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2"/>
          <a:stretch/>
        </p:blipFill>
        <p:spPr>
          <a:xfrm>
            <a:off x="199364" y="188639"/>
            <a:ext cx="9506164" cy="5400601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754096" y="4330000"/>
            <a:ext cx="6559374" cy="937504"/>
          </a:xfrm>
          <a:prstGeom prst="rect">
            <a:avLst/>
          </a:prstGeom>
          <a:noFill/>
        </p:spPr>
        <p:txBody>
          <a:bodyPr wrap="square" lIns="75416" tIns="75416" rIns="75416" bIns="75416" rtlCol="0">
            <a:noAutofit/>
          </a:bodyPr>
          <a:lstStyle/>
          <a:p>
            <a:pPr algn="l"/>
            <a:endParaRPr lang="nb-NO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43933" y="367266"/>
            <a:ext cx="9217025" cy="2125630"/>
          </a:xfrm>
        </p:spPr>
        <p:txBody>
          <a:bodyPr anchor="b">
            <a:normAutofit/>
          </a:bodyPr>
          <a:lstStyle>
            <a:lvl1pPr>
              <a:defRPr sz="28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dirty="0" smtClean="0"/>
              <a:t>Klikk for å skrive inn avslutning</a:t>
            </a:r>
            <a:endParaRPr lang="nb-NO" dirty="0"/>
          </a:p>
        </p:txBody>
      </p:sp>
      <p:pic>
        <p:nvPicPr>
          <p:cNvPr id="11" name="Picture 10" descr="temptlogo_aho.png"/>
          <p:cNvPicPr>
            <a:picLocks noChangeAspect="1"/>
          </p:cNvPicPr>
          <p:nvPr userDrawn="1"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64" y="5915729"/>
            <a:ext cx="6865022" cy="60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0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2314958"/>
            <a:ext cx="9906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99706"/>
            <a:ext cx="9906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4524493"/>
            <a:ext cx="9906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0" y="6741368"/>
            <a:ext cx="9906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2079956" y="-2150"/>
            <a:ext cx="0" cy="685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3987194" y="-2150"/>
            <a:ext cx="0" cy="685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5894432" y="-2150"/>
            <a:ext cx="0" cy="685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7801670" y="-2150"/>
            <a:ext cx="0" cy="685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flipV="1">
            <a:off x="9708907" y="-2150"/>
            <a:ext cx="0" cy="685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 flipV="1">
            <a:off x="172718" y="-2150"/>
            <a:ext cx="0" cy="685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 userDrawn="1"/>
        </p:nvSpPr>
        <p:spPr>
          <a:xfrm>
            <a:off x="128464" y="72008"/>
            <a:ext cx="9649071" cy="66693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97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670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kstslide_Introduk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IMMEL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7"/>
          <a:stretch/>
        </p:blipFill>
        <p:spPr>
          <a:xfrm>
            <a:off x="6262272" y="1634464"/>
            <a:ext cx="3450301" cy="5066998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08387" y="327262"/>
            <a:ext cx="9504186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3A7EC0"/>
                </a:solidFill>
              </a:defRPr>
            </a:lvl1pPr>
          </a:lstStyle>
          <a:p>
            <a:r>
              <a:rPr lang="nb-NO" dirty="0" smtClean="0"/>
              <a:t>Klikk for å skrive inn introduksjon til &lt;tema&gt;</a:t>
            </a:r>
            <a:endParaRPr lang="nb-NO" dirty="0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209551" y="5805264"/>
            <a:ext cx="5655978" cy="647924"/>
          </a:xfrm>
        </p:spPr>
        <p:txBody>
          <a:bodyPr anchor="b"/>
          <a:lstStyle>
            <a:lvl1pPr>
              <a:defRPr b="0">
                <a:solidFill>
                  <a:srgbClr val="3A7EC0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 smtClean="0"/>
              <a:t>Klikk for å skrive inn evt. sitat</a:t>
            </a:r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208387" y="1634463"/>
            <a:ext cx="5657142" cy="3932459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 smtClean="0"/>
              <a:t>Klikk for å skrive inn beskrivelse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09549" y="943270"/>
            <a:ext cx="9503023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393160" y="2080594"/>
            <a:ext cx="3177878" cy="15644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 smtClean="0"/>
              <a:t>.</a:t>
            </a:r>
            <a:endParaRPr lang="nb-NO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6402882" y="1759948"/>
            <a:ext cx="3177878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 smtClean="0"/>
              <a:t>.</a:t>
            </a:r>
            <a:endParaRPr lang="nb-NO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kern="0" spc="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7824777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  <p15:guide id="2" pos="3619" userDrawn="1">
          <p15:clr>
            <a:srgbClr val="FBAE40"/>
          </p15:clr>
        </p15:guide>
        <p15:guide id="3" pos="3936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2" b="-205"/>
          <a:stretch/>
        </p:blipFill>
        <p:spPr>
          <a:xfrm>
            <a:off x="-142856" y="-19982"/>
            <a:ext cx="10081249" cy="69886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754096" y="4330000"/>
            <a:ext cx="6559374" cy="937504"/>
          </a:xfrm>
          <a:prstGeom prst="rect">
            <a:avLst/>
          </a:prstGeom>
          <a:noFill/>
        </p:spPr>
        <p:txBody>
          <a:bodyPr wrap="square" lIns="75416" tIns="75416" rIns="75416" bIns="75416" rtlCol="0">
            <a:noAutofit/>
          </a:bodyPr>
          <a:lstStyle/>
          <a:p>
            <a:pPr algn="l"/>
            <a:endParaRPr lang="nb-NO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1267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210149" y="327262"/>
            <a:ext cx="5317527" cy="554269"/>
          </a:xfrm>
          <a:prstGeom prst="rect">
            <a:avLst/>
          </a:prstGeom>
          <a:noFill/>
        </p:spPr>
        <p:txBody>
          <a:bodyPr wrap="square" lIns="71990" tIns="71990" rIns="71990" bIns="71990" rtlCol="0">
            <a:noAutofit/>
          </a:bodyPr>
          <a:lstStyle/>
          <a:p>
            <a:pPr algn="l"/>
            <a:r>
              <a:rPr lang="nb-NO" sz="2800" dirty="0" smtClean="0">
                <a:solidFill>
                  <a:schemeClr val="tx2"/>
                </a:solidFill>
                <a:latin typeface="Arial"/>
                <a:cs typeface="Arial"/>
              </a:rPr>
              <a:t>Innholdsfortegnelse</a:t>
            </a:r>
          </a:p>
          <a:p>
            <a:pPr algn="l"/>
            <a:r>
              <a:rPr lang="nb-NO" sz="280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nb-NO" sz="2800" dirty="0" smtClean="0">
                <a:solidFill>
                  <a:schemeClr val="tx2"/>
                </a:solidFill>
                <a:latin typeface="Arial"/>
                <a:cs typeface="Arial"/>
              </a:rPr>
              <a:t>  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10149" y="1310350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>
                <a:solidFill>
                  <a:srgbClr val="3A7E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</a:t>
            </a:r>
            <a:endParaRPr lang="nb-NO" sz="1400" dirty="0">
              <a:solidFill>
                <a:srgbClr val="3A7E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067062" y="1310350"/>
            <a:ext cx="6216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>
                <a:solidFill>
                  <a:srgbClr val="3A7E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</a:t>
            </a:r>
            <a:endParaRPr lang="nb-NO" sz="1400" dirty="0">
              <a:solidFill>
                <a:srgbClr val="3A7E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09550" y="1779071"/>
            <a:ext cx="5655979" cy="4313754"/>
          </a:xfrm>
        </p:spPr>
        <p:txBody>
          <a:bodyPr>
            <a:noAutofit/>
          </a:bodyPr>
          <a:lstStyle>
            <a:lvl1pPr>
              <a:tabLst>
                <a:tab pos="803275" algn="l"/>
              </a:tabLst>
              <a:defRPr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Klikk</a:t>
            </a:r>
            <a:r>
              <a:rPr lang="en-US" dirty="0" smtClean="0"/>
              <a:t> for å </a:t>
            </a:r>
            <a:r>
              <a:rPr lang="en-US" dirty="0" err="1" smtClean="0"/>
              <a:t>legge</a:t>
            </a:r>
            <a:r>
              <a:rPr lang="en-US" dirty="0" smtClean="0"/>
              <a:t> inn </a:t>
            </a:r>
            <a:r>
              <a:rPr lang="en-US" dirty="0" err="1" smtClean="0"/>
              <a:t>sidenummer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kapittel</a:t>
            </a:r>
            <a:r>
              <a:rPr lang="en-US" dirty="0" smtClean="0"/>
              <a:t>. </a:t>
            </a:r>
            <a:r>
              <a:rPr lang="en-US" dirty="0" err="1" smtClean="0"/>
              <a:t>Bruk</a:t>
            </a:r>
            <a:r>
              <a:rPr lang="en-US" dirty="0" smtClean="0"/>
              <a:t> tab </a:t>
            </a:r>
            <a:r>
              <a:rPr lang="en-US" dirty="0" err="1" smtClean="0"/>
              <a:t>etter</a:t>
            </a:r>
            <a:r>
              <a:rPr lang="en-US" dirty="0" smtClean="0"/>
              <a:t> </a:t>
            </a:r>
            <a:r>
              <a:rPr lang="en-US" dirty="0" err="1" smtClean="0"/>
              <a:t>sidenummer</a:t>
            </a:r>
            <a:endParaRPr lang="en-US" dirty="0" smtClean="0"/>
          </a:p>
          <a:p>
            <a:pPr lvl="0"/>
            <a:r>
              <a:rPr lang="en-US" dirty="0" smtClean="0"/>
              <a:t>	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98439" y="1634133"/>
            <a:ext cx="5667090" cy="0"/>
          </a:xfrm>
          <a:prstGeom prst="line">
            <a:avLst/>
          </a:prstGeom>
          <a:ln w="12700">
            <a:solidFill>
              <a:srgbClr val="9BA5A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kern="0" spc="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20" name="Picture 19" descr="HIMMEL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7"/>
          <a:stretch/>
        </p:blipFill>
        <p:spPr>
          <a:xfrm>
            <a:off x="6262272" y="1634464"/>
            <a:ext cx="3450301" cy="5066998"/>
          </a:xfrm>
          <a:prstGeom prst="rect">
            <a:avLst/>
          </a:prstGeom>
        </p:spPr>
      </p:pic>
      <p:sp>
        <p:nvSpPr>
          <p:cNvPr id="23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6402882" y="1628800"/>
            <a:ext cx="3177878" cy="3352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indent="0">
              <a:buNone/>
            </a:pPr>
            <a:r>
              <a:rPr lang="nb-NO" sz="1400" b="1" dirty="0" smtClean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OM VEIKART FOR TJENESTEINNOVASJON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393160" y="2080593"/>
            <a:ext cx="3177878" cy="2356517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baseline="0">
                <a:solidFill>
                  <a:schemeClr val="tx1"/>
                </a:solidFill>
              </a:defRPr>
            </a:lvl1pPr>
          </a:lstStyle>
          <a:p>
            <a:pPr marL="0" indent="0">
              <a:spcBef>
                <a:spcPts val="300"/>
              </a:spcBef>
              <a:spcAft>
                <a:spcPts val="600"/>
              </a:spcAft>
              <a:buNone/>
            </a:pPr>
            <a:r>
              <a:rPr lang="nb-NO" sz="1400" dirty="0" smtClean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Veikart for tjenesteinnovasjon er en praktisk metodikk som setter kommunene i stand til å endre offentlige tjenester for å møte fremtiden. </a:t>
            </a:r>
          </a:p>
          <a:p>
            <a:pPr marL="0" indent="0">
              <a:spcBef>
                <a:spcPts val="300"/>
              </a:spcBef>
              <a:spcAft>
                <a:spcPts val="600"/>
              </a:spcAft>
              <a:buNone/>
            </a:pPr>
            <a:r>
              <a:rPr lang="nb-NO" sz="1400" dirty="0" smtClean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For å få tilgang til hele metodikken for tjenesteinnovasjon kan dere gå til </a:t>
            </a:r>
            <a:r>
              <a:rPr lang="nb-NO" sz="1400" dirty="0" err="1" smtClean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www.ks.no</a:t>
            </a:r>
            <a:r>
              <a:rPr lang="nb-NO" sz="1400" dirty="0" smtClean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/</a:t>
            </a:r>
            <a:r>
              <a:rPr lang="nb-NO" sz="1400" dirty="0" err="1" smtClean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samveis</a:t>
            </a:r>
            <a:r>
              <a:rPr lang="nb-NO" sz="1400" dirty="0" smtClean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 </a:t>
            </a:r>
          </a:p>
          <a:p>
            <a:pPr marL="0" indent="0">
              <a:spcBef>
                <a:spcPts val="300"/>
              </a:spcBef>
              <a:spcAft>
                <a:spcPts val="600"/>
              </a:spcAft>
              <a:buNone/>
            </a:pPr>
            <a:r>
              <a:rPr lang="nb-NO" sz="1400" dirty="0" smtClean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Dette dokumentet er et av verktøyene i metodikken, og dere finner det referert til i </a:t>
            </a:r>
            <a:r>
              <a:rPr lang="en-US" dirty="0" smtClean="0"/>
              <a:t>[</a:t>
            </a:r>
            <a:r>
              <a:rPr lang="en-US" dirty="0" err="1" smtClean="0"/>
              <a:t>Fase</a:t>
            </a:r>
            <a:r>
              <a:rPr lang="en-US" dirty="0" smtClean="0"/>
              <a:t> </a:t>
            </a:r>
            <a:r>
              <a:rPr lang="en-US" dirty="0" err="1" smtClean="0"/>
              <a:t>nr</a:t>
            </a:r>
            <a:r>
              <a:rPr lang="en-US" dirty="0" smtClean="0"/>
              <a:t>, </a:t>
            </a:r>
            <a:r>
              <a:rPr lang="en-US" dirty="0" err="1" smtClean="0"/>
              <a:t>Fasenavn</a:t>
            </a:r>
            <a:r>
              <a:rPr lang="en-US" dirty="0" smtClean="0"/>
              <a:t>.]</a:t>
            </a:r>
          </a:p>
          <a:p>
            <a:pPr marL="0" indent="0">
              <a:spcBef>
                <a:spcPts val="300"/>
              </a:spcBef>
              <a:spcAft>
                <a:spcPts val="600"/>
              </a:spcAft>
              <a:buNone/>
            </a:pPr>
            <a:endParaRPr lang="nb-NO" sz="1400" b="1" dirty="0">
              <a:solidFill>
                <a:schemeClr val="tx1"/>
              </a:solidFill>
              <a:latin typeface="Arial"/>
              <a:ea typeface="Calibri"/>
              <a:cs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244" y="4728614"/>
            <a:ext cx="3147432" cy="179582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292028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  <p15:guide id="2" pos="580" userDrawn="1">
          <p15:clr>
            <a:srgbClr val="FBAE40"/>
          </p15:clr>
        </p15:guide>
        <p15:guide id="3" pos="3846" userDrawn="1">
          <p15:clr>
            <a:srgbClr val="FBAE40"/>
          </p15:clr>
        </p15:guide>
        <p15:guide id="4" pos="1578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  <p15:guide id="6" orient="horz" pos="84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5"/>
          <a:stretch/>
        </p:blipFill>
        <p:spPr>
          <a:xfrm>
            <a:off x="199364" y="188640"/>
            <a:ext cx="9506164" cy="648044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754096" y="4330000"/>
            <a:ext cx="6559374" cy="937504"/>
          </a:xfrm>
          <a:prstGeom prst="rect">
            <a:avLst/>
          </a:prstGeom>
          <a:noFill/>
        </p:spPr>
        <p:txBody>
          <a:bodyPr wrap="square" lIns="75416" tIns="75416" rIns="75416" bIns="75416" rtlCol="0">
            <a:noAutofit/>
          </a:bodyPr>
          <a:lstStyle/>
          <a:p>
            <a:pPr algn="l"/>
            <a:endParaRPr lang="nb-NO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59655" y="1628776"/>
            <a:ext cx="9217025" cy="1803722"/>
          </a:xfrm>
        </p:spPr>
        <p:txBody>
          <a:bodyPr anchor="b">
            <a:normAutofit/>
          </a:bodyPr>
          <a:lstStyle>
            <a:lvl1pPr>
              <a:defRPr sz="2800" b="0" baseline="0">
                <a:solidFill>
                  <a:srgbClr val="3A7EC0"/>
                </a:solidFill>
              </a:defRPr>
            </a:lvl1pPr>
          </a:lstStyle>
          <a:p>
            <a:pPr lvl="0"/>
            <a:r>
              <a:rPr lang="nb-NO" dirty="0" smtClean="0"/>
              <a:t>Klikk for å skrive inn navn på kapittel</a:t>
            </a:r>
            <a:endParaRPr lang="nb-NO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35628" y="3438248"/>
            <a:ext cx="6533596" cy="432000"/>
          </a:xfrm>
        </p:spPr>
        <p:txBody>
          <a:bodyPr wrap="square" lIns="36000" tIns="36000" rIns="36000" bIns="36000">
            <a:normAutofit/>
          </a:bodyPr>
          <a:lstStyle>
            <a:lvl1pPr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4827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_Introduk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IMMEL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7"/>
          <a:stretch/>
        </p:blipFill>
        <p:spPr>
          <a:xfrm>
            <a:off x="6262272" y="1634464"/>
            <a:ext cx="3450301" cy="5066998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08387" y="327262"/>
            <a:ext cx="9504186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3A7EC0"/>
                </a:solidFill>
              </a:defRPr>
            </a:lvl1pPr>
          </a:lstStyle>
          <a:p>
            <a:r>
              <a:rPr lang="nb-NO" dirty="0" smtClean="0"/>
              <a:t>Klikk for å skrive inn introduksjon til &lt;tema&gt;</a:t>
            </a:r>
            <a:endParaRPr lang="nb-NO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209549" y="1634464"/>
            <a:ext cx="5655979" cy="360000"/>
          </a:xfrm>
        </p:spPr>
        <p:txBody>
          <a:bodyPr>
            <a:noAutofit/>
          </a:bodyPr>
          <a:lstStyle>
            <a:lvl1pPr>
              <a:defRPr b="1" baseline="0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Klikk for å skrive inn overskrift for hva er &lt;tema&gt;</a:t>
            </a:r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209551" y="5805264"/>
            <a:ext cx="5655978" cy="647924"/>
          </a:xfrm>
        </p:spPr>
        <p:txBody>
          <a:bodyPr anchor="b"/>
          <a:lstStyle>
            <a:lvl1pPr>
              <a:defRPr b="0">
                <a:solidFill>
                  <a:srgbClr val="3A7EC0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 smtClean="0"/>
              <a:t>Klikk for å skrive inn evt. sitat</a:t>
            </a:r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208387" y="1994464"/>
            <a:ext cx="5657142" cy="1434808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 smtClean="0"/>
              <a:t>Klikk for å skrive inn beskrivelse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09549" y="943270"/>
            <a:ext cx="9503023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393160" y="2080594"/>
            <a:ext cx="3177878" cy="15644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 smtClean="0"/>
              <a:t>.</a:t>
            </a:r>
            <a:endParaRPr lang="nb-NO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6388025" y="4136586"/>
            <a:ext cx="3161141" cy="1430337"/>
          </a:xfrm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 err="1" smtClean="0"/>
              <a:t>.</a:t>
            </a:r>
            <a:endParaRPr lang="nb-NO" dirty="0"/>
          </a:p>
        </p:txBody>
      </p:sp>
      <p:sp>
        <p:nvSpPr>
          <p:cNvPr id="21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209551" y="3565249"/>
            <a:ext cx="5655978" cy="360000"/>
          </a:xfrm>
        </p:spPr>
        <p:txBody>
          <a:bodyPr>
            <a:noAutofit/>
          </a:bodyPr>
          <a:lstStyle>
            <a:lvl1pPr>
              <a:defRPr b="1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Klikk for å skrive inn hvordan utarbeides &lt;tema&gt;</a:t>
            </a:r>
          </a:p>
        </p:txBody>
      </p:sp>
      <p:sp>
        <p:nvSpPr>
          <p:cNvPr id="22" name="Text Placeholder 25"/>
          <p:cNvSpPr>
            <a:spLocks noGrp="1"/>
          </p:cNvSpPr>
          <p:nvPr>
            <p:ph type="body" sz="quarter" idx="22" hasCustomPrompt="1"/>
          </p:nvPr>
        </p:nvSpPr>
        <p:spPr>
          <a:xfrm>
            <a:off x="208387" y="3925249"/>
            <a:ext cx="5657142" cy="150194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 smtClean="0"/>
              <a:t>Klikk for å skrive inn beskrivelse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6402882" y="1759948"/>
            <a:ext cx="3177878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 smtClean="0"/>
              <a:t>.</a:t>
            </a:r>
            <a:endParaRPr lang="nb-NO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6386642" y="3755954"/>
            <a:ext cx="3177878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 smtClean="0"/>
              <a:t>.</a:t>
            </a:r>
            <a:endParaRPr lang="nb-NO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kern="0" spc="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0733264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  <p15:guide id="2" pos="3619" userDrawn="1">
          <p15:clr>
            <a:srgbClr val="FBAE40"/>
          </p15:clr>
        </p15:guide>
        <p15:guide id="3" pos="393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slide_Introduk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IMMEL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7"/>
          <a:stretch/>
        </p:blipFill>
        <p:spPr>
          <a:xfrm>
            <a:off x="6262272" y="1634464"/>
            <a:ext cx="3450301" cy="5066998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08387" y="327262"/>
            <a:ext cx="9504186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3A7EC0"/>
                </a:solidFill>
              </a:defRPr>
            </a:lvl1pPr>
          </a:lstStyle>
          <a:p>
            <a:r>
              <a:rPr lang="nb-NO" dirty="0" smtClean="0"/>
              <a:t>Klikk for å skrive inn introduksjon til &lt;tema&gt;</a:t>
            </a:r>
            <a:endParaRPr lang="nb-NO" dirty="0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209551" y="5805264"/>
            <a:ext cx="5655978" cy="647924"/>
          </a:xfrm>
        </p:spPr>
        <p:txBody>
          <a:bodyPr anchor="b"/>
          <a:lstStyle>
            <a:lvl1pPr>
              <a:defRPr b="0">
                <a:solidFill>
                  <a:srgbClr val="3A7EC0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 smtClean="0"/>
              <a:t>Klikk for å skrive inn evt. sitat</a:t>
            </a:r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208387" y="1634463"/>
            <a:ext cx="5657142" cy="3932459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 smtClean="0"/>
              <a:t>Klikk for å skrive inn beskrivelse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09549" y="943270"/>
            <a:ext cx="9503023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393160" y="2080594"/>
            <a:ext cx="3177878" cy="15644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 smtClean="0"/>
              <a:t>.</a:t>
            </a:r>
            <a:endParaRPr lang="nb-NO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6402882" y="1759948"/>
            <a:ext cx="3177878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 smtClean="0"/>
              <a:t>.</a:t>
            </a:r>
            <a:endParaRPr lang="nb-NO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kern="0" spc="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5886808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  <p15:guide id="2" pos="3619" userDrawn="1">
          <p15:clr>
            <a:srgbClr val="FBAE40"/>
          </p15:clr>
        </p15:guide>
        <p15:guide id="3" pos="393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slide_Introduk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IMMEL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7"/>
          <a:stretch/>
        </p:blipFill>
        <p:spPr>
          <a:xfrm>
            <a:off x="6262272" y="1634464"/>
            <a:ext cx="3450301" cy="5066998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08387" y="327262"/>
            <a:ext cx="9504186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3A7EC0"/>
                </a:solidFill>
              </a:defRPr>
            </a:lvl1pPr>
          </a:lstStyle>
          <a:p>
            <a:r>
              <a:rPr lang="nb-NO" dirty="0" smtClean="0"/>
              <a:t>Klikk for å skrive inn introduksjon til &lt;tema&gt;</a:t>
            </a:r>
            <a:endParaRPr lang="nb-NO" dirty="0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209551" y="5805264"/>
            <a:ext cx="5655978" cy="647924"/>
          </a:xfrm>
        </p:spPr>
        <p:txBody>
          <a:bodyPr anchor="b"/>
          <a:lstStyle>
            <a:lvl1pPr>
              <a:defRPr b="0">
                <a:solidFill>
                  <a:srgbClr val="3A7EC0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 smtClean="0"/>
              <a:t>Klikk for å skrive inn evt. sitat</a:t>
            </a:r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208387" y="1634463"/>
            <a:ext cx="5657142" cy="3932459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 smtClean="0"/>
              <a:t>Klikk for å skrive inn beskrivelse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09549" y="943270"/>
            <a:ext cx="9503023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393160" y="2080594"/>
            <a:ext cx="3177878" cy="15644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 smtClean="0"/>
              <a:t>.</a:t>
            </a:r>
            <a:endParaRPr lang="nb-NO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6388025" y="4136586"/>
            <a:ext cx="3161141" cy="1430337"/>
          </a:xfrm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 err="1" smtClean="0"/>
              <a:t>.</a:t>
            </a:r>
            <a:endParaRPr lang="nb-NO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6402882" y="1759948"/>
            <a:ext cx="3177878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 smtClean="0"/>
              <a:t>.</a:t>
            </a:r>
            <a:endParaRPr lang="nb-NO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6386642" y="3755954"/>
            <a:ext cx="3177878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 smtClean="0"/>
              <a:t>.</a:t>
            </a:r>
            <a:endParaRPr lang="nb-NO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kern="0" spc="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301177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  <p15:guide id="2" pos="3619" userDrawn="1">
          <p15:clr>
            <a:srgbClr val="FBAE40"/>
          </p15:clr>
        </p15:guide>
        <p15:guide id="3" pos="393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_Introduksjon_2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15433" y="327262"/>
            <a:ext cx="9497140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nb-NO" dirty="0" smtClean="0"/>
              <a:t>Klikk for å skrive inn introduksjon til &lt;tema&gt;</a:t>
            </a:r>
            <a:endParaRPr lang="nb-NO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215433" y="1634462"/>
            <a:ext cx="2694117" cy="570561"/>
          </a:xfrm>
        </p:spPr>
        <p:txBody>
          <a:bodyPr>
            <a:noAutofit/>
          </a:bodyPr>
          <a:lstStyle>
            <a:lvl1pPr>
              <a:defRPr b="1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.</a:t>
            </a:r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207964" y="5613752"/>
            <a:ext cx="5657566" cy="839436"/>
          </a:xfrm>
        </p:spPr>
        <p:txBody>
          <a:bodyPr anchor="b"/>
          <a:lstStyle>
            <a:lvl1pPr>
              <a:defRPr b="0">
                <a:solidFill>
                  <a:schemeClr val="tx2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 smtClean="0"/>
              <a:t>.</a:t>
            </a:r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216596" y="2205024"/>
            <a:ext cx="2700002" cy="3104506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 smtClean="0"/>
              <a:t>.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16595" y="943270"/>
            <a:ext cx="9495977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.</a:t>
            </a:r>
          </a:p>
        </p:txBody>
      </p:sp>
      <p:sp>
        <p:nvSpPr>
          <p:cNvPr id="21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3165529" y="1639678"/>
            <a:ext cx="2700000" cy="565346"/>
          </a:xfrm>
        </p:spPr>
        <p:txBody>
          <a:bodyPr>
            <a:noAutofit/>
          </a:bodyPr>
          <a:lstStyle>
            <a:lvl1pPr>
              <a:defRPr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.</a:t>
            </a:r>
          </a:p>
        </p:txBody>
      </p:sp>
      <p:sp>
        <p:nvSpPr>
          <p:cNvPr id="22" name="Text Placeholder 25"/>
          <p:cNvSpPr>
            <a:spLocks noGrp="1"/>
          </p:cNvSpPr>
          <p:nvPr>
            <p:ph type="body" sz="quarter" idx="22" hasCustomPrompt="1"/>
          </p:nvPr>
        </p:nvSpPr>
        <p:spPr>
          <a:xfrm>
            <a:off x="3161868" y="2205024"/>
            <a:ext cx="2700000" cy="3104506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 smtClean="0"/>
              <a:t>.</a:t>
            </a:r>
          </a:p>
        </p:txBody>
      </p:sp>
      <p:pic>
        <p:nvPicPr>
          <p:cNvPr id="14" name="Picture 13" descr="HIMMEL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7"/>
          <a:stretch/>
        </p:blipFill>
        <p:spPr>
          <a:xfrm>
            <a:off x="6262272" y="1634464"/>
            <a:ext cx="3450301" cy="5066998"/>
          </a:xfrm>
          <a:prstGeom prst="rect">
            <a:avLst/>
          </a:prstGeom>
        </p:spPr>
      </p:pic>
      <p:sp>
        <p:nvSpPr>
          <p:cNvPr id="1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393160" y="2080594"/>
            <a:ext cx="3177878" cy="15644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 smtClean="0"/>
              <a:t>.</a:t>
            </a:r>
            <a:endParaRPr lang="nb-NO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6388025" y="4136586"/>
            <a:ext cx="3161141" cy="1956239"/>
          </a:xfrm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 err="1" smtClean="0"/>
              <a:t>.</a:t>
            </a:r>
            <a:endParaRPr lang="nb-NO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6402882" y="1759948"/>
            <a:ext cx="3177878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 smtClean="0"/>
              <a:t>.</a:t>
            </a:r>
            <a:endParaRPr lang="nb-NO" dirty="0"/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6386642" y="3755954"/>
            <a:ext cx="3177878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 smtClean="0"/>
              <a:t>.</a:t>
            </a:r>
            <a:endParaRPr lang="nb-NO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kern="0" spc="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709074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  <p15:guide id="2" pos="3619">
          <p15:clr>
            <a:srgbClr val="FBAE40"/>
          </p15:clr>
        </p15:guide>
        <p15:guide id="3" pos="393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_st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IMMEL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7"/>
          <a:stretch/>
        </p:blipFill>
        <p:spPr>
          <a:xfrm>
            <a:off x="6262272" y="1634464"/>
            <a:ext cx="3450301" cy="5066998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15435" y="327262"/>
            <a:ext cx="9497138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nb-NO" dirty="0" smtClean="0"/>
              <a:t>Klikk for å skrive inn introduksjon til &lt;tema&gt;</a:t>
            </a:r>
            <a:endParaRPr lang="nb-NO" dirty="0"/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209550" y="1628774"/>
            <a:ext cx="5652318" cy="5040586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 smtClean="0"/>
              <a:t>Klikk for å skrive inn stegene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16597" y="943270"/>
            <a:ext cx="9495975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393160" y="2080594"/>
            <a:ext cx="3177878" cy="156443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 err="1" smtClean="0"/>
              <a:t>.</a:t>
            </a:r>
            <a:endParaRPr lang="nb-NO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6393159" y="4149080"/>
            <a:ext cx="3168353" cy="1955800"/>
          </a:xfrm>
          <a:solidFill>
            <a:srgbClr val="DCDE44"/>
          </a:solidFill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.</a:t>
            </a:r>
            <a:endParaRPr lang="nb-NO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6402882" y="1759948"/>
            <a:ext cx="3177878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 smtClean="0"/>
              <a:t>.</a:t>
            </a:r>
            <a:endParaRPr lang="nb-NO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6383635" y="3784319"/>
            <a:ext cx="3177878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 smtClean="0"/>
              <a:t>.</a:t>
            </a:r>
            <a:endParaRPr lang="nb-NO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kern="0" spc="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951624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  <p15:guide id="2" pos="3619">
          <p15:clr>
            <a:srgbClr val="FBAE40"/>
          </p15:clr>
        </p15:guide>
        <p15:guide id="3" pos="393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e+tekst_horisont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IMMEL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7"/>
          <a:stretch/>
        </p:blipFill>
        <p:spPr>
          <a:xfrm>
            <a:off x="6262272" y="1634464"/>
            <a:ext cx="3450301" cy="5066998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09551" y="327262"/>
            <a:ext cx="9503022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3A7EC0"/>
                </a:solidFill>
              </a:defRPr>
            </a:lvl1pPr>
          </a:lstStyle>
          <a:p>
            <a:r>
              <a:rPr lang="nb-NO" dirty="0" smtClean="0"/>
              <a:t>Klikk for å skrive inn tittel</a:t>
            </a:r>
            <a:endParaRPr lang="nb-NO" dirty="0"/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09551" y="943270"/>
            <a:ext cx="9503022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393160" y="1772815"/>
            <a:ext cx="3177878" cy="468037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/>
            </a:lvl1pPr>
          </a:lstStyle>
          <a:p>
            <a:pPr lvl="0"/>
            <a:r>
              <a:rPr lang="en-US" dirty="0" err="1" smtClean="0"/>
              <a:t>.</a:t>
            </a:r>
            <a:endParaRPr lang="nb-NO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209550" y="1635124"/>
            <a:ext cx="5652318" cy="5034236"/>
          </a:xfrm>
          <a:solidFill>
            <a:srgbClr val="DCDE44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0401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  <p15:guide id="2" pos="3619">
          <p15:clr>
            <a:srgbClr val="FBAE40"/>
          </p15:clr>
        </p15:guide>
        <p15:guide id="3" pos="393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4488" y="327262"/>
            <a:ext cx="9217024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err="1" smtClean="0"/>
              <a:t>Click to edit Master title style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6198" y="64139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BF5B6-D0F7-434D-A1B9-4D7DD45ED8EB}" type="datetime1">
              <a:t>25.01.2019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8727" y="6413951"/>
            <a:ext cx="2462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344487" y="1628775"/>
            <a:ext cx="92170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49183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8" r:id="rId3"/>
    <p:sldLayoutId id="2147483663" r:id="rId4"/>
    <p:sldLayoutId id="2147483680" r:id="rId5"/>
    <p:sldLayoutId id="2147483681" r:id="rId6"/>
    <p:sldLayoutId id="2147483674" r:id="rId7"/>
    <p:sldLayoutId id="2147483675" r:id="rId8"/>
    <p:sldLayoutId id="2147483677" r:id="rId9"/>
    <p:sldLayoutId id="2147483661" r:id="rId10"/>
    <p:sldLayoutId id="2147483678" r:id="rId11"/>
    <p:sldLayoutId id="2147483669" r:id="rId12"/>
    <p:sldLayoutId id="2147483673" r:id="rId13"/>
    <p:sldLayoutId id="2147483682" r:id="rId14"/>
    <p:sldLayoutId id="2147483679" r:id="rId15"/>
    <p:sldLayoutId id="2147483683" r:id="rId16"/>
    <p:sldLayoutId id="2147483684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3A7EC0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4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285750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Arial"/>
          <a:ea typeface="+mn-ea"/>
          <a:cs typeface="Arial"/>
        </a:defRPr>
      </a:lvl2pPr>
      <a:lvl3pPr marL="465137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-"/>
        <a:defRPr sz="1400" b="0" kern="1200">
          <a:solidFill>
            <a:schemeClr val="tx1"/>
          </a:solidFill>
          <a:latin typeface="Arial"/>
          <a:ea typeface="+mn-ea"/>
          <a:cs typeface="Arial"/>
        </a:defRPr>
      </a:lvl3pPr>
      <a:lvl4pPr marL="712788" indent="-2667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Arial"/>
          <a:ea typeface="+mn-ea"/>
          <a:cs typeface="Arial"/>
        </a:defRPr>
      </a:lvl4pPr>
      <a:lvl5pPr marL="989013" indent="-276225" algn="l" defTabSz="457200" rtl="0" eaLnBrk="1" latinLnBrk="0" hangingPunct="1">
        <a:spcBef>
          <a:spcPct val="20000"/>
        </a:spcBef>
        <a:buFont typeface="Arial"/>
        <a:buChar char="»"/>
        <a:defRPr sz="1400" b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  <p15:guide id="3" pos="126" userDrawn="1">
          <p15:clr>
            <a:srgbClr val="F26B43"/>
          </p15:clr>
        </p15:guide>
        <p15:guide id="4" pos="6114" userDrawn="1">
          <p15:clr>
            <a:srgbClr val="F26B43"/>
          </p15:clr>
        </p15:guide>
        <p15:guide id="5" orient="horz" pos="119" userDrawn="1">
          <p15:clr>
            <a:srgbClr val="F26B43"/>
          </p15:clr>
        </p15:guide>
        <p15:guide id="6" orient="horz" pos="4065" userDrawn="1">
          <p15:clr>
            <a:srgbClr val="F26B43"/>
          </p15:clr>
        </p15:guide>
        <p15:guide id="7" orient="horz" pos="1026" userDrawn="1">
          <p15:clr>
            <a:srgbClr val="F26B43"/>
          </p15:clr>
        </p15:guide>
        <p15:guide id="8" orient="horz" pos="3838" userDrawn="1">
          <p15:clr>
            <a:srgbClr val="F26B43"/>
          </p15:clr>
        </p15:guide>
        <p15:guide id="9" orient="horz" pos="210" userDrawn="1">
          <p15:clr>
            <a:srgbClr val="F26B43"/>
          </p15:clr>
        </p15:guide>
        <p15:guide id="10" pos="217" userDrawn="1">
          <p15:clr>
            <a:srgbClr val="F26B43"/>
          </p15:clr>
        </p15:guide>
        <p15:guide id="11" pos="6023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pos="2984" userDrawn="1">
          <p15:clr>
            <a:srgbClr val="F26B43"/>
          </p15:clr>
        </p15:guide>
        <p15:guide id="14" pos="32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1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15811" y="2773363"/>
            <a:ext cx="6662445" cy="432000"/>
          </a:xfrm>
        </p:spPr>
        <p:txBody>
          <a:bodyPr>
            <a:normAutofit/>
          </a:bodyPr>
          <a:lstStyle/>
          <a:p>
            <a:r>
              <a:rPr lang="nb-NO" sz="2000" dirty="0" smtClean="0">
                <a:solidFill>
                  <a:srgbClr val="3A7EC0"/>
                </a:solidFill>
              </a:rPr>
              <a:t>Veiledning for </a:t>
            </a:r>
            <a:r>
              <a:rPr lang="nb-NO" sz="2000" dirty="0">
                <a:solidFill>
                  <a:srgbClr val="3A7EC0"/>
                </a:solidFill>
              </a:rPr>
              <a:t>intervju og observasjon</a:t>
            </a:r>
          </a:p>
        </p:txBody>
      </p:sp>
    </p:spTree>
    <p:extLst>
      <p:ext uri="{BB962C8B-B14F-4D97-AF65-F5344CB8AC3E}">
        <p14:creationId xmlns:p14="http://schemas.microsoft.com/office/powerpoint/2010/main" val="347669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551" y="1623165"/>
            <a:ext cx="9536785" cy="504592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t"/>
          <a:lstStyle/>
          <a:p>
            <a:pPr algn="ctr"/>
            <a:endParaRPr lang="en-US" b="1">
              <a:solidFill>
                <a:srgbClr val="FF9900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1572290" y="4792798"/>
            <a:ext cx="558546" cy="558546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t"/>
          <a:lstStyle/>
          <a:p>
            <a:pPr algn="ctr"/>
            <a:endParaRPr lang="nb-NO" dirty="0" smtClean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538470" y="4792798"/>
            <a:ext cx="558546" cy="558546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t"/>
          <a:lstStyle/>
          <a:p>
            <a:pPr algn="ctr"/>
            <a:endParaRPr lang="nb-NO" dirty="0" smtClean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7599108" y="4792798"/>
            <a:ext cx="558546" cy="558546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t"/>
          <a:lstStyle/>
          <a:p>
            <a:pPr algn="ctr"/>
            <a:endParaRPr lang="nb-NO" dirty="0" smtClean="0">
              <a:solidFill>
                <a:schemeClr val="accent2"/>
              </a:solidFill>
              <a:latin typeface="Arial"/>
              <a:cs typeface="Arial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4592960" y="5073086"/>
            <a:ext cx="4525940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8" idx="2"/>
          </p:cNvCxnSpPr>
          <p:nvPr/>
        </p:nvCxnSpPr>
        <p:spPr>
          <a:xfrm flipH="1">
            <a:off x="730240" y="5072071"/>
            <a:ext cx="3808230" cy="1015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Prosessen for å utføre innsiktsarbeid </a:t>
            </a:r>
            <a:endParaRPr lang="nb-NO" dirty="0"/>
          </a:p>
        </p:txBody>
      </p:sp>
      <p:sp>
        <p:nvSpPr>
          <p:cNvPr id="70" name="Title 1"/>
          <p:cNvSpPr txBox="1">
            <a:spLocks/>
          </p:cNvSpPr>
          <p:nvPr/>
        </p:nvSpPr>
        <p:spPr>
          <a:xfrm>
            <a:off x="617538" y="354648"/>
            <a:ext cx="9244227" cy="711200"/>
          </a:xfrm>
          <a:prstGeom prst="rect">
            <a:avLst/>
          </a:prstGeom>
        </p:spPr>
        <p:txBody>
          <a:bodyPr lIns="91418" tIns="45710" rIns="91418" bIns="45710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chemeClr val="accent3"/>
                </a:solidFill>
                <a:latin typeface="+mn-lt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5pPr>
            <a:lvl6pPr marL="51198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6pPr>
            <a:lvl7pPr marL="102396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7pPr>
            <a:lvl8pPr marL="153594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8pPr>
            <a:lvl9pPr marL="204792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9pPr>
          </a:lstStyle>
          <a:p>
            <a:endParaRPr lang="nb-NO" sz="2400" kern="0" dirty="0">
              <a:solidFill>
                <a:srgbClr val="EF8B0A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513174" y="1834716"/>
            <a:ext cx="2890055" cy="2615544"/>
            <a:chOff x="6513174" y="1834716"/>
            <a:chExt cx="2890055" cy="2615544"/>
          </a:xfrm>
        </p:grpSpPr>
        <p:pic>
          <p:nvPicPr>
            <p:cNvPr id="74" name="Picture 73" descr="Diverse HÅNDTEGNINGER samlet _ 66-74-67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13174" y="1834716"/>
              <a:ext cx="1776291" cy="1533182"/>
            </a:xfrm>
            <a:prstGeom prst="rect">
              <a:avLst/>
            </a:prstGeom>
          </p:spPr>
        </p:pic>
        <p:pic>
          <p:nvPicPr>
            <p:cNvPr id="75" name="Picture 74" descr="Diverse HÅNDTEGNINGER samlet _ 66-74-78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3217" y="3346884"/>
              <a:ext cx="2390648" cy="1103376"/>
            </a:xfrm>
            <a:prstGeom prst="rect">
              <a:avLst/>
            </a:prstGeom>
          </p:spPr>
        </p:pic>
        <p:pic>
          <p:nvPicPr>
            <p:cNvPr id="76" name="Picture 75" descr="Diverse HÅNDTEGNINGER samlet _ 66-74-75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17329" y="1906724"/>
              <a:ext cx="1485900" cy="1286256"/>
            </a:xfrm>
            <a:prstGeom prst="rect">
              <a:avLst/>
            </a:prstGeom>
          </p:spPr>
        </p:pic>
      </p:grpSp>
      <p:sp>
        <p:nvSpPr>
          <p:cNvPr id="80" name="Rectangle 79"/>
          <p:cNvSpPr/>
          <p:nvPr/>
        </p:nvSpPr>
        <p:spPr>
          <a:xfrm>
            <a:off x="6969224" y="5482081"/>
            <a:ext cx="2710526" cy="523200"/>
          </a:xfrm>
          <a:prstGeom prst="rect">
            <a:avLst/>
          </a:prstGeom>
        </p:spPr>
        <p:txBody>
          <a:bodyPr wrap="square" lIns="91418" tIns="45710" rIns="91418" bIns="45710">
            <a:spAutoFit/>
          </a:bodyPr>
          <a:lstStyle/>
          <a:p>
            <a:pPr algn="l"/>
            <a:r>
              <a:rPr lang="nb-NO" sz="1400" dirty="0" smtClean="0">
                <a:latin typeface="Arial"/>
                <a:cs typeface="Arial"/>
              </a:rPr>
              <a:t>Felles oppsummering og analyse av informasjonen.</a:t>
            </a:r>
          </a:p>
        </p:txBody>
      </p:sp>
      <p:sp>
        <p:nvSpPr>
          <p:cNvPr id="81" name="Rectangle 80"/>
          <p:cNvSpPr/>
          <p:nvPr/>
        </p:nvSpPr>
        <p:spPr>
          <a:xfrm>
            <a:off x="848544" y="5482082"/>
            <a:ext cx="2270802" cy="738644"/>
          </a:xfrm>
          <a:prstGeom prst="rect">
            <a:avLst/>
          </a:prstGeom>
        </p:spPr>
        <p:txBody>
          <a:bodyPr wrap="square" lIns="91418" tIns="45710" rIns="91418" bIns="45710">
            <a:spAutoFit/>
          </a:bodyPr>
          <a:lstStyle/>
          <a:p>
            <a:pPr algn="l"/>
            <a:r>
              <a:rPr lang="nb-NO" sz="1400" dirty="0" smtClean="0">
                <a:latin typeface="Arial"/>
                <a:cs typeface="Arial"/>
              </a:rPr>
              <a:t>Utføre innsiktsarbeid i form av gruppesamtale, intervju eller observasjon.</a:t>
            </a:r>
            <a:endParaRPr lang="nb-NO" sz="1400" dirty="0">
              <a:latin typeface="Arial"/>
              <a:cs typeface="Arial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233208" y="7186083"/>
            <a:ext cx="990600" cy="914400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pPr marL="0" indent="0">
              <a:spcBef>
                <a:spcPct val="20000"/>
              </a:spcBef>
            </a:pPr>
            <a:endParaRPr lang="nb-NO" sz="18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3891947" y="5482081"/>
            <a:ext cx="2357197" cy="738644"/>
          </a:xfrm>
          <a:prstGeom prst="rect">
            <a:avLst/>
          </a:prstGeom>
        </p:spPr>
        <p:txBody>
          <a:bodyPr wrap="square" lIns="91418" tIns="45710" rIns="91418" bIns="45710">
            <a:spAutoFit/>
          </a:bodyPr>
          <a:lstStyle/>
          <a:p>
            <a:pPr algn="l"/>
            <a:r>
              <a:rPr lang="nb-NO" sz="1400" dirty="0" smtClean="0">
                <a:latin typeface="Arial"/>
                <a:cs typeface="Arial"/>
              </a:rPr>
              <a:t>Noter ned de viktigste lærdommene rett etterpå. Hva gjorde mest inntrykk?</a:t>
            </a:r>
            <a:endParaRPr lang="nb-NO" sz="1400" dirty="0">
              <a:latin typeface="Arial"/>
              <a:cs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48544" y="1896240"/>
            <a:ext cx="2050798" cy="2612880"/>
            <a:chOff x="617538" y="1896240"/>
            <a:chExt cx="2050798" cy="2612880"/>
          </a:xfrm>
        </p:grpSpPr>
        <p:pic>
          <p:nvPicPr>
            <p:cNvPr id="72" name="Picture 71" descr="Diverse HÅNDTEGNINGER samlet _ 66-74-7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0533" y="2759132"/>
              <a:ext cx="1406508" cy="1217531"/>
            </a:xfrm>
            <a:prstGeom prst="rect">
              <a:avLst/>
            </a:prstGeom>
          </p:spPr>
        </p:pic>
        <p:grpSp>
          <p:nvGrpSpPr>
            <p:cNvPr id="77" name="Group 76"/>
            <p:cNvGrpSpPr/>
            <p:nvPr/>
          </p:nvGrpSpPr>
          <p:grpSpPr>
            <a:xfrm>
              <a:off x="667986" y="3781720"/>
              <a:ext cx="2000350" cy="727400"/>
              <a:chOff x="1907704" y="2420888"/>
              <a:chExt cx="2376264" cy="936104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907704" y="2420888"/>
                <a:ext cx="2376264" cy="936104"/>
              </a:xfrm>
              <a:prstGeom prst="rect">
                <a:avLst/>
              </a:prstGeom>
              <a:solidFill>
                <a:schemeClr val="bg1"/>
              </a:solidFill>
              <a:ln w="6350" cmpd="sng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8" tIns="45710" rIns="91418" bIns="45710" spcCol="0" rtlCol="0" anchor="t"/>
              <a:lstStyle/>
              <a:p>
                <a:pPr algn="ctr"/>
                <a:endParaRPr lang="nb-NO" dirty="0" smtClean="0"/>
              </a:p>
            </p:txBody>
          </p:sp>
          <p:pic>
            <p:nvPicPr>
              <p:cNvPr id="79" name="Picture 78" descr="Diverse HÅNDTEGNINGER samlet _ 66-74-77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79713" y="2420888"/>
                <a:ext cx="2206752" cy="847344"/>
              </a:xfrm>
              <a:prstGeom prst="rect">
                <a:avLst/>
              </a:prstGeom>
            </p:spPr>
          </p:pic>
        </p:grpSp>
        <p:pic>
          <p:nvPicPr>
            <p:cNvPr id="89" name="Picture 88" descr="Diverse HÅNDTEGNINGER samlet _ 66-74-68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538" y="1896240"/>
              <a:ext cx="1525524" cy="1316736"/>
            </a:xfrm>
            <a:prstGeom prst="rect">
              <a:avLst/>
            </a:prstGeom>
          </p:spPr>
        </p:pic>
        <p:pic>
          <p:nvPicPr>
            <p:cNvPr id="90" name="Picture 89" descr="Diverse HÅNDTEGNINGER samlet _ 66-74-66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5034" y="2064719"/>
              <a:ext cx="1014965" cy="876054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3903821" y="3192980"/>
            <a:ext cx="1900522" cy="1316736"/>
            <a:chOff x="3903821" y="3192980"/>
            <a:chExt cx="1900522" cy="1316736"/>
          </a:xfrm>
        </p:grpSpPr>
        <p:pic>
          <p:nvPicPr>
            <p:cNvPr id="73" name="Picture 72" descr="Diverse HÅNDTEGNINGER samlet _ 66-74-68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03821" y="3192980"/>
              <a:ext cx="1525524" cy="1316736"/>
            </a:xfrm>
            <a:prstGeom prst="rect">
              <a:avLst/>
            </a:prstGeom>
          </p:spPr>
        </p:pic>
        <p:pic>
          <p:nvPicPr>
            <p:cNvPr id="91" name="Picture 90" descr="Diverse HÅNDTEGNINGER samlet _ 66-74-66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9378" y="3260087"/>
              <a:ext cx="1014965" cy="876054"/>
            </a:xfrm>
            <a:prstGeom prst="rect">
              <a:avLst/>
            </a:prstGeom>
          </p:spPr>
        </p:pic>
      </p:grpSp>
      <p:sp>
        <p:nvSpPr>
          <p:cNvPr id="92" name="TextBox 91"/>
          <p:cNvSpPr txBox="1"/>
          <p:nvPr/>
        </p:nvSpPr>
        <p:spPr>
          <a:xfrm>
            <a:off x="1677315" y="4769403"/>
            <a:ext cx="539381" cy="554269"/>
          </a:xfrm>
          <a:prstGeom prst="rect">
            <a:avLst/>
          </a:prstGeom>
          <a:noFill/>
        </p:spPr>
        <p:txBody>
          <a:bodyPr wrap="square" lIns="71971" tIns="71971" rIns="71971" bIns="71971" rtlCol="0">
            <a:noAutofit/>
          </a:bodyPr>
          <a:lstStyle/>
          <a:p>
            <a:r>
              <a:rPr lang="nb-NO" sz="2800" b="1" dirty="0">
                <a:solidFill>
                  <a:schemeClr val="bg1"/>
                </a:solidFill>
                <a:latin typeface="Arial"/>
                <a:cs typeface="Arial"/>
              </a:rPr>
              <a:t>1</a:t>
            </a:r>
            <a:endParaRPr lang="nb-NO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655784" y="4760669"/>
            <a:ext cx="539381" cy="554269"/>
          </a:xfrm>
          <a:prstGeom prst="rect">
            <a:avLst/>
          </a:prstGeom>
          <a:noFill/>
        </p:spPr>
        <p:txBody>
          <a:bodyPr wrap="square" lIns="71971" tIns="71971" rIns="71971" bIns="71971" rtlCol="0">
            <a:noAutofit/>
          </a:bodyPr>
          <a:lstStyle/>
          <a:p>
            <a:r>
              <a:rPr lang="nb-NO" sz="2800" b="1" dirty="0" smtClean="0">
                <a:solidFill>
                  <a:schemeClr val="bg1"/>
                </a:solidFill>
                <a:latin typeface="Arial"/>
                <a:cs typeface="Arial"/>
              </a:rPr>
              <a:t>2</a:t>
            </a:r>
            <a:endParaRPr lang="nb-NO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712477" y="4760669"/>
            <a:ext cx="539381" cy="554269"/>
          </a:xfrm>
          <a:prstGeom prst="rect">
            <a:avLst/>
          </a:prstGeom>
          <a:noFill/>
        </p:spPr>
        <p:txBody>
          <a:bodyPr wrap="square" lIns="71971" tIns="71971" rIns="71971" bIns="71971" rtlCol="0">
            <a:noAutofit/>
          </a:bodyPr>
          <a:lstStyle/>
          <a:p>
            <a:r>
              <a:rPr lang="nb-NO" sz="2800" b="1" dirty="0" smtClean="0">
                <a:solidFill>
                  <a:schemeClr val="bg1"/>
                </a:solidFill>
                <a:latin typeface="Arial"/>
                <a:cs typeface="Arial"/>
              </a:rPr>
              <a:t>3</a:t>
            </a:r>
            <a:endParaRPr lang="nb-NO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774181" y="-1002693"/>
            <a:ext cx="10259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b-NO" dirty="0" smtClean="0"/>
              <a:t>Prosessen for å innhente innsikt, og bearbeide det dere har lært til viktige funn og prinsipper.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223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nb-NO" b="1" kern="0" dirty="0" smtClean="0">
                <a:solidFill>
                  <a:srgbClr val="000000"/>
                </a:solidFill>
              </a:rPr>
              <a:t>Tjenester skapes ikke på kontoret!</a:t>
            </a:r>
          </a:p>
          <a:p>
            <a:endParaRPr lang="nb-NO" b="1" kern="0" dirty="0">
              <a:solidFill>
                <a:srgbClr val="000000"/>
              </a:solidFill>
            </a:endParaRPr>
          </a:p>
          <a:p>
            <a:r>
              <a:rPr lang="nb-NO" kern="0" dirty="0" smtClean="0">
                <a:solidFill>
                  <a:srgbClr val="000000"/>
                </a:solidFill>
              </a:rPr>
              <a:t>Folk </a:t>
            </a:r>
            <a:r>
              <a:rPr lang="nb-NO" kern="0" dirty="0">
                <a:solidFill>
                  <a:srgbClr val="000000"/>
                </a:solidFill>
              </a:rPr>
              <a:t>som skal bruke eller utføre tjenesten </a:t>
            </a:r>
            <a:r>
              <a:rPr lang="nb-NO" kern="0" dirty="0" smtClean="0">
                <a:solidFill>
                  <a:srgbClr val="000000"/>
                </a:solidFill>
              </a:rPr>
              <a:t>må være </a:t>
            </a:r>
            <a:r>
              <a:rPr lang="nb-NO" kern="0" dirty="0">
                <a:solidFill>
                  <a:srgbClr val="000000"/>
                </a:solidFill>
              </a:rPr>
              <a:t>involvert gjennom </a:t>
            </a:r>
            <a:r>
              <a:rPr lang="nb-NO" i="1" kern="0" dirty="0">
                <a:solidFill>
                  <a:srgbClr val="000000"/>
                </a:solidFill>
              </a:rPr>
              <a:t>hele</a:t>
            </a:r>
            <a:r>
              <a:rPr lang="nb-NO" kern="0" dirty="0">
                <a:solidFill>
                  <a:srgbClr val="000000"/>
                </a:solidFill>
              </a:rPr>
              <a:t> </a:t>
            </a:r>
            <a:r>
              <a:rPr lang="nb-NO" kern="0" dirty="0" smtClean="0">
                <a:solidFill>
                  <a:srgbClr val="000000"/>
                </a:solidFill>
              </a:rPr>
              <a:t>prosjektet. </a:t>
            </a:r>
            <a:endParaRPr lang="nb-NO" kern="0" dirty="0">
              <a:solidFill>
                <a:srgbClr val="000000"/>
              </a:solidFill>
            </a:endParaRPr>
          </a:p>
          <a:p>
            <a:endParaRPr lang="nb-NO" kern="0" dirty="0">
              <a:solidFill>
                <a:srgbClr val="000000"/>
              </a:solidFill>
            </a:endParaRPr>
          </a:p>
          <a:p>
            <a:r>
              <a:rPr lang="nb-NO" b="1" kern="0" dirty="0" smtClean="0">
                <a:solidFill>
                  <a:srgbClr val="000000"/>
                </a:solidFill>
              </a:rPr>
              <a:t>Hvorfor?</a:t>
            </a:r>
          </a:p>
          <a:p>
            <a:r>
              <a:rPr lang="nb-NO" kern="0" dirty="0" smtClean="0">
                <a:solidFill>
                  <a:srgbClr val="000000"/>
                </a:solidFill>
              </a:rPr>
              <a:t>Dere vil ikke lære alt </a:t>
            </a:r>
            <a:r>
              <a:rPr lang="nb-NO" kern="0" dirty="0">
                <a:solidFill>
                  <a:srgbClr val="000000"/>
                </a:solidFill>
              </a:rPr>
              <a:t>i den første runden med </a:t>
            </a:r>
            <a:r>
              <a:rPr lang="nb-NO" kern="0" dirty="0" smtClean="0">
                <a:solidFill>
                  <a:srgbClr val="000000"/>
                </a:solidFill>
              </a:rPr>
              <a:t>innsiktsarbeid, </a:t>
            </a:r>
            <a:r>
              <a:rPr lang="nb-NO" kern="0" dirty="0">
                <a:solidFill>
                  <a:srgbClr val="000000"/>
                </a:solidFill>
              </a:rPr>
              <a:t>og etter hvert som </a:t>
            </a:r>
            <a:r>
              <a:rPr lang="nb-NO" kern="0" dirty="0" smtClean="0">
                <a:solidFill>
                  <a:srgbClr val="000000"/>
                </a:solidFill>
              </a:rPr>
              <a:t>dere utvikler </a:t>
            </a:r>
            <a:r>
              <a:rPr lang="nb-NO" kern="0" dirty="0">
                <a:solidFill>
                  <a:srgbClr val="000000"/>
                </a:solidFill>
              </a:rPr>
              <a:t>tjenesten melder nye spørsmål seg. </a:t>
            </a:r>
            <a:endParaRPr lang="nb-NO" kern="0" dirty="0" smtClean="0">
              <a:solidFill>
                <a:srgbClr val="000000"/>
              </a:solidFill>
            </a:endParaRPr>
          </a:p>
          <a:p>
            <a:endParaRPr lang="nb-NO" kern="0" dirty="0">
              <a:solidFill>
                <a:srgbClr val="000000"/>
              </a:solidFill>
            </a:endParaRPr>
          </a:p>
          <a:p>
            <a:r>
              <a:rPr lang="nb-NO" kern="0" dirty="0" smtClean="0">
                <a:solidFill>
                  <a:srgbClr val="000000"/>
                </a:solidFill>
              </a:rPr>
              <a:t>Det </a:t>
            </a:r>
            <a:r>
              <a:rPr lang="nb-NO" kern="0" dirty="0">
                <a:solidFill>
                  <a:srgbClr val="000000"/>
                </a:solidFill>
              </a:rPr>
              <a:t>er viktig å </a:t>
            </a:r>
            <a:r>
              <a:rPr lang="nb-NO" kern="0" dirty="0" smtClean="0">
                <a:solidFill>
                  <a:srgbClr val="000000"/>
                </a:solidFill>
              </a:rPr>
              <a:t>prøve ut idéer </a:t>
            </a:r>
            <a:r>
              <a:rPr lang="nb-NO" kern="0" dirty="0">
                <a:solidFill>
                  <a:srgbClr val="000000"/>
                </a:solidFill>
              </a:rPr>
              <a:t>og prototyper kontinuerlig med folk som bruker og utfører tjenestene, for å sikre at man lager en tjeneste som er relevant </a:t>
            </a:r>
            <a:r>
              <a:rPr lang="nb-NO" kern="0" dirty="0" smtClean="0">
                <a:solidFill>
                  <a:srgbClr val="000000"/>
                </a:solidFill>
              </a:rPr>
              <a:t>og møter faktiske behov. </a:t>
            </a:r>
          </a:p>
          <a:p>
            <a:endParaRPr lang="nb-NO" kern="0" dirty="0">
              <a:solidFill>
                <a:srgbClr val="000000"/>
              </a:solidFill>
            </a:endParaRPr>
          </a:p>
          <a:p>
            <a:r>
              <a:rPr lang="nb-NO" kern="0" dirty="0" smtClean="0">
                <a:solidFill>
                  <a:srgbClr val="000000"/>
                </a:solidFill>
              </a:rPr>
              <a:t>Dette vil redusere risiko i prosjektet.</a:t>
            </a:r>
            <a:endParaRPr lang="nb-NO" dirty="0"/>
          </a:p>
        </p:txBody>
      </p:sp>
      <p:sp>
        <p:nvSpPr>
          <p:cNvPr id="17" name="Rectangle 16"/>
          <p:cNvSpPr/>
          <p:nvPr/>
        </p:nvSpPr>
        <p:spPr>
          <a:xfrm>
            <a:off x="209551" y="1623165"/>
            <a:ext cx="5652317" cy="504592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t"/>
          <a:lstStyle/>
          <a:p>
            <a:pPr algn="ctr"/>
            <a:endParaRPr lang="en-US" b="1">
              <a:solidFill>
                <a:srgbClr val="FF9900"/>
              </a:solidFill>
            </a:endParaRPr>
          </a:p>
        </p:txBody>
      </p:sp>
      <p:pic>
        <p:nvPicPr>
          <p:cNvPr id="18" name="Picture 17" descr="Innvolvering hele veien strek.jpg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948" t="37045" r="8832" b="42522"/>
          <a:stretch/>
        </p:blipFill>
        <p:spPr>
          <a:xfrm>
            <a:off x="1136576" y="4594212"/>
            <a:ext cx="4725292" cy="738801"/>
          </a:xfrm>
          <a:prstGeom prst="rect">
            <a:avLst/>
          </a:prstGeom>
        </p:spPr>
      </p:pic>
      <p:sp>
        <p:nvSpPr>
          <p:cNvPr id="19" name="Title 5"/>
          <p:cNvSpPr txBox="1">
            <a:spLocks/>
          </p:cNvSpPr>
          <p:nvPr/>
        </p:nvSpPr>
        <p:spPr>
          <a:xfrm>
            <a:off x="200472" y="4876091"/>
            <a:ext cx="1276870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3A7E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sz="2000" b="1" dirty="0" smtClean="0">
                <a:solidFill>
                  <a:schemeClr val="tx1"/>
                </a:solidFill>
              </a:rPr>
              <a:t>Innsikt</a:t>
            </a:r>
            <a:endParaRPr lang="nb-NO" sz="2000" b="1" dirty="0">
              <a:solidFill>
                <a:schemeClr val="tx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136576" y="5452155"/>
            <a:ext cx="4536504" cy="428382"/>
            <a:chOff x="1136576" y="4578607"/>
            <a:chExt cx="4536504" cy="428382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1136576" y="4792798"/>
              <a:ext cx="4536504" cy="0"/>
            </a:xfrm>
            <a:prstGeom prst="line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2203615" y="4578607"/>
              <a:ext cx="428382" cy="4283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rtlCol="0" anchor="ctr"/>
            <a:lstStyle/>
            <a:p>
              <a:pPr algn="ctr"/>
              <a:r>
                <a:rPr lang="nb-NO" b="1" dirty="0">
                  <a:solidFill>
                    <a:schemeClr val="bg1"/>
                  </a:solid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3144079" y="4578607"/>
              <a:ext cx="428382" cy="4283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rtlCol="0" anchor="ctr"/>
            <a:lstStyle/>
            <a:p>
              <a:pPr algn="ctr"/>
              <a:r>
                <a:rPr lang="nb-NO" b="1" dirty="0">
                  <a:solidFill>
                    <a:schemeClr val="bg1"/>
                  </a:solid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4084543" y="4578607"/>
              <a:ext cx="428382" cy="4283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rtlCol="0" anchor="ctr"/>
            <a:lstStyle/>
            <a:p>
              <a:pPr algn="ctr"/>
              <a:r>
                <a:rPr lang="nb-NO" b="1" dirty="0">
                  <a:solidFill>
                    <a:schemeClr val="bg1"/>
                  </a:solidFill>
                  <a:latin typeface="Arial"/>
                  <a:cs typeface="Arial"/>
                </a:rPr>
                <a:t>4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5025008" y="4578607"/>
              <a:ext cx="428382" cy="4283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rtlCol="0" anchor="ctr"/>
            <a:lstStyle/>
            <a:p>
              <a:pPr algn="ctr"/>
              <a:r>
                <a:rPr lang="nb-NO" b="1" dirty="0">
                  <a:solidFill>
                    <a:schemeClr val="bg1"/>
                  </a:solidFill>
                  <a:latin typeface="Arial"/>
                  <a:cs typeface="Arial"/>
                </a:rPr>
                <a:t>5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1263151" y="4578607"/>
              <a:ext cx="428382" cy="4283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rtlCol="0" anchor="ctr"/>
            <a:lstStyle/>
            <a:p>
              <a:pPr algn="ctr"/>
              <a:r>
                <a:rPr lang="nb-NO" b="1" dirty="0" smtClean="0">
                  <a:solidFill>
                    <a:schemeClr val="bg1"/>
                  </a:solidFill>
                  <a:latin typeface="Arial"/>
                  <a:cs typeface="Arial"/>
                </a:rPr>
                <a:t>1</a:t>
              </a:r>
            </a:p>
          </p:txBody>
        </p:sp>
      </p:grpSp>
      <p:pic>
        <p:nvPicPr>
          <p:cNvPr id="34" name="Picture 33" descr="Innvolvering hele veien strek.jpg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8556" t="2931" r="33217" b="64475"/>
          <a:stretch/>
        </p:blipFill>
        <p:spPr>
          <a:xfrm>
            <a:off x="1352600" y="2564904"/>
            <a:ext cx="3772009" cy="1924956"/>
          </a:xfrm>
          <a:prstGeom prst="rect">
            <a:avLst/>
          </a:prstGeom>
        </p:spPr>
      </p:pic>
      <p:sp>
        <p:nvSpPr>
          <p:cNvPr id="35" name="Title 4"/>
          <p:cNvSpPr txBox="1">
            <a:spLocks/>
          </p:cNvSpPr>
          <p:nvPr/>
        </p:nvSpPr>
        <p:spPr>
          <a:xfrm>
            <a:off x="209551" y="341780"/>
            <a:ext cx="9207945" cy="5578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3A7E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dirty="0"/>
              <a:t>Husk å </a:t>
            </a:r>
            <a:r>
              <a:rPr lang="nb-NO" dirty="0" smtClean="0"/>
              <a:t>involvere </a:t>
            </a:r>
            <a:r>
              <a:rPr lang="nb-NO" dirty="0"/>
              <a:t>mennesker som er berørt av tjenesten gjennom </a:t>
            </a:r>
            <a:r>
              <a:rPr lang="nb-NO" i="1" dirty="0"/>
              <a:t>hele</a:t>
            </a:r>
            <a:r>
              <a:rPr lang="nb-NO" dirty="0"/>
              <a:t> prosjektet</a:t>
            </a:r>
          </a:p>
        </p:txBody>
      </p:sp>
    </p:spTree>
    <p:extLst>
      <p:ext uri="{BB962C8B-B14F-4D97-AF65-F5344CB8AC3E}">
        <p14:creationId xmlns:p14="http://schemas.microsoft.com/office/powerpoint/2010/main" val="98403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09551" y="1623165"/>
            <a:ext cx="9536785" cy="5045924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83081" y="2717800"/>
            <a:ext cx="1877631" cy="711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chemeClr val="accent3"/>
                </a:solidFill>
                <a:latin typeface="+mn-lt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5pPr>
            <a:lvl6pPr marL="51198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6pPr>
            <a:lvl7pPr marL="102396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7pPr>
            <a:lvl8pPr marL="153594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8pPr>
            <a:lvl9pPr marL="204792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9pPr>
          </a:lstStyle>
          <a:p>
            <a:pPr algn="r"/>
            <a:r>
              <a:rPr lang="nb-NO" sz="1400" b="0" kern="0" dirty="0" smtClean="0">
                <a:solidFill>
                  <a:srgbClr val="7F7F7F"/>
                </a:solidFill>
              </a:rPr>
              <a:t>FRA å føle at det er utrygt å spørre brukeren.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257257" y="5157192"/>
            <a:ext cx="1872208" cy="711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chemeClr val="accent3"/>
                </a:solidFill>
                <a:latin typeface="+mn-lt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5pPr>
            <a:lvl6pPr marL="51198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6pPr>
            <a:lvl7pPr marL="102396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7pPr>
            <a:lvl8pPr marL="153594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8pPr>
            <a:lvl9pPr marL="204792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9pPr>
          </a:lstStyle>
          <a:p>
            <a:r>
              <a:rPr lang="nb-NO" sz="1400" b="0" kern="0" dirty="0" smtClean="0">
                <a:solidFill>
                  <a:srgbClr val="3A7EC0"/>
                </a:solidFill>
              </a:rPr>
              <a:t>TIL å føle dere utrygge dersom dere ikke spør brukeren. </a:t>
            </a:r>
            <a:endParaRPr lang="nb-NO" sz="1100" b="0" kern="0" dirty="0" smtClean="0">
              <a:solidFill>
                <a:srgbClr val="3A7EC0"/>
              </a:solidFill>
            </a:endParaRPr>
          </a:p>
        </p:txBody>
      </p:sp>
      <p:pic>
        <p:nvPicPr>
          <p:cNvPr id="2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52978" flipV="1">
            <a:off x="4455320" y="3609082"/>
            <a:ext cx="1119181" cy="871037"/>
          </a:xfrm>
          <a:prstGeom prst="rect">
            <a:avLst/>
          </a:prstGeom>
        </p:spPr>
      </p:pic>
      <p:pic>
        <p:nvPicPr>
          <p:cNvPr id="30" name="Bilde 13"/>
          <p:cNvPicPr>
            <a:picLocks noChangeAspect="1"/>
          </p:cNvPicPr>
          <p:nvPr/>
        </p:nvPicPr>
        <p:blipFill rotWithShape="1">
          <a:blip r:embed="rId4"/>
          <a:srcRect l="62175" t="13021" r="8178" b="6137"/>
          <a:stretch/>
        </p:blipFill>
        <p:spPr>
          <a:xfrm>
            <a:off x="2888794" y="2326201"/>
            <a:ext cx="1230156" cy="1553882"/>
          </a:xfrm>
          <a:prstGeom prst="rect">
            <a:avLst/>
          </a:prstGeom>
          <a:ln>
            <a:noFill/>
          </a:ln>
        </p:spPr>
      </p:pic>
      <p:sp>
        <p:nvSpPr>
          <p:cNvPr id="26" name="Title 4"/>
          <p:cNvSpPr txBox="1">
            <a:spLocks/>
          </p:cNvSpPr>
          <p:nvPr/>
        </p:nvSpPr>
        <p:spPr>
          <a:xfrm>
            <a:off x="209551" y="341780"/>
            <a:ext cx="7551761" cy="5578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3A7E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dirty="0" smtClean="0"/>
              <a:t>Å spørre brukeren eller ikke spørre brukeren</a:t>
            </a:r>
            <a:endParaRPr lang="nb-NO" dirty="0"/>
          </a:p>
        </p:txBody>
      </p:sp>
      <p:grpSp>
        <p:nvGrpSpPr>
          <p:cNvPr id="14" name="Group 13"/>
          <p:cNvGrpSpPr/>
          <p:nvPr/>
        </p:nvGrpSpPr>
        <p:grpSpPr>
          <a:xfrm>
            <a:off x="5097016" y="4437112"/>
            <a:ext cx="1944216" cy="1944216"/>
            <a:chOff x="6668116" y="2128937"/>
            <a:chExt cx="1944216" cy="1944216"/>
          </a:xfrm>
        </p:grpSpPr>
        <p:grpSp>
          <p:nvGrpSpPr>
            <p:cNvPr id="10" name="Group 9"/>
            <p:cNvGrpSpPr/>
            <p:nvPr/>
          </p:nvGrpSpPr>
          <p:grpSpPr>
            <a:xfrm>
              <a:off x="6914300" y="2295835"/>
              <a:ext cx="1560173" cy="1526717"/>
              <a:chOff x="4644008" y="2564904"/>
              <a:chExt cx="1440160" cy="1526717"/>
            </a:xfrm>
          </p:grpSpPr>
          <p:pic>
            <p:nvPicPr>
              <p:cNvPr id="31" name="Bilde 14"/>
              <p:cNvPicPr>
                <a:picLocks noChangeAspect="1"/>
              </p:cNvPicPr>
              <p:nvPr/>
            </p:nvPicPr>
            <p:blipFill rotWithShape="1">
              <a:blip r:embed="rId5"/>
              <a:srcRect l="7981" t="8791" r="64849" b="11397"/>
              <a:stretch/>
            </p:blipFill>
            <p:spPr>
              <a:xfrm>
                <a:off x="4777356" y="2680716"/>
                <a:ext cx="1189299" cy="1410905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4644008" y="2564904"/>
                <a:ext cx="288032" cy="2880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nb-NO" dirty="0" err="1" smtClean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5796136" y="2636912"/>
                <a:ext cx="288032" cy="2880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nb-NO" dirty="0" err="1" smtClean="0"/>
              </a:p>
            </p:txBody>
          </p:sp>
        </p:grpSp>
        <p:sp>
          <p:nvSpPr>
            <p:cNvPr id="8" name="Oval 7"/>
            <p:cNvSpPr/>
            <p:nvPr/>
          </p:nvSpPr>
          <p:spPr>
            <a:xfrm>
              <a:off x="6668116" y="2128937"/>
              <a:ext cx="1944216" cy="1944216"/>
            </a:xfrm>
            <a:prstGeom prst="ellipse">
              <a:avLst/>
            </a:prstGeom>
            <a:noFill/>
            <a:ln w="76200" cmpd="sng">
              <a:solidFill>
                <a:srgbClr val="3A7E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7" name="Oval 26"/>
          <p:cNvSpPr/>
          <p:nvPr/>
        </p:nvSpPr>
        <p:spPr>
          <a:xfrm>
            <a:off x="2491476" y="2132856"/>
            <a:ext cx="1944216" cy="1944216"/>
          </a:xfrm>
          <a:prstGeom prst="ellipse">
            <a:avLst/>
          </a:prstGeom>
          <a:noFill/>
          <a:ln w="28575" cmpd="sng">
            <a:solidFill>
              <a:schemeClr val="bg1">
                <a:lumMod val="6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09551" y="943270"/>
            <a:ext cx="9063929" cy="541514"/>
          </a:xfrm>
        </p:spPr>
        <p:txBody>
          <a:bodyPr/>
          <a:lstStyle/>
          <a:p>
            <a:r>
              <a:rPr lang="nb-NO" dirty="0"/>
              <a:t>Dersom </a:t>
            </a:r>
            <a:r>
              <a:rPr lang="nb-NO" dirty="0" smtClean="0"/>
              <a:t>en kommune </a:t>
            </a:r>
            <a:r>
              <a:rPr lang="nb-NO" dirty="0"/>
              <a:t>ønsker å jobbe brukersentrert betyr det </a:t>
            </a:r>
            <a:r>
              <a:rPr lang="nb-NO" dirty="0" smtClean="0"/>
              <a:t>at dere går </a:t>
            </a:r>
            <a:r>
              <a:rPr lang="nb-NO" dirty="0"/>
              <a:t>fra å </a:t>
            </a:r>
            <a:r>
              <a:rPr lang="nb-NO" dirty="0" smtClean="0"/>
              <a:t>føle at det er utrygt å spørre brukeren, til </a:t>
            </a:r>
            <a:r>
              <a:rPr lang="nb-NO" dirty="0"/>
              <a:t>å </a:t>
            </a:r>
            <a:r>
              <a:rPr lang="nb-NO" dirty="0" smtClean="0"/>
              <a:t>føle dere utrygge dersom dere </a:t>
            </a:r>
            <a:r>
              <a:rPr lang="nb-NO" i="1" dirty="0" smtClean="0"/>
              <a:t>ikke</a:t>
            </a:r>
            <a:r>
              <a:rPr lang="nb-NO" dirty="0" smtClean="0"/>
              <a:t> spør </a:t>
            </a:r>
            <a:r>
              <a:rPr lang="nb-NO" dirty="0"/>
              <a:t>brukeren.</a:t>
            </a:r>
          </a:p>
        </p:txBody>
      </p:sp>
    </p:spTree>
    <p:extLst>
      <p:ext uri="{BB962C8B-B14F-4D97-AF65-F5344CB8AC3E}">
        <p14:creationId xmlns:p14="http://schemas.microsoft.com/office/powerpoint/2010/main" val="192682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smtClean="0"/>
              <a:t>Metode 1: Gruppesamtale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044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6" descr="girl_cha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074"/>
          <a:stretch/>
        </p:blipFill>
        <p:spPr bwMode="auto">
          <a:xfrm>
            <a:off x="187174" y="1635124"/>
            <a:ext cx="9535431" cy="503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3"/>
          <p:cNvSpPr>
            <a:spLocks noGrp="1"/>
          </p:cNvSpPr>
          <p:nvPr>
            <p:ph type="title"/>
          </p:nvPr>
        </p:nvSpPr>
        <p:spPr>
          <a:xfrm>
            <a:off x="208387" y="327262"/>
            <a:ext cx="9504186" cy="557836"/>
          </a:xfrm>
        </p:spPr>
        <p:txBody>
          <a:bodyPr anchor="t"/>
          <a:lstStyle/>
          <a:p>
            <a:r>
              <a:rPr lang="nb-NO" dirty="0"/>
              <a:t>G</a:t>
            </a:r>
            <a:r>
              <a:rPr lang="nb-NO" dirty="0" smtClean="0"/>
              <a:t>ruppesamtale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5905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b-NO" dirty="0" smtClean="0"/>
              <a:t>Introduksjon til gruppesamtale</a:t>
            </a:r>
            <a:endParaRPr lang="nb-NO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208386" y="1634463"/>
            <a:ext cx="5968750" cy="5223537"/>
          </a:xfrm>
        </p:spPr>
        <p:txBody>
          <a:bodyPr>
            <a:noAutofit/>
          </a:bodyPr>
          <a:lstStyle/>
          <a:p>
            <a:r>
              <a:rPr lang="nb-NO" b="1" dirty="0">
                <a:solidFill>
                  <a:srgbClr val="3A7EC0"/>
                </a:solidFill>
              </a:rPr>
              <a:t>Hva er en gruppesamtale?</a:t>
            </a:r>
          </a:p>
          <a:p>
            <a:r>
              <a:rPr lang="nb-NO" dirty="0"/>
              <a:t>En </a:t>
            </a:r>
            <a:r>
              <a:rPr lang="nb-NO" dirty="0" smtClean="0"/>
              <a:t>god måte </a:t>
            </a:r>
            <a:r>
              <a:rPr lang="nb-NO" dirty="0"/>
              <a:t>å starte innsiktsarbeid på er å inviterer en gruppe mennesker man ønsker å forstå bedre til en uformell samtale. En gruppesamtale kan gjennomføres med </a:t>
            </a:r>
            <a:r>
              <a:rPr lang="nb-NO" dirty="0" smtClean="0"/>
              <a:t> følgende </a:t>
            </a:r>
            <a:r>
              <a:rPr lang="nb-NO" dirty="0"/>
              <a:t>grupper: </a:t>
            </a:r>
          </a:p>
          <a:p>
            <a:pPr marL="285750" indent="-285750">
              <a:buFont typeface="Arial"/>
              <a:buChar char="•"/>
            </a:pPr>
            <a:r>
              <a:rPr lang="nb-NO" b="1" dirty="0" smtClean="0"/>
              <a:t>Brukere</a:t>
            </a:r>
            <a:r>
              <a:rPr lang="nb-NO" dirty="0"/>
              <a:t>:</a:t>
            </a:r>
            <a:r>
              <a:rPr lang="nb-NO" dirty="0" smtClean="0"/>
              <a:t> </a:t>
            </a:r>
            <a:r>
              <a:rPr lang="nb-NO" dirty="0"/>
              <a:t>Forstå hvordan de opplever dagens tjenestetilbud og avdekke behov. Inviter gjerne folk med ulike </a:t>
            </a:r>
            <a:r>
              <a:rPr lang="nb-NO" dirty="0" smtClean="0"/>
              <a:t>helseutfordringer. </a:t>
            </a:r>
          </a:p>
          <a:p>
            <a:pPr marL="285750" indent="-285750">
              <a:buFont typeface="Arial"/>
              <a:buChar char="•"/>
            </a:pPr>
            <a:r>
              <a:rPr lang="nb-NO" b="1" dirty="0" smtClean="0"/>
              <a:t>Potensielle brukere</a:t>
            </a:r>
            <a:endParaRPr lang="nb-NO" b="1" dirty="0"/>
          </a:p>
          <a:p>
            <a:pPr marL="285750" indent="-285750">
              <a:buFont typeface="Arial"/>
              <a:buChar char="•"/>
            </a:pPr>
            <a:r>
              <a:rPr lang="nb-NO" b="1" dirty="0" smtClean="0"/>
              <a:t>Pårørende</a:t>
            </a:r>
            <a:r>
              <a:rPr lang="nb-NO" dirty="0"/>
              <a:t>:</a:t>
            </a:r>
            <a:r>
              <a:rPr lang="nb-NO" dirty="0" smtClean="0"/>
              <a:t> </a:t>
            </a:r>
            <a:r>
              <a:rPr lang="nb-NO" dirty="0"/>
              <a:t>Forstå hvordan dagens tjenester påvirker dem.</a:t>
            </a:r>
          </a:p>
          <a:p>
            <a:pPr marL="285750" indent="-285750">
              <a:buFont typeface="Arial"/>
              <a:buChar char="•"/>
            </a:pPr>
            <a:r>
              <a:rPr lang="nb-NO" b="1" dirty="0" smtClean="0"/>
              <a:t>Ansatte</a:t>
            </a:r>
            <a:r>
              <a:rPr lang="nb-NO" dirty="0" smtClean="0"/>
              <a:t>: Lære om deres erfaringer med å utføre tjenestene. Avdekke </a:t>
            </a:r>
            <a:r>
              <a:rPr lang="nb-NO" dirty="0"/>
              <a:t>kulturforskjeller, ulike tankesett og holdninger til </a:t>
            </a:r>
            <a:r>
              <a:rPr lang="nb-NO" dirty="0" smtClean="0"/>
              <a:t>arbeidsprosesser.</a:t>
            </a:r>
            <a:endParaRPr lang="nb-NO" dirty="0"/>
          </a:p>
          <a:p>
            <a:r>
              <a:rPr lang="nb-NO" dirty="0">
                <a:solidFill>
                  <a:srgbClr val="3A7EC0"/>
                </a:solidFill>
              </a:rPr>
              <a:t/>
            </a:r>
            <a:br>
              <a:rPr lang="nb-NO" dirty="0">
                <a:solidFill>
                  <a:srgbClr val="3A7EC0"/>
                </a:solidFill>
              </a:rPr>
            </a:br>
            <a:r>
              <a:rPr lang="nb-NO" dirty="0">
                <a:solidFill>
                  <a:srgbClr val="3A7EC0"/>
                </a:solidFill>
              </a:rPr>
              <a:t>Det </a:t>
            </a:r>
            <a:r>
              <a:rPr lang="nb-NO" dirty="0" smtClean="0">
                <a:solidFill>
                  <a:srgbClr val="3A7EC0"/>
                </a:solidFill>
              </a:rPr>
              <a:t>anbefales å </a:t>
            </a:r>
            <a:r>
              <a:rPr lang="nb-NO" dirty="0">
                <a:solidFill>
                  <a:srgbClr val="3A7EC0"/>
                </a:solidFill>
              </a:rPr>
              <a:t>ikke blande disse gruppene i samme </a:t>
            </a:r>
            <a:r>
              <a:rPr lang="nb-NO" dirty="0" smtClean="0">
                <a:solidFill>
                  <a:srgbClr val="3A7EC0"/>
                </a:solidFill>
              </a:rPr>
              <a:t>samtale for å sikre at folk er mest mulig ærlige og snakker om det </a:t>
            </a:r>
            <a:r>
              <a:rPr lang="nb-NO" dirty="0">
                <a:solidFill>
                  <a:srgbClr val="3A7EC0"/>
                </a:solidFill>
              </a:rPr>
              <a:t>som opptar dem mest. </a:t>
            </a:r>
          </a:p>
          <a:p>
            <a:endParaRPr lang="nb-NO" dirty="0"/>
          </a:p>
          <a:p>
            <a:r>
              <a:rPr lang="nb-NO" b="1" dirty="0">
                <a:solidFill>
                  <a:srgbClr val="3A7EC0"/>
                </a:solidFill>
              </a:rPr>
              <a:t>Hvorfor </a:t>
            </a:r>
            <a:r>
              <a:rPr lang="nb-NO" b="1" dirty="0" smtClean="0">
                <a:solidFill>
                  <a:srgbClr val="3A7EC0"/>
                </a:solidFill>
              </a:rPr>
              <a:t>utføre en gruppesamtale?</a:t>
            </a:r>
            <a:endParaRPr lang="nb-NO" b="1" dirty="0">
              <a:solidFill>
                <a:srgbClr val="3A7EC0"/>
              </a:solidFill>
            </a:endParaRPr>
          </a:p>
          <a:p>
            <a:r>
              <a:rPr lang="nb-NO" dirty="0"/>
              <a:t>Formålet med disse samtalene er å raskt avdekke hvilke </a:t>
            </a:r>
            <a:r>
              <a:rPr lang="nb-NO" dirty="0" smtClean="0"/>
              <a:t>temaer </a:t>
            </a:r>
            <a:r>
              <a:rPr lang="nb-NO" dirty="0"/>
              <a:t>som opptar </a:t>
            </a:r>
            <a:r>
              <a:rPr lang="nb-NO" dirty="0" smtClean="0"/>
              <a:t>menneskene som er berørt av dagens tjenester. </a:t>
            </a:r>
            <a:r>
              <a:rPr lang="nb-NO" dirty="0"/>
              <a:t>Når </a:t>
            </a:r>
            <a:r>
              <a:rPr lang="nb-NO" dirty="0" smtClean="0"/>
              <a:t>deltagerne begynner </a:t>
            </a:r>
            <a:r>
              <a:rPr lang="nb-NO" dirty="0"/>
              <a:t>å diskuterer seg imellom kommer ulike synspunkter frem som </a:t>
            </a:r>
            <a:r>
              <a:rPr lang="nb-NO" dirty="0" smtClean="0"/>
              <a:t>ellers kunne blitt oversett</a:t>
            </a:r>
            <a:r>
              <a:rPr lang="nb-NO" dirty="0"/>
              <a:t>. Hensikten med en gruppesamtale er ikke å gå i dybden, </a:t>
            </a:r>
            <a:r>
              <a:rPr lang="nb-NO" dirty="0" smtClean="0"/>
              <a:t>men belyse temaer og behov som </a:t>
            </a:r>
            <a:r>
              <a:rPr lang="nb-NO" dirty="0"/>
              <a:t>teamet bør utforske videre. 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</p:spPr>
        <p:txBody>
          <a:bodyPr/>
          <a:lstStyle/>
          <a:p>
            <a:fld id="{51360949-4B9F-9B4C-948A-35244A0B85F5}" type="slidenum">
              <a:rPr lang="nb-NO" smtClean="0"/>
              <a:pPr/>
              <a:t>15</a:t>
            </a:fld>
            <a:endParaRPr lang="nb-NO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6393160" y="1759949"/>
            <a:ext cx="3177878" cy="4766488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</a:pPr>
            <a:r>
              <a:rPr lang="nb-NO" b="1" dirty="0">
                <a:solidFill>
                  <a:srgbClr val="000000"/>
                </a:solidFill>
                <a:ea typeface="Helvetica"/>
                <a:sym typeface="Helvetica"/>
              </a:rPr>
              <a:t>Når </a:t>
            </a:r>
            <a:r>
              <a:rPr lang="nb-NO" b="1" dirty="0" smtClean="0">
                <a:solidFill>
                  <a:srgbClr val="000000"/>
                </a:solidFill>
                <a:ea typeface="Helvetica"/>
                <a:sym typeface="Helvetica"/>
              </a:rPr>
              <a:t>utføres dette?</a:t>
            </a:r>
            <a:endParaRPr lang="nb-NO" b="1" dirty="0">
              <a:solidFill>
                <a:srgbClr val="000000"/>
              </a:solidFill>
              <a:ea typeface="Helvetica"/>
              <a:sym typeface="Helvetica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dirty="0"/>
              <a:t>En gruppesamtale kan utføres når som helst i prosjektet, men det anbefales å utføre en tidlig, som oppstart på </a:t>
            </a:r>
            <a:r>
              <a:rPr lang="nb-NO" dirty="0" smtClean="0"/>
              <a:t>innsiktsarbeidet. </a:t>
            </a:r>
            <a:endParaRPr lang="nb-NO" dirty="0"/>
          </a:p>
          <a:p>
            <a:pPr lvl="0">
              <a:spcBef>
                <a:spcPts val="600"/>
              </a:spcBef>
            </a:pPr>
            <a:endParaRPr lang="nb-NO" b="1" dirty="0">
              <a:solidFill>
                <a:srgbClr val="000000"/>
              </a:solidFill>
              <a:ea typeface="Helvetica"/>
            </a:endParaRPr>
          </a:p>
          <a:p>
            <a:pPr lvl="0">
              <a:spcBef>
                <a:spcPts val="600"/>
              </a:spcBef>
            </a:pPr>
            <a:r>
              <a:rPr lang="nb-NO" b="1" dirty="0">
                <a:solidFill>
                  <a:srgbClr val="000000"/>
                </a:solidFill>
                <a:ea typeface="Helvetica"/>
              </a:rPr>
              <a:t>Hvem er </a:t>
            </a:r>
            <a:r>
              <a:rPr lang="nb-NO" b="1" dirty="0" smtClean="0">
                <a:solidFill>
                  <a:srgbClr val="000000"/>
                </a:solidFill>
                <a:ea typeface="Helvetica"/>
              </a:rPr>
              <a:t>med? </a:t>
            </a:r>
            <a:endParaRPr lang="nb-NO" b="1" dirty="0">
              <a:solidFill>
                <a:srgbClr val="000000"/>
              </a:solidFill>
              <a:ea typeface="Helvetica"/>
            </a:endParaRPr>
          </a:p>
          <a:p>
            <a:pPr marL="171405" indent="-171405">
              <a:spcBef>
                <a:spcPts val="600"/>
              </a:spcBef>
              <a:buFont typeface="Arial"/>
              <a:buChar char="•"/>
            </a:pPr>
            <a:r>
              <a:rPr lang="nb-NO" dirty="0">
                <a:solidFill>
                  <a:srgbClr val="000000"/>
                </a:solidFill>
              </a:rPr>
              <a:t>2 personer fra </a:t>
            </a:r>
            <a:r>
              <a:rPr lang="nb-NO" dirty="0" smtClean="0">
                <a:solidFill>
                  <a:srgbClr val="000000"/>
                </a:solidFill>
              </a:rPr>
              <a:t>teamet</a:t>
            </a:r>
            <a:endParaRPr lang="nb-NO" dirty="0">
              <a:solidFill>
                <a:srgbClr val="000000"/>
              </a:solidFill>
            </a:endParaRPr>
          </a:p>
          <a:p>
            <a:pPr marL="171405" indent="-171405">
              <a:spcBef>
                <a:spcPts val="600"/>
              </a:spcBef>
              <a:buFont typeface="Arial"/>
              <a:buChar char="•"/>
            </a:pPr>
            <a:r>
              <a:rPr lang="nb-NO" dirty="0">
                <a:solidFill>
                  <a:srgbClr val="000000"/>
                </a:solidFill>
              </a:rPr>
              <a:t>6-8 inviterte personer</a:t>
            </a:r>
            <a:endParaRPr lang="nb-NO" dirty="0"/>
          </a:p>
        </p:txBody>
      </p:sp>
      <p:pic>
        <p:nvPicPr>
          <p:cNvPr id="7" name="Picture 6" descr="Illustrasjon_fra_til 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5208" y="4583717"/>
            <a:ext cx="2312260" cy="186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98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b-NO" dirty="0" smtClean="0"/>
              <a:t>Introduksjon til gruppesamtale</a:t>
            </a:r>
            <a:endParaRPr lang="nb-NO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208386" y="1634463"/>
            <a:ext cx="5968750" cy="5466945"/>
          </a:xfrm>
        </p:spPr>
        <p:txBody>
          <a:bodyPr>
            <a:noAutofit/>
          </a:bodyPr>
          <a:lstStyle/>
          <a:p>
            <a:r>
              <a:rPr lang="nb-NO" b="1" dirty="0">
                <a:solidFill>
                  <a:srgbClr val="3A7EC0"/>
                </a:solidFill>
              </a:rPr>
              <a:t>FØR (forberedelser)  </a:t>
            </a:r>
            <a:r>
              <a:rPr lang="nb-NO" dirty="0"/>
              <a:t>Diskuter i teamet og skriv ned hva dere ønsker å lære om i samtalen. Bruk dette som grunnlag til å formulere noen </a:t>
            </a:r>
            <a:r>
              <a:rPr lang="nb-NO" dirty="0" smtClean="0">
                <a:solidFill>
                  <a:srgbClr val="000000"/>
                </a:solidFill>
              </a:rPr>
              <a:t>spørsmål. </a:t>
            </a:r>
            <a:r>
              <a:rPr lang="nb-NO" i="1" dirty="0">
                <a:solidFill>
                  <a:srgbClr val="000000"/>
                </a:solidFill>
              </a:rPr>
              <a:t>(Se eksempel på intervjuguide </a:t>
            </a:r>
            <a:r>
              <a:rPr lang="nb-NO" i="1" dirty="0" smtClean="0">
                <a:solidFill>
                  <a:srgbClr val="000000"/>
                </a:solidFill>
              </a:rPr>
              <a:t>side 25-28.</a:t>
            </a:r>
            <a:r>
              <a:rPr lang="nb-NO" i="1" dirty="0">
                <a:solidFill>
                  <a:srgbClr val="000000"/>
                </a:solidFill>
              </a:rPr>
              <a:t>)</a:t>
            </a:r>
          </a:p>
          <a:p>
            <a:endParaRPr lang="nb-NO" dirty="0"/>
          </a:p>
          <a:p>
            <a:r>
              <a:rPr lang="nb-NO" b="1" dirty="0">
                <a:solidFill>
                  <a:srgbClr val="3A7EC0"/>
                </a:solidFill>
              </a:rPr>
              <a:t>UNDER (utførelse)  </a:t>
            </a:r>
            <a:r>
              <a:rPr lang="nb-NO" dirty="0"/>
              <a:t>Innled med å fortelle hvorfor dere er samlet og hva formålet med samtalen er. Ta en introduksjonsrunde og begynn så med å stille et spørsmål for å få samtalen i gang. </a:t>
            </a:r>
            <a:r>
              <a:rPr lang="nb-NO" i="1" dirty="0" smtClean="0"/>
              <a:t>Ikke</a:t>
            </a:r>
            <a:r>
              <a:rPr lang="nb-NO" dirty="0" smtClean="0"/>
              <a:t> moderer </a:t>
            </a:r>
            <a:r>
              <a:rPr lang="nb-NO" dirty="0"/>
              <a:t>samtalen for strengt, da kan </a:t>
            </a:r>
            <a:r>
              <a:rPr lang="nb-NO" dirty="0" smtClean="0"/>
              <a:t>dere </a:t>
            </a:r>
            <a:r>
              <a:rPr lang="nb-NO" dirty="0"/>
              <a:t>gå glipp av viktige </a:t>
            </a:r>
            <a:r>
              <a:rPr lang="nb-NO" dirty="0" smtClean="0"/>
              <a:t>temaer. </a:t>
            </a:r>
            <a:r>
              <a:rPr lang="nb-NO" dirty="0"/>
              <a:t>Tanken er at de inviterte skal få muligheten til å snakke seg imellom og lede samtalen. Still </a:t>
            </a:r>
            <a:r>
              <a:rPr lang="nb-NO" dirty="0" smtClean="0"/>
              <a:t>spørsmål </a:t>
            </a:r>
            <a:r>
              <a:rPr lang="nb-NO" dirty="0"/>
              <a:t>innimellom, men ikke overstyr dialogen. </a:t>
            </a:r>
            <a:r>
              <a:rPr lang="nb-NO" dirty="0" smtClean="0"/>
              <a:t>Dere </a:t>
            </a:r>
            <a:r>
              <a:rPr lang="nb-NO" dirty="0"/>
              <a:t>kommer til å bli overrasket over hvor engasjerte de blir av temaet og hvor lett praten går selv om de ikke kjenner hverandre. </a:t>
            </a:r>
          </a:p>
          <a:p>
            <a:endParaRPr lang="nb-NO" dirty="0"/>
          </a:p>
          <a:p>
            <a:r>
              <a:rPr lang="nb-NO" b="1" dirty="0">
                <a:solidFill>
                  <a:srgbClr val="3A7EC0"/>
                </a:solidFill>
              </a:rPr>
              <a:t>ETTER (etterarbeid)  </a:t>
            </a:r>
            <a:r>
              <a:rPr lang="nb-NO" dirty="0"/>
              <a:t>Oppsummer det </a:t>
            </a:r>
            <a:r>
              <a:rPr lang="nb-NO" dirty="0" smtClean="0"/>
              <a:t>dere </a:t>
            </a:r>
            <a:r>
              <a:rPr lang="nb-NO" dirty="0"/>
              <a:t>har lært rett etter intervjuet mens </a:t>
            </a:r>
            <a:r>
              <a:rPr lang="nb-NO" dirty="0" smtClean="0"/>
              <a:t>dere </a:t>
            </a:r>
            <a:r>
              <a:rPr lang="nb-NO" dirty="0"/>
              <a:t>husker detaljene.</a:t>
            </a:r>
          </a:p>
          <a:p>
            <a:endParaRPr lang="nb-NO" dirty="0" smtClean="0"/>
          </a:p>
          <a:p>
            <a:endParaRPr lang="nb-NO" dirty="0"/>
          </a:p>
          <a:p>
            <a:r>
              <a:rPr lang="nb-NO" dirty="0" smtClean="0">
                <a:solidFill>
                  <a:srgbClr val="3A7EC0"/>
                </a:solidFill>
              </a:rPr>
              <a:t>I </a:t>
            </a:r>
            <a:r>
              <a:rPr lang="nb-NO" dirty="0">
                <a:solidFill>
                  <a:srgbClr val="3A7EC0"/>
                </a:solidFill>
              </a:rPr>
              <a:t>en gruppesamtale legger vi derfor vekt på å skape en </a:t>
            </a:r>
            <a:r>
              <a:rPr lang="nb-NO" dirty="0" smtClean="0">
                <a:solidFill>
                  <a:srgbClr val="3A7EC0"/>
                </a:solidFill>
              </a:rPr>
              <a:t>avslappet </a:t>
            </a:r>
            <a:r>
              <a:rPr lang="nb-NO" dirty="0">
                <a:solidFill>
                  <a:srgbClr val="3A7EC0"/>
                </a:solidFill>
              </a:rPr>
              <a:t>atmosfære </a:t>
            </a:r>
            <a:r>
              <a:rPr lang="nb-NO" dirty="0" smtClean="0">
                <a:solidFill>
                  <a:srgbClr val="3A7EC0"/>
                </a:solidFill>
              </a:rPr>
              <a:t>for å </a:t>
            </a:r>
            <a:r>
              <a:rPr lang="nb-NO" dirty="0">
                <a:solidFill>
                  <a:srgbClr val="3A7EC0"/>
                </a:solidFill>
              </a:rPr>
              <a:t>få folk til å </a:t>
            </a:r>
            <a:r>
              <a:rPr lang="nb-NO" dirty="0" smtClean="0">
                <a:solidFill>
                  <a:srgbClr val="3A7EC0"/>
                </a:solidFill>
              </a:rPr>
              <a:t>by </a:t>
            </a:r>
            <a:r>
              <a:rPr lang="nb-NO" dirty="0">
                <a:solidFill>
                  <a:srgbClr val="3A7EC0"/>
                </a:solidFill>
              </a:rPr>
              <a:t>på seg selv</a:t>
            </a:r>
            <a:r>
              <a:rPr lang="nb-NO" dirty="0" smtClean="0">
                <a:solidFill>
                  <a:srgbClr val="3A7EC0"/>
                </a:solidFill>
              </a:rPr>
              <a:t>. Hyggelige omgivelser er viktig.</a:t>
            </a:r>
            <a:endParaRPr lang="nb-NO" dirty="0">
              <a:solidFill>
                <a:srgbClr val="3A7EC0"/>
              </a:solidFill>
            </a:endParaRPr>
          </a:p>
          <a:p>
            <a:endParaRPr lang="nb-NO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</p:spPr>
        <p:txBody>
          <a:bodyPr/>
          <a:lstStyle/>
          <a:p>
            <a:fld id="{51360949-4B9F-9B4C-948A-35244A0B85F5}" type="slidenum">
              <a:rPr lang="nb-NO" smtClean="0"/>
              <a:pPr/>
              <a:t>16</a:t>
            </a:fld>
            <a:endParaRPr lang="nb-NO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6393160" y="1759949"/>
            <a:ext cx="3177878" cy="4766488"/>
          </a:xfrm>
        </p:spPr>
        <p:txBody>
          <a:bodyPr>
            <a:noAutofit/>
          </a:bodyPr>
          <a:lstStyle/>
          <a:p>
            <a:r>
              <a:rPr lang="nb-NO" b="1" dirty="0">
                <a:solidFill>
                  <a:srgbClr val="000000"/>
                </a:solidFill>
                <a:ea typeface="Helvetica"/>
              </a:rPr>
              <a:t>Utstyr: </a:t>
            </a:r>
          </a:p>
          <a:p>
            <a:pPr marL="171405" indent="-171405">
              <a:buFont typeface="Arial"/>
              <a:buChar char="•"/>
            </a:pPr>
            <a:r>
              <a:rPr lang="nb-NO" dirty="0">
                <a:solidFill>
                  <a:srgbClr val="000000"/>
                </a:solidFill>
              </a:rPr>
              <a:t>Hyggelige omgivelser. Tenk sofagruppe, </a:t>
            </a:r>
            <a:r>
              <a:rPr lang="nb-NO" i="1" dirty="0" smtClean="0">
                <a:solidFill>
                  <a:srgbClr val="000000"/>
                </a:solidFill>
              </a:rPr>
              <a:t>ikke</a:t>
            </a:r>
            <a:r>
              <a:rPr lang="nb-NO" dirty="0" smtClean="0">
                <a:solidFill>
                  <a:srgbClr val="000000"/>
                </a:solidFill>
              </a:rPr>
              <a:t> møterom</a:t>
            </a:r>
            <a:r>
              <a:rPr lang="nb-NO" dirty="0">
                <a:solidFill>
                  <a:srgbClr val="000000"/>
                </a:solidFill>
              </a:rPr>
              <a:t>!</a:t>
            </a:r>
          </a:p>
          <a:p>
            <a:pPr marL="171405" indent="-171405">
              <a:buFont typeface="Arial"/>
              <a:buChar char="•"/>
            </a:pPr>
            <a:r>
              <a:rPr lang="nb-NO" dirty="0">
                <a:solidFill>
                  <a:srgbClr val="000000"/>
                </a:solidFill>
              </a:rPr>
              <a:t>Snacks og drikke (Kake?)</a:t>
            </a:r>
          </a:p>
          <a:p>
            <a:pPr marL="171405" indent="-171405">
              <a:buFont typeface="Arial"/>
              <a:buChar char="•"/>
            </a:pPr>
            <a:r>
              <a:rPr lang="nb-NO" dirty="0">
                <a:solidFill>
                  <a:srgbClr val="000000"/>
                </a:solidFill>
              </a:rPr>
              <a:t>Intervjuguide</a:t>
            </a:r>
          </a:p>
          <a:p>
            <a:pPr marL="171405" indent="-171405">
              <a:buFont typeface="Arial"/>
              <a:buChar char="•"/>
            </a:pPr>
            <a:r>
              <a:rPr lang="nb-NO" dirty="0">
                <a:solidFill>
                  <a:srgbClr val="000000"/>
                </a:solidFill>
              </a:rPr>
              <a:t>Kamera</a:t>
            </a:r>
          </a:p>
          <a:p>
            <a:pPr marL="171405" indent="-171405">
              <a:buFont typeface="Arial"/>
              <a:buChar char="•"/>
            </a:pPr>
            <a:r>
              <a:rPr lang="nb-NO" dirty="0">
                <a:solidFill>
                  <a:srgbClr val="000000"/>
                </a:solidFill>
              </a:rPr>
              <a:t>Videokamera (valgfritt)</a:t>
            </a:r>
          </a:p>
          <a:p>
            <a:pPr marL="171405" indent="-171405">
              <a:buFont typeface="Arial"/>
              <a:buChar char="•"/>
            </a:pPr>
            <a:endParaRPr lang="nb-NO" dirty="0">
              <a:solidFill>
                <a:srgbClr val="000000"/>
              </a:solidFill>
            </a:endParaRPr>
          </a:p>
          <a:p>
            <a:r>
              <a:rPr lang="nb-NO" b="1" dirty="0">
                <a:solidFill>
                  <a:srgbClr val="000000"/>
                </a:solidFill>
                <a:ea typeface="Helvetica"/>
              </a:rPr>
              <a:t>Annet: </a:t>
            </a:r>
            <a:r>
              <a:rPr lang="nb-NO" dirty="0"/>
              <a:t>Anbefalt tid: ca. 1,5  time</a:t>
            </a:r>
          </a:p>
          <a:p>
            <a:endParaRPr lang="nb-NO" b="1" dirty="0"/>
          </a:p>
          <a:p>
            <a:r>
              <a:rPr lang="nb-NO" b="1" dirty="0" smtClean="0"/>
              <a:t>Mal for intervjuguide</a:t>
            </a:r>
            <a:endParaRPr lang="nb-NO" b="1" dirty="0"/>
          </a:p>
          <a:p>
            <a:endParaRPr lang="nb-NO" dirty="0"/>
          </a:p>
        </p:txBody>
      </p:sp>
      <p:pic>
        <p:nvPicPr>
          <p:cNvPr id="3" name="Picture 2" descr="Screen Shot 2015-06-30 at 00.24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549" y="4631364"/>
            <a:ext cx="2727805" cy="188407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0605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Metode 2: Intervju</a:t>
            </a:r>
          </a:p>
        </p:txBody>
      </p:sp>
    </p:spTree>
    <p:extLst>
      <p:ext uri="{BB962C8B-B14F-4D97-AF65-F5344CB8AC3E}">
        <p14:creationId xmlns:p14="http://schemas.microsoft.com/office/powerpoint/2010/main" val="163224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3"/>
          <p:cNvSpPr>
            <a:spLocks noGrp="1"/>
          </p:cNvSpPr>
          <p:nvPr>
            <p:ph type="title"/>
          </p:nvPr>
        </p:nvSpPr>
        <p:spPr>
          <a:xfrm>
            <a:off x="208387" y="327262"/>
            <a:ext cx="9504186" cy="557836"/>
          </a:xfrm>
        </p:spPr>
        <p:txBody>
          <a:bodyPr anchor="t"/>
          <a:lstStyle/>
          <a:p>
            <a:r>
              <a:rPr lang="nb-NO" dirty="0" smtClean="0"/>
              <a:t>Intervjusituasjonen</a:t>
            </a:r>
            <a:endParaRPr lang="nb-NO" dirty="0"/>
          </a:p>
        </p:txBody>
      </p:sp>
      <p:pic>
        <p:nvPicPr>
          <p:cNvPr id="12" name="Picture Placeholder 11" descr="d9BMLQafudAGwR54R-dUDTsAH5bs6XcvO9b3SBoYGfU.jpg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" t="11825" r="-76" b="8814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5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b-NO" dirty="0" smtClean="0"/>
              <a:t>Introduksjon til intervju</a:t>
            </a:r>
            <a:endParaRPr lang="nb-NO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208386" y="1634463"/>
            <a:ext cx="5968750" cy="4818873"/>
          </a:xfrm>
        </p:spPr>
        <p:txBody>
          <a:bodyPr>
            <a:noAutofit/>
          </a:bodyPr>
          <a:lstStyle/>
          <a:p>
            <a:r>
              <a:rPr lang="nb-NO" b="1" dirty="0">
                <a:solidFill>
                  <a:srgbClr val="3A7EC0"/>
                </a:solidFill>
              </a:rPr>
              <a:t>Hva er et intervju?</a:t>
            </a:r>
          </a:p>
          <a:p>
            <a:r>
              <a:rPr lang="nb-NO" dirty="0"/>
              <a:t>Det finnes ulike former for intervju avhengig av </a:t>
            </a:r>
            <a:r>
              <a:rPr lang="nb-NO" dirty="0" smtClean="0"/>
              <a:t>ønsket struktur </a:t>
            </a:r>
            <a:r>
              <a:rPr lang="nb-NO" dirty="0"/>
              <a:t>og tidsbruk. I denne metodikken oppfordrer vi </a:t>
            </a:r>
            <a:r>
              <a:rPr lang="nb-NO" dirty="0" smtClean="0"/>
              <a:t>til å </a:t>
            </a:r>
            <a:r>
              <a:rPr lang="nb-NO" dirty="0"/>
              <a:t>gå bort fra det tradisjonelle spørsmål-svar formatet og bruke en mer dynamisk og halvstrukturert form for samtale. Et slikt intervju gir personen som blir intervjuet stor frihet til å fortelle historier om det han eller hun er opptatt av. Dette formatet er derfor godt egnet til å avdekke eksisterende og fremtidige behov, både hos innbyggere og ansatte i kommunen</a:t>
            </a:r>
            <a:r>
              <a:rPr lang="nb-NO" dirty="0" smtClean="0"/>
              <a:t>.</a:t>
            </a:r>
          </a:p>
          <a:p>
            <a:endParaRPr lang="nb-NO" dirty="0"/>
          </a:p>
          <a:p>
            <a:r>
              <a:rPr lang="nb-NO" dirty="0" smtClean="0"/>
              <a:t>Det </a:t>
            </a:r>
            <a:r>
              <a:rPr lang="nb-NO" dirty="0"/>
              <a:t>er viktig at intervjuene foregår på et sted som er i riktig kontekst og på personens hjemmebane, for at de skal føle seg trygge. Dette kan være i hjemmet, på </a:t>
            </a:r>
            <a:r>
              <a:rPr lang="nb-NO" dirty="0" smtClean="0"/>
              <a:t>sykehjemmet</a:t>
            </a:r>
            <a:r>
              <a:rPr lang="nb-NO" dirty="0"/>
              <a:t>, på kontoret, eller på helsestasjonen. Valg av sted avhenger av hva </a:t>
            </a:r>
            <a:r>
              <a:rPr lang="nb-NO" dirty="0" smtClean="0"/>
              <a:t>dere ønsker </a:t>
            </a:r>
            <a:r>
              <a:rPr lang="nb-NO" dirty="0"/>
              <a:t>å lære.</a:t>
            </a:r>
          </a:p>
          <a:p>
            <a:endParaRPr lang="nb-NO" b="1" dirty="0">
              <a:solidFill>
                <a:srgbClr val="3A7EC0"/>
              </a:solidFill>
            </a:endParaRPr>
          </a:p>
          <a:p>
            <a:r>
              <a:rPr lang="nb-NO" b="1" dirty="0">
                <a:solidFill>
                  <a:srgbClr val="3A7EC0"/>
                </a:solidFill>
              </a:rPr>
              <a:t>Hvorfor </a:t>
            </a:r>
            <a:r>
              <a:rPr lang="nb-NO" b="1" dirty="0" smtClean="0">
                <a:solidFill>
                  <a:srgbClr val="3A7EC0"/>
                </a:solidFill>
              </a:rPr>
              <a:t>utføre et intervju?</a:t>
            </a:r>
            <a:endParaRPr lang="nb-NO" b="1" dirty="0">
              <a:solidFill>
                <a:srgbClr val="3A7EC0"/>
              </a:solidFill>
            </a:endParaRPr>
          </a:p>
          <a:p>
            <a:r>
              <a:rPr lang="nb-NO" dirty="0"/>
              <a:t>Samtaler og intervjuer vil gi </a:t>
            </a:r>
            <a:r>
              <a:rPr lang="nb-NO" dirty="0" smtClean="0"/>
              <a:t>dere verdifull </a:t>
            </a:r>
            <a:r>
              <a:rPr lang="nb-NO" dirty="0"/>
              <a:t>innsikt i </a:t>
            </a:r>
            <a:r>
              <a:rPr lang="nb-NO" dirty="0" smtClean="0"/>
              <a:t>personers </a:t>
            </a:r>
            <a:r>
              <a:rPr lang="nb-NO" dirty="0"/>
              <a:t>hverdag, følelser, forventninger og vaner, samt reaksjoner på tjenester og egen livssituasjon. Gjennom </a:t>
            </a:r>
            <a:r>
              <a:rPr lang="nb-NO" dirty="0" smtClean="0"/>
              <a:t>ansikt-til-ansikt-dialog </a:t>
            </a:r>
            <a:r>
              <a:rPr lang="nb-NO" dirty="0"/>
              <a:t>kan </a:t>
            </a:r>
            <a:r>
              <a:rPr lang="nb-NO" dirty="0" smtClean="0"/>
              <a:t>behov</a:t>
            </a:r>
            <a:r>
              <a:rPr lang="nb-NO" dirty="0"/>
              <a:t>, motivasjoner og reaksjoner </a:t>
            </a:r>
            <a:r>
              <a:rPr lang="nb-NO" dirty="0" smtClean="0"/>
              <a:t>avdekkes på </a:t>
            </a:r>
            <a:r>
              <a:rPr lang="nb-NO" dirty="0"/>
              <a:t>en mer personlig måte. Formålet er å opparbeide empati for personen </a:t>
            </a:r>
            <a:r>
              <a:rPr lang="nb-NO" dirty="0" smtClean="0"/>
              <a:t>slik </a:t>
            </a:r>
            <a:r>
              <a:rPr lang="nb-NO" dirty="0"/>
              <a:t>at </a:t>
            </a:r>
            <a:r>
              <a:rPr lang="nb-NO" dirty="0" smtClean="0"/>
              <a:t>dere kan skape </a:t>
            </a:r>
            <a:r>
              <a:rPr lang="nb-NO" dirty="0"/>
              <a:t>gode </a:t>
            </a:r>
            <a:r>
              <a:rPr lang="nb-NO" dirty="0" smtClean="0"/>
              <a:t>tjenester tilpasset som møter faktiske behov hos brukere, pårørende og ansatte. </a:t>
            </a:r>
            <a:endParaRPr lang="nb-NO" dirty="0"/>
          </a:p>
          <a:p>
            <a:endParaRPr lang="nb-NO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</p:spPr>
        <p:txBody>
          <a:bodyPr/>
          <a:lstStyle/>
          <a:p>
            <a:fld id="{51360949-4B9F-9B4C-948A-35244A0B85F5}" type="slidenum">
              <a:rPr lang="nb-NO" smtClean="0"/>
              <a:pPr/>
              <a:t>19</a:t>
            </a:fld>
            <a:endParaRPr lang="nb-NO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6393160" y="1759949"/>
            <a:ext cx="3177878" cy="4766488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</a:pPr>
            <a:r>
              <a:rPr lang="nb-NO" b="1" dirty="0">
                <a:solidFill>
                  <a:srgbClr val="000000"/>
                </a:solidFill>
                <a:ea typeface="Helvetica"/>
                <a:sym typeface="Helvetica"/>
              </a:rPr>
              <a:t>Når </a:t>
            </a:r>
            <a:r>
              <a:rPr lang="nb-NO" b="1" dirty="0" smtClean="0">
                <a:solidFill>
                  <a:srgbClr val="000000"/>
                </a:solidFill>
                <a:ea typeface="Helvetica"/>
                <a:sym typeface="Helvetica"/>
              </a:rPr>
              <a:t>utføres dette?</a:t>
            </a:r>
            <a:endParaRPr lang="nb-NO" b="1" dirty="0">
              <a:solidFill>
                <a:srgbClr val="000000"/>
              </a:solidFill>
              <a:ea typeface="Helvetica"/>
              <a:sym typeface="Helvetica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dirty="0" smtClean="0"/>
              <a:t>Mennesker som bruker og yter tjenestene </a:t>
            </a:r>
            <a:r>
              <a:rPr lang="nb-NO" dirty="0"/>
              <a:t>skal holdes involvert igjennom </a:t>
            </a:r>
            <a:r>
              <a:rPr lang="nb-NO" i="1" dirty="0"/>
              <a:t>hele</a:t>
            </a:r>
            <a:r>
              <a:rPr lang="nb-NO" dirty="0"/>
              <a:t> prosjektet. 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dirty="0"/>
              <a:t>I</a:t>
            </a:r>
            <a:r>
              <a:rPr lang="nb-NO" dirty="0" smtClean="0"/>
              <a:t>nvolvere personer </a:t>
            </a:r>
            <a:r>
              <a:rPr lang="nb-NO" dirty="0"/>
              <a:t>etter hvert som </a:t>
            </a:r>
            <a:r>
              <a:rPr lang="nb-NO" dirty="0" smtClean="0"/>
              <a:t>dere avdekker nye områder dere må </a:t>
            </a:r>
            <a:r>
              <a:rPr lang="nb-NO" dirty="0"/>
              <a:t>lære </a:t>
            </a:r>
            <a:r>
              <a:rPr lang="nb-NO" dirty="0" smtClean="0"/>
              <a:t>mer om, eller for å få </a:t>
            </a:r>
            <a:r>
              <a:rPr lang="nb-NO" dirty="0"/>
              <a:t>innspill på </a:t>
            </a:r>
            <a:r>
              <a:rPr lang="nb-NO" dirty="0" smtClean="0"/>
              <a:t>konkrete idéer</a:t>
            </a:r>
            <a:r>
              <a:rPr lang="nb-NO" dirty="0"/>
              <a:t>.</a:t>
            </a:r>
            <a:endParaRPr lang="nb-NO" b="1" dirty="0">
              <a:solidFill>
                <a:srgbClr val="000000"/>
              </a:solidFill>
              <a:ea typeface="Helvetica"/>
            </a:endParaRPr>
          </a:p>
          <a:p>
            <a:pPr lvl="0">
              <a:spcBef>
                <a:spcPts val="600"/>
              </a:spcBef>
            </a:pPr>
            <a:endParaRPr lang="nb-NO" b="1" dirty="0">
              <a:solidFill>
                <a:srgbClr val="000000"/>
              </a:solidFill>
              <a:ea typeface="Helvetica"/>
            </a:endParaRPr>
          </a:p>
          <a:p>
            <a:pPr lvl="0">
              <a:spcBef>
                <a:spcPts val="600"/>
              </a:spcBef>
            </a:pPr>
            <a:r>
              <a:rPr lang="nb-NO" b="1" dirty="0">
                <a:solidFill>
                  <a:srgbClr val="000000"/>
                </a:solidFill>
                <a:ea typeface="Helvetica"/>
              </a:rPr>
              <a:t>Hvem er </a:t>
            </a:r>
            <a:r>
              <a:rPr lang="nb-NO" b="1" dirty="0" smtClean="0">
                <a:solidFill>
                  <a:srgbClr val="000000"/>
                </a:solidFill>
                <a:ea typeface="Helvetica"/>
              </a:rPr>
              <a:t>med? </a:t>
            </a:r>
            <a:endParaRPr lang="nb-NO" b="1" dirty="0">
              <a:solidFill>
                <a:srgbClr val="000000"/>
              </a:solidFill>
              <a:ea typeface="Helvetica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dirty="0"/>
              <a:t>To teammedlemmer per intervju. Dra aldri ut </a:t>
            </a:r>
            <a:r>
              <a:rPr lang="nb-NO" dirty="0" smtClean="0"/>
              <a:t>alene, to par øyne og ører fanger opp mer.</a:t>
            </a:r>
            <a:endParaRPr lang="nb-NO" dirty="0"/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i="1" dirty="0"/>
              <a:t>Hele</a:t>
            </a:r>
            <a:r>
              <a:rPr lang="nb-NO" dirty="0"/>
              <a:t> </a:t>
            </a:r>
            <a:r>
              <a:rPr lang="nb-NO" dirty="0" smtClean="0"/>
              <a:t>prosjektteamet </a:t>
            </a:r>
            <a:r>
              <a:rPr lang="nb-NO" dirty="0"/>
              <a:t>skal i løpet av prosjektet delta i</a:t>
            </a:r>
            <a:r>
              <a:rPr lang="nb-NO" dirty="0" smtClean="0"/>
              <a:t> </a:t>
            </a:r>
            <a:r>
              <a:rPr lang="nb-NO" dirty="0"/>
              <a:t/>
            </a:r>
            <a:br>
              <a:rPr lang="nb-NO" dirty="0"/>
            </a:br>
            <a:r>
              <a:rPr lang="nb-NO" dirty="0"/>
              <a:t>innsiktsarbeid </a:t>
            </a:r>
            <a:br>
              <a:rPr lang="nb-NO" dirty="0"/>
            </a:br>
            <a:r>
              <a:rPr lang="nb-NO" dirty="0"/>
              <a:t>for å opparbeide </a:t>
            </a:r>
            <a:br>
              <a:rPr lang="nb-NO" dirty="0"/>
            </a:br>
            <a:r>
              <a:rPr lang="nb-NO" dirty="0"/>
              <a:t>empati og </a:t>
            </a:r>
            <a:br>
              <a:rPr lang="nb-NO" dirty="0"/>
            </a:br>
            <a:r>
              <a:rPr lang="nb-NO" dirty="0"/>
              <a:t>forståelse.</a:t>
            </a:r>
          </a:p>
        </p:txBody>
      </p:sp>
      <p:pic>
        <p:nvPicPr>
          <p:cNvPr id="9" name="Picture 8" descr="Alle tegningene-02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470" y="5222537"/>
            <a:ext cx="1969066" cy="13846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70050" y="4784588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7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09550" y="1779071"/>
            <a:ext cx="5655979" cy="4747366"/>
          </a:xfrm>
        </p:spPr>
        <p:txBody>
          <a:bodyPr/>
          <a:lstStyle/>
          <a:p>
            <a:r>
              <a:rPr lang="nb-NO" dirty="0" smtClean="0"/>
              <a:t>03 </a:t>
            </a:r>
            <a:r>
              <a:rPr lang="nb-NO" dirty="0"/>
              <a:t>	Introduksjon til innsiktsarbeid</a:t>
            </a:r>
          </a:p>
          <a:p>
            <a:endParaRPr lang="nb-NO" dirty="0"/>
          </a:p>
          <a:p>
            <a:r>
              <a:rPr lang="nb-NO" b="1" dirty="0" smtClean="0"/>
              <a:t>14 </a:t>
            </a:r>
            <a:r>
              <a:rPr lang="nb-NO" b="1" dirty="0"/>
              <a:t>	Metode 1: Gruppesamtale</a:t>
            </a:r>
          </a:p>
          <a:p>
            <a:endParaRPr lang="nb-NO" dirty="0"/>
          </a:p>
          <a:p>
            <a:r>
              <a:rPr lang="nb-NO" b="1" dirty="0" smtClean="0"/>
              <a:t>18 </a:t>
            </a:r>
            <a:r>
              <a:rPr lang="nb-NO" b="1" dirty="0"/>
              <a:t>	Metode 2: Intervju</a:t>
            </a:r>
          </a:p>
          <a:p>
            <a:r>
              <a:rPr lang="nb-NO" dirty="0" smtClean="0"/>
              <a:t>19 </a:t>
            </a:r>
            <a:r>
              <a:rPr lang="nb-NO" dirty="0"/>
              <a:t>	</a:t>
            </a:r>
            <a:r>
              <a:rPr lang="nb-NO" dirty="0" smtClean="0"/>
              <a:t>Introduksjon til intervju</a:t>
            </a:r>
          </a:p>
          <a:p>
            <a:r>
              <a:rPr lang="nb-NO" dirty="0" smtClean="0"/>
              <a:t>25	Eksempler på intervjuguide</a:t>
            </a:r>
          </a:p>
          <a:p>
            <a:r>
              <a:rPr lang="nb-NO" dirty="0" smtClean="0"/>
              <a:t>29	Samtykkeskjema</a:t>
            </a:r>
            <a:endParaRPr lang="nb-NO" dirty="0"/>
          </a:p>
          <a:p>
            <a:r>
              <a:rPr lang="nb-NO" dirty="0" smtClean="0"/>
              <a:t>30 </a:t>
            </a:r>
            <a:r>
              <a:rPr lang="nb-NO" dirty="0"/>
              <a:t>	P</a:t>
            </a:r>
            <a:r>
              <a:rPr lang="nb-NO" dirty="0" smtClean="0"/>
              <a:t>rosess</a:t>
            </a:r>
            <a:r>
              <a:rPr lang="nb-NO" dirty="0"/>
              <a:t>-notatark</a:t>
            </a:r>
          </a:p>
          <a:p>
            <a:endParaRPr lang="nb-NO" dirty="0"/>
          </a:p>
          <a:p>
            <a:r>
              <a:rPr lang="nb-NO" b="1" dirty="0" smtClean="0"/>
              <a:t>35 </a:t>
            </a:r>
            <a:r>
              <a:rPr lang="nb-NO" b="1" dirty="0"/>
              <a:t>	Metode 3: Observasjon</a:t>
            </a:r>
          </a:p>
          <a:p>
            <a:r>
              <a:rPr lang="nb-NO" dirty="0" smtClean="0"/>
              <a:t>36</a:t>
            </a:r>
            <a:r>
              <a:rPr lang="nb-NO" dirty="0"/>
              <a:t>	</a:t>
            </a:r>
            <a:r>
              <a:rPr lang="nb-NO" dirty="0" smtClean="0"/>
              <a:t>Introduksjon til observasjon</a:t>
            </a:r>
            <a:endParaRPr lang="nb-NO" dirty="0"/>
          </a:p>
          <a:p>
            <a:r>
              <a:rPr lang="nb-NO" dirty="0" smtClean="0"/>
              <a:t>39 	Observasjonsguide</a:t>
            </a:r>
          </a:p>
          <a:p>
            <a:endParaRPr lang="nb-NO" dirty="0">
              <a:solidFill>
                <a:srgbClr val="000000"/>
              </a:solidFill>
            </a:endParaRPr>
          </a:p>
          <a:p>
            <a:pPr lvl="1" indent="0">
              <a:buNone/>
            </a:pPr>
            <a:r>
              <a:rPr lang="en-US" dirty="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360949-4B9F-9B4C-948A-35244A0B85F5}" type="slidenum">
              <a:rPr lang="nb-NO" smtClean="0"/>
              <a:pPr/>
              <a:t>2</a:t>
            </a:fld>
            <a:endParaRPr lang="nb-NO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6393160" y="2080593"/>
            <a:ext cx="3177878" cy="2356517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indent="0">
              <a:spcBef>
                <a:spcPts val="300"/>
              </a:spcBef>
              <a:spcAft>
                <a:spcPts val="600"/>
              </a:spcAft>
              <a:buNone/>
            </a:pPr>
            <a:r>
              <a:rPr lang="nb-NO" sz="1400" dirty="0" smtClean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Veikart for tjenesteinnovasjon er en </a:t>
            </a:r>
            <a:r>
              <a:rPr lang="nb-NO" sz="1400" dirty="0" err="1" smtClean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praktsk</a:t>
            </a:r>
            <a:r>
              <a:rPr lang="nb-NO" sz="1400" dirty="0" smtClean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 </a:t>
            </a:r>
            <a:r>
              <a:rPr lang="nb-NO" sz="1400" dirty="0" smtClean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metodikk som setter kommunene i stand til å endre offentlige tjenester for å møte fremtiden. </a:t>
            </a:r>
          </a:p>
          <a:p>
            <a:pPr marL="0" indent="0">
              <a:spcBef>
                <a:spcPts val="300"/>
              </a:spcBef>
              <a:spcAft>
                <a:spcPts val="600"/>
              </a:spcAft>
              <a:buNone/>
            </a:pPr>
            <a:endParaRPr lang="nb-NO" sz="1400" b="1" dirty="0">
              <a:solidFill>
                <a:schemeClr val="tx1"/>
              </a:solidFill>
              <a:latin typeface="Arial"/>
              <a:ea typeface="Calibri"/>
              <a:cs typeface="Arial"/>
            </a:endParaRP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3"/>
          </p:nvPr>
        </p:nvSpPr>
        <p:spPr>
          <a:xfrm>
            <a:off x="6402882" y="1687940"/>
            <a:ext cx="3177878" cy="444916"/>
          </a:xfrm>
        </p:spPr>
        <p:txBody>
          <a:bodyPr>
            <a:normAutofit fontScale="92500" lnSpcReduction="20000"/>
          </a:bodyPr>
          <a:lstStyle>
            <a:lvl1pPr marL="0" indent="0">
              <a:buNone/>
              <a:defRPr b="1"/>
            </a:lvl1pPr>
          </a:lstStyle>
          <a:p>
            <a:pPr marL="0" indent="0">
              <a:buNone/>
            </a:pPr>
            <a:r>
              <a:rPr lang="nb-NO" sz="1400" b="1" dirty="0" smtClean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OM VEIKART FOR TJENESTEINNOVASJON</a:t>
            </a:r>
          </a:p>
        </p:txBody>
      </p:sp>
    </p:spTree>
    <p:extLst>
      <p:ext uri="{BB962C8B-B14F-4D97-AF65-F5344CB8AC3E}">
        <p14:creationId xmlns:p14="http://schemas.microsoft.com/office/powerpoint/2010/main" val="357808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b-NO" dirty="0"/>
              <a:t>Introduksjon til intervju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208386" y="1634463"/>
            <a:ext cx="5968750" cy="5223537"/>
          </a:xfrm>
        </p:spPr>
        <p:txBody>
          <a:bodyPr>
            <a:noAutofit/>
          </a:bodyPr>
          <a:lstStyle/>
          <a:p>
            <a:r>
              <a:rPr lang="nb-NO" b="1" dirty="0" smtClean="0">
                <a:solidFill>
                  <a:srgbClr val="3A7EC0"/>
                </a:solidFill>
              </a:rPr>
              <a:t>Hvordan utføre et intervju?</a:t>
            </a:r>
          </a:p>
          <a:p>
            <a:r>
              <a:rPr lang="nb-NO" b="1" dirty="0" smtClean="0">
                <a:solidFill>
                  <a:srgbClr val="3A7EC0"/>
                </a:solidFill>
              </a:rPr>
              <a:t>FØR </a:t>
            </a:r>
            <a:r>
              <a:rPr lang="nb-NO" b="1" dirty="0">
                <a:solidFill>
                  <a:srgbClr val="3A7EC0"/>
                </a:solidFill>
              </a:rPr>
              <a:t>(forberedelser)</a:t>
            </a:r>
          </a:p>
          <a:p>
            <a:pPr marL="285750" indent="-285750">
              <a:buFont typeface="Arial"/>
              <a:buChar char="•"/>
            </a:pPr>
            <a:r>
              <a:rPr lang="nb-NO" dirty="0"/>
              <a:t>Sett opp tydelige </a:t>
            </a:r>
            <a:r>
              <a:rPr lang="nb-NO" dirty="0" smtClean="0"/>
              <a:t>kriterier</a:t>
            </a:r>
            <a:r>
              <a:rPr lang="nb-NO" dirty="0"/>
              <a:t> </a:t>
            </a:r>
            <a:r>
              <a:rPr lang="nb-NO" dirty="0" smtClean="0"/>
              <a:t>for hvem dere bør snakke med. Inkluder brukere, pårørende og </a:t>
            </a:r>
            <a:r>
              <a:rPr lang="nb-NO" dirty="0" smtClean="0">
                <a:solidFill>
                  <a:srgbClr val="000000"/>
                </a:solidFill>
              </a:rPr>
              <a:t>ansatte i tjenesten. (Se tips på neste side.)</a:t>
            </a:r>
            <a:endParaRPr lang="nb-NO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nb-NO" dirty="0"/>
              <a:t>Avtal tid og sted med </a:t>
            </a:r>
            <a:r>
              <a:rPr lang="nb-NO" dirty="0" smtClean="0"/>
              <a:t>personene. </a:t>
            </a:r>
            <a:endParaRPr lang="nb-NO" dirty="0"/>
          </a:p>
          <a:p>
            <a:pPr marL="285750" indent="-285750">
              <a:buFont typeface="Arial"/>
              <a:buChar char="•"/>
            </a:pPr>
            <a:r>
              <a:rPr lang="nb-NO" dirty="0"/>
              <a:t>Forbered en intervjuguide og vær bevisst på hva som er formålet med </a:t>
            </a:r>
            <a:r>
              <a:rPr lang="nb-NO" dirty="0" smtClean="0"/>
              <a:t>intervjuene og </a:t>
            </a:r>
            <a:r>
              <a:rPr lang="nb-NO" dirty="0"/>
              <a:t>hva </a:t>
            </a:r>
            <a:r>
              <a:rPr lang="nb-NO" dirty="0" smtClean="0"/>
              <a:t>dere </a:t>
            </a:r>
            <a:r>
              <a:rPr lang="nb-NO" dirty="0"/>
              <a:t>ønsker å få innsikt i.</a:t>
            </a:r>
          </a:p>
          <a:p>
            <a:pPr marL="285750" indent="-285750">
              <a:buFont typeface="Arial"/>
              <a:buChar char="•"/>
            </a:pPr>
            <a:r>
              <a:rPr lang="nb-NO" dirty="0"/>
              <a:t>Avtal roller – en stiller hovedsakelig spørsmål og den andre noterer.</a:t>
            </a:r>
          </a:p>
          <a:p>
            <a:pPr marL="285750" indent="-285750">
              <a:buFont typeface="Arial"/>
              <a:buChar char="•"/>
            </a:pPr>
            <a:r>
              <a:rPr lang="nb-NO" dirty="0" smtClean="0"/>
              <a:t>Skriv ut prosess-notatark og samtykkeskjema og pakk utstyr.</a:t>
            </a:r>
          </a:p>
          <a:p>
            <a:pPr marL="285750" indent="-285750">
              <a:buFont typeface="Arial"/>
              <a:buChar char="•"/>
            </a:pPr>
            <a:endParaRPr lang="nb-NO" dirty="0"/>
          </a:p>
          <a:p>
            <a:r>
              <a:rPr lang="nb-NO" b="1" dirty="0">
                <a:solidFill>
                  <a:srgbClr val="3A7EC0"/>
                </a:solidFill>
              </a:rPr>
              <a:t>UNDER (utførelse)  </a:t>
            </a:r>
          </a:p>
          <a:p>
            <a:pPr marL="285750" indent="-285750">
              <a:buFont typeface="Arial"/>
              <a:buChar char="•"/>
            </a:pPr>
            <a:r>
              <a:rPr lang="nb-NO" dirty="0"/>
              <a:t>Legg vekt på å få personen til å føle seg </a:t>
            </a:r>
            <a:r>
              <a:rPr lang="nb-NO" dirty="0" smtClean="0"/>
              <a:t>trygg. Forklar </a:t>
            </a:r>
            <a:r>
              <a:rPr lang="nb-NO" dirty="0"/>
              <a:t>at dette er en uformell samtale hvor </a:t>
            </a:r>
            <a:r>
              <a:rPr lang="nb-NO" dirty="0" smtClean="0"/>
              <a:t>dere </a:t>
            </a:r>
            <a:r>
              <a:rPr lang="nb-NO" dirty="0"/>
              <a:t>ønsker å lære mer om dem og få innspill til </a:t>
            </a:r>
            <a:r>
              <a:rPr lang="nb-NO" dirty="0" smtClean="0"/>
              <a:t>prosjektet deres. </a:t>
            </a:r>
            <a:r>
              <a:rPr lang="nb-NO" dirty="0"/>
              <a:t>Det handler ikke om </a:t>
            </a:r>
            <a:r>
              <a:rPr lang="nb-NO" dirty="0" smtClean="0"/>
              <a:t>å svare rett eller </a:t>
            </a:r>
            <a:r>
              <a:rPr lang="nb-NO" dirty="0"/>
              <a:t>galt.</a:t>
            </a:r>
          </a:p>
          <a:p>
            <a:pPr marL="285750" indent="-285750">
              <a:buFont typeface="Arial"/>
              <a:buChar char="•"/>
            </a:pPr>
            <a:r>
              <a:rPr lang="nb-NO" dirty="0"/>
              <a:t>Disse samtalene er kun delvis strukturerte, men ved å være godt forberedt </a:t>
            </a:r>
            <a:r>
              <a:rPr lang="nb-NO" dirty="0" smtClean="0"/>
              <a:t>og opprette en intervjuguide på forhånd vil dere </a:t>
            </a:r>
            <a:r>
              <a:rPr lang="nb-NO" dirty="0"/>
              <a:t>være i stand til å kontrollere </a:t>
            </a:r>
            <a:r>
              <a:rPr lang="nb-NO" dirty="0">
                <a:solidFill>
                  <a:srgbClr val="000000"/>
                </a:solidFill>
              </a:rPr>
              <a:t>kvaliteten på samtalen. </a:t>
            </a:r>
            <a:r>
              <a:rPr lang="nb-NO" dirty="0" smtClean="0">
                <a:solidFill>
                  <a:srgbClr val="000000"/>
                </a:solidFill>
              </a:rPr>
              <a:t>(Se tips på side 23.)</a:t>
            </a:r>
          </a:p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b="1" dirty="0" smtClean="0">
                <a:solidFill>
                  <a:srgbClr val="3A7EC0"/>
                </a:solidFill>
              </a:rPr>
              <a:t>ETTER (etterarbeid)  </a:t>
            </a:r>
          </a:p>
          <a:p>
            <a:pPr marL="285750" indent="-285750">
              <a:buFont typeface="Arial"/>
              <a:buChar char="•"/>
            </a:pPr>
            <a:r>
              <a:rPr lang="nb-NO" dirty="0" smtClean="0"/>
              <a:t>Oppsummer </a:t>
            </a:r>
            <a:r>
              <a:rPr lang="nb-NO" dirty="0"/>
              <a:t>det </a:t>
            </a:r>
            <a:r>
              <a:rPr lang="nb-NO" dirty="0" smtClean="0"/>
              <a:t>dere </a:t>
            </a:r>
            <a:r>
              <a:rPr lang="nb-NO" dirty="0"/>
              <a:t>har lært rett </a:t>
            </a:r>
            <a:r>
              <a:rPr lang="nb-NO" dirty="0" smtClean="0"/>
              <a:t>etterpå mens dere husker detaljer.</a:t>
            </a:r>
            <a:endParaRPr lang="nb-NO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</p:spPr>
        <p:txBody>
          <a:bodyPr/>
          <a:lstStyle/>
          <a:p>
            <a:fld id="{51360949-4B9F-9B4C-948A-35244A0B85F5}" type="slidenum">
              <a:rPr lang="nb-NO" smtClean="0"/>
              <a:pPr/>
              <a:t>20</a:t>
            </a:fld>
            <a:endParaRPr lang="nb-NO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6393160" y="1759949"/>
            <a:ext cx="3319412" cy="4766488"/>
          </a:xfrm>
        </p:spPr>
        <p:txBody>
          <a:bodyPr>
            <a:noAutofit/>
          </a:bodyPr>
          <a:lstStyle/>
          <a:p>
            <a:r>
              <a:rPr lang="nb-NO" b="1" dirty="0">
                <a:solidFill>
                  <a:srgbClr val="000000"/>
                </a:solidFill>
                <a:ea typeface="Helvetica"/>
              </a:rPr>
              <a:t>Utstyr: </a:t>
            </a:r>
          </a:p>
          <a:p>
            <a:pPr marL="210455" indent="-210455">
              <a:buFont typeface="Arial"/>
              <a:buChar char="•"/>
            </a:pPr>
            <a:r>
              <a:rPr lang="nb-NO" dirty="0"/>
              <a:t>Prosess-notatark</a:t>
            </a:r>
          </a:p>
          <a:p>
            <a:pPr marL="210455" indent="-210455">
              <a:buFont typeface="Arial"/>
              <a:buChar char="•"/>
            </a:pPr>
            <a:r>
              <a:rPr lang="nb-NO" dirty="0" smtClean="0"/>
              <a:t>Post it-lapper, pen og evt. notatbok</a:t>
            </a:r>
            <a:endParaRPr lang="nb-NO" dirty="0"/>
          </a:p>
          <a:p>
            <a:pPr marL="210455" indent="-210455">
              <a:buFont typeface="Arial"/>
              <a:buChar char="•"/>
            </a:pPr>
            <a:r>
              <a:rPr lang="nb-NO" dirty="0" smtClean="0"/>
              <a:t>Lydopptaker og evt. kamera</a:t>
            </a:r>
            <a:endParaRPr lang="nb-NO" dirty="0"/>
          </a:p>
          <a:p>
            <a:pPr marL="210455" indent="-210455">
              <a:buFont typeface="Arial"/>
              <a:buChar char="•"/>
            </a:pPr>
            <a:r>
              <a:rPr lang="nb-NO" dirty="0" smtClean="0"/>
              <a:t>Samtykkeskjema (Se side 30)</a:t>
            </a:r>
            <a:endParaRPr lang="nb-NO" dirty="0"/>
          </a:p>
          <a:p>
            <a:endParaRPr lang="nb-NO" b="1" dirty="0"/>
          </a:p>
          <a:p>
            <a:r>
              <a:rPr lang="nb-NO" b="1" dirty="0" smtClean="0">
                <a:solidFill>
                  <a:srgbClr val="000000"/>
                </a:solidFill>
                <a:ea typeface="Helvetica"/>
              </a:rPr>
              <a:t>Antall intervjuer  </a:t>
            </a:r>
            <a:r>
              <a:rPr lang="nb-NO" dirty="0" smtClean="0"/>
              <a:t>Minimum 6 intervjuer med brukere / pårørende og 6 med ansatte. 30-60 min per samtale.</a:t>
            </a:r>
            <a:r>
              <a:rPr lang="nb-NO" dirty="0"/>
              <a:t/>
            </a:r>
            <a:br>
              <a:rPr lang="nb-NO" dirty="0"/>
            </a:br>
            <a:endParaRPr lang="nb-NO" b="1" dirty="0"/>
          </a:p>
          <a:p>
            <a:r>
              <a:rPr lang="nb-NO" b="1" dirty="0" smtClean="0"/>
              <a:t>Mal for prosess-notatark og intervjuguide og samtykke skjema</a:t>
            </a:r>
            <a:endParaRPr lang="nb-NO" dirty="0"/>
          </a:p>
          <a:p>
            <a:endParaRPr lang="nb-NO" dirty="0"/>
          </a:p>
        </p:txBody>
      </p:sp>
      <p:grpSp>
        <p:nvGrpSpPr>
          <p:cNvPr id="32" name="Group 31"/>
          <p:cNvGrpSpPr/>
          <p:nvPr/>
        </p:nvGrpSpPr>
        <p:grpSpPr>
          <a:xfrm>
            <a:off x="6465169" y="4750644"/>
            <a:ext cx="2212801" cy="1534496"/>
            <a:chOff x="8633047" y="6320195"/>
            <a:chExt cx="3533639" cy="2654653"/>
          </a:xfrm>
        </p:grpSpPr>
        <p:pic>
          <p:nvPicPr>
            <p:cNvPr id="33" name="Picture 32" descr="Skjermbilde 2014-10-13 kl. 20.31.51 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33047" y="6320195"/>
              <a:ext cx="3533639" cy="2654653"/>
            </a:xfrm>
            <a:prstGeom prst="rect">
              <a:avLst/>
            </a:prstGeom>
          </p:spPr>
        </p:pic>
        <p:pic>
          <p:nvPicPr>
            <p:cNvPr id="47" name="Picture 46" descr="postit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49072" y="6888832"/>
              <a:ext cx="576064" cy="522955"/>
            </a:xfrm>
            <a:prstGeom prst="rect">
              <a:avLst/>
            </a:prstGeom>
          </p:spPr>
        </p:pic>
        <p:pic>
          <p:nvPicPr>
            <p:cNvPr id="45" name="Picture 44" descr="postit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350378" y="7176864"/>
              <a:ext cx="576064" cy="522955"/>
            </a:xfrm>
            <a:prstGeom prst="rect">
              <a:avLst/>
            </a:prstGeom>
          </p:spPr>
        </p:pic>
        <p:pic>
          <p:nvPicPr>
            <p:cNvPr id="43" name="Picture 42" descr="postit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55261" y="7392889"/>
              <a:ext cx="576064" cy="522955"/>
            </a:xfrm>
            <a:prstGeom prst="rect">
              <a:avLst/>
            </a:prstGeom>
          </p:spPr>
        </p:pic>
        <p:pic>
          <p:nvPicPr>
            <p:cNvPr id="41" name="Picture 40" descr="postit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31325" y="7032848"/>
              <a:ext cx="576064" cy="522955"/>
            </a:xfrm>
            <a:prstGeom prst="rect">
              <a:avLst/>
            </a:prstGeom>
          </p:spPr>
        </p:pic>
        <p:pic>
          <p:nvPicPr>
            <p:cNvPr id="39" name="Picture 38" descr="postit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79396" y="6960841"/>
              <a:ext cx="576064" cy="522955"/>
            </a:xfrm>
            <a:prstGeom prst="rect">
              <a:avLst/>
            </a:prstGeom>
          </p:spPr>
        </p:pic>
      </p:grpSp>
      <p:pic>
        <p:nvPicPr>
          <p:cNvPr id="26" name="Picture 25" descr="Screen Shot 2015-06-30 at 00.24.4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106" y="5232429"/>
            <a:ext cx="1727816" cy="11933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56024" y="5233537"/>
            <a:ext cx="1353542" cy="95634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3335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b-NO" dirty="0" smtClean="0"/>
              <a:t>Tips for hvem dere bør snakke med</a:t>
            </a:r>
            <a:endParaRPr lang="nb-NO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09549" y="1634464"/>
            <a:ext cx="5967587" cy="5223536"/>
          </a:xfrm>
        </p:spPr>
        <p:txBody>
          <a:bodyPr>
            <a:noAutofit/>
          </a:bodyPr>
          <a:lstStyle/>
          <a:p>
            <a:r>
              <a:rPr lang="nb-NO" b="0" dirty="0" smtClean="0">
                <a:solidFill>
                  <a:schemeClr val="tx1"/>
                </a:solidFill>
              </a:rPr>
              <a:t>Hvilke mennesker dere bør snakke med er avhengig av prosjektets fokus og omfang. Husk at det finnes ingen gjennomsnittsbrukere</a:t>
            </a:r>
            <a:r>
              <a:rPr lang="nb-NO" b="0" dirty="0">
                <a:solidFill>
                  <a:schemeClr val="tx1"/>
                </a:solidFill>
              </a:rPr>
              <a:t>!</a:t>
            </a:r>
            <a:r>
              <a:rPr lang="nb-NO" b="0" dirty="0" smtClean="0">
                <a:solidFill>
                  <a:schemeClr val="tx1"/>
                </a:solidFill>
              </a:rPr>
              <a:t> Dere bør derfor møte forskjellige mennesker som representerer en bredde i forhold til alder, kjønn, bakgrunn, sykdomsbilde osv. </a:t>
            </a:r>
          </a:p>
          <a:p>
            <a:endParaRPr lang="nb-NO" dirty="0" smtClean="0"/>
          </a:p>
          <a:p>
            <a:r>
              <a:rPr lang="nb-NO" dirty="0" smtClean="0"/>
              <a:t>Ulike livssituasjoner  </a:t>
            </a:r>
            <a:r>
              <a:rPr lang="nb-NO" b="0" dirty="0" smtClean="0">
                <a:solidFill>
                  <a:srgbClr val="000000"/>
                </a:solidFill>
              </a:rPr>
              <a:t>Behov </a:t>
            </a:r>
            <a:r>
              <a:rPr lang="nb-NO" b="0" dirty="0">
                <a:solidFill>
                  <a:srgbClr val="000000"/>
                </a:solidFill>
              </a:rPr>
              <a:t>og utfordringer kan være svært forskjellige dersom man er barn, har barn, er enslig, eldre, </a:t>
            </a:r>
            <a:r>
              <a:rPr lang="nb-NO" b="0" dirty="0" smtClean="0">
                <a:solidFill>
                  <a:srgbClr val="000000"/>
                </a:solidFill>
              </a:rPr>
              <a:t>yngre, mann </a:t>
            </a:r>
            <a:r>
              <a:rPr lang="nb-NO" b="0" dirty="0">
                <a:solidFill>
                  <a:srgbClr val="000000"/>
                </a:solidFill>
              </a:rPr>
              <a:t>eller kvinne</a:t>
            </a:r>
            <a:r>
              <a:rPr lang="nb-NO" b="0" dirty="0" smtClean="0">
                <a:solidFill>
                  <a:srgbClr val="000000"/>
                </a:solidFill>
              </a:rPr>
              <a:t>.</a:t>
            </a:r>
          </a:p>
          <a:p>
            <a:endParaRPr lang="nb-NO" sz="800" b="0" dirty="0">
              <a:solidFill>
                <a:srgbClr val="000000"/>
              </a:solidFill>
            </a:endParaRPr>
          </a:p>
          <a:p>
            <a:r>
              <a:rPr lang="nb-NO" dirty="0" smtClean="0"/>
              <a:t>Ulike stadier  </a:t>
            </a:r>
            <a:r>
              <a:rPr lang="nb-NO" b="0" dirty="0" smtClean="0">
                <a:solidFill>
                  <a:srgbClr val="000000"/>
                </a:solidFill>
              </a:rPr>
              <a:t>Forstå </a:t>
            </a:r>
            <a:r>
              <a:rPr lang="nb-NO" b="0" dirty="0">
                <a:solidFill>
                  <a:srgbClr val="000000"/>
                </a:solidFill>
              </a:rPr>
              <a:t>ulike holdninger </a:t>
            </a:r>
            <a:r>
              <a:rPr lang="nb-NO" b="0" dirty="0" smtClean="0">
                <a:solidFill>
                  <a:srgbClr val="000000"/>
                </a:solidFill>
              </a:rPr>
              <a:t>før</a:t>
            </a:r>
            <a:r>
              <a:rPr lang="nb-NO" b="0" dirty="0">
                <a:solidFill>
                  <a:srgbClr val="000000"/>
                </a:solidFill>
              </a:rPr>
              <a:t>, under og etter </a:t>
            </a:r>
            <a:r>
              <a:rPr lang="nb-NO" b="0" dirty="0" smtClean="0">
                <a:solidFill>
                  <a:srgbClr val="000000"/>
                </a:solidFill>
              </a:rPr>
              <a:t>diagnose. Snakk med folk som har brukt tjenestene over kortere og lengre tid.</a:t>
            </a:r>
            <a:endParaRPr lang="nb-NO" b="0" dirty="0">
              <a:solidFill>
                <a:srgbClr val="000000"/>
              </a:solidFill>
            </a:endParaRPr>
          </a:p>
          <a:p>
            <a:endParaRPr lang="nb-NO" sz="800" b="0" dirty="0" smtClean="0">
              <a:solidFill>
                <a:srgbClr val="000000"/>
              </a:solidFill>
            </a:endParaRPr>
          </a:p>
          <a:p>
            <a:r>
              <a:rPr lang="nb-NO" dirty="0" smtClean="0">
                <a:solidFill>
                  <a:schemeClr val="accent1"/>
                </a:solidFill>
              </a:rPr>
              <a:t>Ulike ressurser </a:t>
            </a:r>
            <a:r>
              <a:rPr lang="nb-NO" b="0" dirty="0" smtClean="0">
                <a:solidFill>
                  <a:srgbClr val="000000"/>
                </a:solidFill>
              </a:rPr>
              <a:t>Dette kan </a:t>
            </a:r>
            <a:r>
              <a:rPr lang="nb-NO" b="0" dirty="0">
                <a:solidFill>
                  <a:srgbClr val="000000"/>
                </a:solidFill>
              </a:rPr>
              <a:t>være folk som er svært </a:t>
            </a:r>
            <a:r>
              <a:rPr lang="nb-NO" b="0" dirty="0" smtClean="0">
                <a:solidFill>
                  <a:srgbClr val="000000"/>
                </a:solidFill>
              </a:rPr>
              <a:t>syke, som har mistet livsgnisten og trenger mye støtte. Det kan også være ressurssterke mennesker som ønsker kontroll over eget liv, og som utfordrer systemet med egne ønsker. </a:t>
            </a:r>
          </a:p>
          <a:p>
            <a:endParaRPr lang="nb-NO" sz="800" dirty="0" smtClean="0"/>
          </a:p>
          <a:p>
            <a:r>
              <a:rPr lang="nb-NO" dirty="0" smtClean="0"/>
              <a:t>Ikke-brukere  </a:t>
            </a:r>
            <a:r>
              <a:rPr lang="nb-NO" b="0" dirty="0">
                <a:solidFill>
                  <a:srgbClr val="000000"/>
                </a:solidFill>
              </a:rPr>
              <a:t>Dette er personer som ikke bruker tjenesten. Det er viktig å forstå hvorfor de ikke gjør </a:t>
            </a:r>
            <a:r>
              <a:rPr lang="nb-NO" b="0" dirty="0" smtClean="0">
                <a:solidFill>
                  <a:srgbClr val="000000"/>
                </a:solidFill>
              </a:rPr>
              <a:t>det, og </a:t>
            </a:r>
            <a:r>
              <a:rPr lang="nb-NO" b="0" dirty="0">
                <a:solidFill>
                  <a:srgbClr val="000000"/>
                </a:solidFill>
              </a:rPr>
              <a:t>hva de </a:t>
            </a:r>
            <a:r>
              <a:rPr lang="nb-NO" b="0" dirty="0" smtClean="0">
                <a:solidFill>
                  <a:srgbClr val="000000"/>
                </a:solidFill>
              </a:rPr>
              <a:t>eventuelt gjør </a:t>
            </a:r>
            <a:r>
              <a:rPr lang="nb-NO" b="0" dirty="0">
                <a:solidFill>
                  <a:srgbClr val="000000"/>
                </a:solidFill>
              </a:rPr>
              <a:t>istedenfor</a:t>
            </a:r>
            <a:r>
              <a:rPr lang="nb-NO" b="0" dirty="0" smtClean="0">
                <a:solidFill>
                  <a:srgbClr val="000000"/>
                </a:solidFill>
              </a:rPr>
              <a:t>. </a:t>
            </a:r>
          </a:p>
          <a:p>
            <a:endParaRPr lang="nb-NO" sz="800" dirty="0" smtClean="0"/>
          </a:p>
          <a:p>
            <a:r>
              <a:rPr lang="nb-NO" dirty="0" smtClean="0"/>
              <a:t>Positive avvikere  </a:t>
            </a:r>
            <a:r>
              <a:rPr lang="nb-NO" b="0" dirty="0" smtClean="0">
                <a:solidFill>
                  <a:schemeClr val="tx1"/>
                </a:solidFill>
              </a:rPr>
              <a:t>Personer som har samme ressurser som andre, men som har lært seg å navigere systemet og jobbe rundt det. </a:t>
            </a:r>
            <a:r>
              <a:rPr lang="nb-NO" b="0" dirty="0" smtClean="0">
                <a:solidFill>
                  <a:srgbClr val="000000"/>
                </a:solidFill>
              </a:rPr>
              <a:t>De har kommet </a:t>
            </a:r>
            <a:r>
              <a:rPr lang="nb-NO" b="0" dirty="0">
                <a:solidFill>
                  <a:srgbClr val="000000"/>
                </a:solidFill>
              </a:rPr>
              <a:t>frem til egne løsninger for å </a:t>
            </a:r>
            <a:r>
              <a:rPr lang="nb-NO" b="0" dirty="0" smtClean="0">
                <a:solidFill>
                  <a:srgbClr val="000000"/>
                </a:solidFill>
              </a:rPr>
              <a:t>ivareta egen helse. Hva har fungert for dem?</a:t>
            </a:r>
            <a:r>
              <a:rPr lang="nb-NO" b="0" dirty="0">
                <a:solidFill>
                  <a:srgbClr val="000000"/>
                </a:solidFill>
              </a:rPr>
              <a:t/>
            </a:r>
            <a:br>
              <a:rPr lang="nb-NO" b="0" dirty="0">
                <a:solidFill>
                  <a:srgbClr val="000000"/>
                </a:solidFill>
              </a:rPr>
            </a:br>
            <a:endParaRPr lang="nb-NO" b="0" dirty="0">
              <a:solidFill>
                <a:srgbClr val="000000"/>
              </a:solidFill>
            </a:endParaRPr>
          </a:p>
          <a:p>
            <a:endParaRPr lang="nb-NO" b="0" dirty="0" smtClean="0">
              <a:solidFill>
                <a:srgbClr val="000000"/>
              </a:solidFill>
            </a:endParaRPr>
          </a:p>
          <a:p>
            <a:endParaRPr lang="nb-NO" b="0" dirty="0" smtClean="0">
              <a:solidFill>
                <a:schemeClr val="tx1"/>
              </a:solidFill>
            </a:endParaRPr>
          </a:p>
          <a:p>
            <a:endParaRPr lang="nb-NO" b="0" dirty="0" smtClean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b-NO" dirty="0" smtClean="0"/>
              <a:t>Bestem hvem dere ønsker </a:t>
            </a:r>
            <a:r>
              <a:rPr lang="nb-NO" dirty="0"/>
              <a:t>å forstå </a:t>
            </a:r>
            <a:r>
              <a:rPr lang="nb-NO" dirty="0" smtClean="0"/>
              <a:t>og hva dere ønsker å lære</a:t>
            </a:r>
            <a:endParaRPr lang="nb-NO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402881" y="1759948"/>
            <a:ext cx="3309691" cy="4922746"/>
          </a:xfrm>
        </p:spPr>
        <p:txBody>
          <a:bodyPr>
            <a:noAutofit/>
          </a:bodyPr>
          <a:lstStyle/>
          <a:p>
            <a:r>
              <a:rPr lang="nb-NO" dirty="0"/>
              <a:t>Ansatte i </a:t>
            </a:r>
            <a:r>
              <a:rPr lang="nb-NO" dirty="0" smtClean="0"/>
              <a:t>kommunen  </a:t>
            </a:r>
            <a:r>
              <a:rPr lang="nb-NO" b="0" dirty="0" smtClean="0"/>
              <a:t>Snakk med ansatte som utfører helsetjenestene. Forstå hva som er vanskelig og hva som gir trivsel i deres arbeidsdag. </a:t>
            </a:r>
          </a:p>
          <a:p>
            <a:r>
              <a:rPr lang="nb-NO" b="0" dirty="0" smtClean="0"/>
              <a:t>Snakk med personer som representerer ulike ledd i tjenesten. Ikke glem de ansatte i IKT. </a:t>
            </a:r>
          </a:p>
          <a:p>
            <a:r>
              <a:rPr lang="nb-NO" b="0" dirty="0" smtClean="0"/>
              <a:t>Snakk med ildsjelene og de som er demotiverte og finn ut hvorfor.</a:t>
            </a:r>
          </a:p>
          <a:p>
            <a:endParaRPr lang="nb-NO" b="0" dirty="0" smtClean="0"/>
          </a:p>
          <a:p>
            <a:r>
              <a:rPr lang="nb-NO" dirty="0" smtClean="0"/>
              <a:t>Eksperter  </a:t>
            </a:r>
            <a:r>
              <a:rPr lang="nb-NO" b="0" dirty="0" smtClean="0"/>
              <a:t>Folk </a:t>
            </a:r>
            <a:r>
              <a:rPr lang="nb-NO" b="0" dirty="0"/>
              <a:t>med ekspertise på ulike sykdommer og andre </a:t>
            </a:r>
            <a:r>
              <a:rPr lang="nb-NO" b="0" dirty="0" smtClean="0"/>
              <a:t>fagområder kan </a:t>
            </a:r>
            <a:r>
              <a:rPr lang="nb-NO" b="0" dirty="0"/>
              <a:t>trekkes inn etter behov. </a:t>
            </a:r>
            <a:endParaRPr lang="nb-NO" b="0" dirty="0" smtClean="0"/>
          </a:p>
          <a:p>
            <a:endParaRPr lang="nb-NO" b="0" dirty="0" smtClean="0"/>
          </a:p>
          <a:p>
            <a:r>
              <a:rPr lang="nb-NO" dirty="0" smtClean="0"/>
              <a:t>Pårørende</a:t>
            </a:r>
            <a:r>
              <a:rPr lang="nb-NO" b="0" dirty="0" smtClean="0"/>
              <a:t>  Hvordan opplever de dagens tjenester? Tilrettelegges det tilstrekkelig for at de kan bidra?</a:t>
            </a:r>
          </a:p>
          <a:p>
            <a:endParaRPr lang="nb-NO" b="0" dirty="0"/>
          </a:p>
          <a:p>
            <a:r>
              <a:rPr lang="nb-NO" b="0" dirty="0" smtClean="0">
                <a:solidFill>
                  <a:srgbClr val="3A7EC0"/>
                </a:solidFill>
              </a:rPr>
              <a:t>Snakk med folk som har klaget, og folk som er fornøyde. Finn ut hvorfor!</a:t>
            </a:r>
            <a:endParaRPr lang="nb-NO" b="0" dirty="0">
              <a:solidFill>
                <a:srgbClr val="3A7EC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</p:spPr>
        <p:txBody>
          <a:bodyPr/>
          <a:lstStyle/>
          <a:p>
            <a:fld id="{51360949-4B9F-9B4C-948A-35244A0B85F5}" type="slidenum">
              <a:rPr lang="nb-NO" smtClean="0"/>
              <a:pPr/>
              <a:t>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5839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b-NO" dirty="0" smtClean="0"/>
              <a:t>Tips for hvordan føre samtalen</a:t>
            </a:r>
            <a:endParaRPr lang="nb-NO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09549" y="1634464"/>
            <a:ext cx="5967587" cy="6619072"/>
          </a:xfrm>
        </p:spPr>
        <p:txBody>
          <a:bodyPr>
            <a:noAutofit/>
          </a:bodyPr>
          <a:lstStyle/>
          <a:p>
            <a:r>
              <a:rPr lang="nb-NO" b="0" dirty="0" smtClean="0">
                <a:solidFill>
                  <a:schemeClr val="tx1"/>
                </a:solidFill>
              </a:rPr>
              <a:t>Tilnærmingen som anbefales er basert på aktiv lytting som handler om å være tilstede i samtalen. Lytt </a:t>
            </a:r>
            <a:r>
              <a:rPr lang="nb-NO" b="0" dirty="0">
                <a:solidFill>
                  <a:schemeClr val="tx1"/>
                </a:solidFill>
              </a:rPr>
              <a:t>oppmerksomt og engasjert til det som blir </a:t>
            </a:r>
            <a:r>
              <a:rPr lang="nb-NO" b="0" dirty="0" smtClean="0">
                <a:solidFill>
                  <a:schemeClr val="tx1"/>
                </a:solidFill>
              </a:rPr>
              <a:t>fortalt og vis </a:t>
            </a:r>
            <a:r>
              <a:rPr lang="nb-NO" b="0" dirty="0">
                <a:solidFill>
                  <a:schemeClr val="tx1"/>
                </a:solidFill>
              </a:rPr>
              <a:t>respekt og interesse for </a:t>
            </a:r>
            <a:r>
              <a:rPr lang="nb-NO" b="0" dirty="0" smtClean="0">
                <a:solidFill>
                  <a:schemeClr val="tx1"/>
                </a:solidFill>
              </a:rPr>
              <a:t>det personen forteller.</a:t>
            </a:r>
          </a:p>
          <a:p>
            <a:r>
              <a:rPr lang="nb-NO" b="0" dirty="0">
                <a:solidFill>
                  <a:schemeClr val="tx1"/>
                </a:solidFill>
              </a:rPr>
              <a:t> </a:t>
            </a:r>
            <a:endParaRPr lang="nb-NO" b="0" dirty="0" smtClean="0">
              <a:solidFill>
                <a:schemeClr val="tx1"/>
              </a:solidFill>
            </a:endParaRPr>
          </a:p>
          <a:p>
            <a:r>
              <a:rPr lang="nb-NO" dirty="0" smtClean="0">
                <a:solidFill>
                  <a:schemeClr val="accent1"/>
                </a:solidFill>
              </a:rPr>
              <a:t>Still åpne spørsmål og bygg </a:t>
            </a:r>
            <a:r>
              <a:rPr lang="nb-NO" dirty="0">
                <a:solidFill>
                  <a:schemeClr val="accent1"/>
                </a:solidFill>
              </a:rPr>
              <a:t>videre på det personen </a:t>
            </a:r>
            <a:r>
              <a:rPr lang="nb-NO" dirty="0" smtClean="0">
                <a:solidFill>
                  <a:schemeClr val="accent1"/>
                </a:solidFill>
              </a:rPr>
              <a:t>sier  </a:t>
            </a:r>
            <a:r>
              <a:rPr lang="nb-NO" b="0" dirty="0" smtClean="0">
                <a:solidFill>
                  <a:srgbClr val="000000"/>
                </a:solidFill>
              </a:rPr>
              <a:t>Bruk intervjuguiden som referanse</a:t>
            </a:r>
            <a:r>
              <a:rPr lang="nb-NO" b="0" dirty="0" smtClean="0">
                <a:solidFill>
                  <a:schemeClr val="tx1"/>
                </a:solidFill>
              </a:rPr>
              <a:t>, legg den til side. Det er viktigere å få til en god samtale. </a:t>
            </a:r>
            <a:r>
              <a:rPr lang="nb-NO" b="0" dirty="0">
                <a:solidFill>
                  <a:schemeClr val="tx1"/>
                </a:solidFill>
              </a:rPr>
              <a:t>S</a:t>
            </a:r>
            <a:r>
              <a:rPr lang="nb-NO" b="0" dirty="0" smtClean="0">
                <a:solidFill>
                  <a:schemeClr val="tx1"/>
                </a:solidFill>
              </a:rPr>
              <a:t>jekk på slutten at dere har fått svarene dere trenger. </a:t>
            </a:r>
          </a:p>
          <a:p>
            <a:endParaRPr lang="nb-NO" sz="800" dirty="0" smtClean="0"/>
          </a:p>
          <a:p>
            <a:r>
              <a:rPr lang="nb-NO" dirty="0" smtClean="0"/>
              <a:t>Stillhet </a:t>
            </a:r>
            <a:r>
              <a:rPr lang="nb-NO" dirty="0"/>
              <a:t>er </a:t>
            </a:r>
            <a:r>
              <a:rPr lang="nb-NO" dirty="0" smtClean="0"/>
              <a:t>gull  </a:t>
            </a:r>
            <a:r>
              <a:rPr lang="nb-NO" b="0" dirty="0" smtClean="0">
                <a:solidFill>
                  <a:schemeClr val="tx1"/>
                </a:solidFill>
              </a:rPr>
              <a:t>Det </a:t>
            </a:r>
            <a:r>
              <a:rPr lang="nb-NO" b="0" dirty="0">
                <a:solidFill>
                  <a:schemeClr val="tx1"/>
                </a:solidFill>
              </a:rPr>
              <a:t>er personen som skal snakke, ikke </a:t>
            </a:r>
            <a:r>
              <a:rPr lang="nb-NO" b="0" dirty="0" smtClean="0">
                <a:solidFill>
                  <a:schemeClr val="tx1"/>
                </a:solidFill>
              </a:rPr>
              <a:t>dere. </a:t>
            </a:r>
            <a:r>
              <a:rPr lang="nb-NO" b="0" dirty="0">
                <a:solidFill>
                  <a:schemeClr val="tx1"/>
                </a:solidFill>
              </a:rPr>
              <a:t>Stillhet er helt </a:t>
            </a:r>
            <a:r>
              <a:rPr lang="nb-NO" b="0" dirty="0" smtClean="0">
                <a:solidFill>
                  <a:schemeClr val="tx1"/>
                </a:solidFill>
              </a:rPr>
              <a:t>ok, </a:t>
            </a:r>
            <a:r>
              <a:rPr lang="nb-NO" b="0" dirty="0">
                <a:solidFill>
                  <a:schemeClr val="tx1"/>
                </a:solidFill>
              </a:rPr>
              <a:t>gi personen rom til å reflektere og formulere svarene.  </a:t>
            </a:r>
          </a:p>
          <a:p>
            <a:endParaRPr lang="nb-NO" sz="800" b="0" dirty="0">
              <a:solidFill>
                <a:schemeClr val="tx1"/>
              </a:solidFill>
            </a:endParaRPr>
          </a:p>
          <a:p>
            <a:r>
              <a:rPr lang="nb-NO" dirty="0"/>
              <a:t>Hold </a:t>
            </a:r>
            <a:r>
              <a:rPr lang="nb-NO" dirty="0" smtClean="0"/>
              <a:t>dere </a:t>
            </a:r>
            <a:r>
              <a:rPr lang="nb-NO" dirty="0"/>
              <a:t>nøytral slik at </a:t>
            </a:r>
            <a:r>
              <a:rPr lang="nb-NO" dirty="0" smtClean="0"/>
              <a:t>dere </a:t>
            </a:r>
            <a:r>
              <a:rPr lang="nb-NO" dirty="0"/>
              <a:t>ikke påvirker hva personen </a:t>
            </a:r>
            <a:r>
              <a:rPr lang="nb-NO" dirty="0" smtClean="0"/>
              <a:t>forteller</a:t>
            </a:r>
            <a:br>
              <a:rPr lang="nb-NO" dirty="0" smtClean="0"/>
            </a:br>
            <a:r>
              <a:rPr lang="nb-NO" b="0" dirty="0" smtClean="0">
                <a:solidFill>
                  <a:schemeClr val="tx1"/>
                </a:solidFill>
              </a:rPr>
              <a:t>Ikke </a:t>
            </a:r>
            <a:r>
              <a:rPr lang="nb-NO" b="0" dirty="0">
                <a:solidFill>
                  <a:schemeClr val="tx1"/>
                </a:solidFill>
              </a:rPr>
              <a:t>la deltakeren vite hva </a:t>
            </a:r>
            <a:r>
              <a:rPr lang="nb-NO" b="0" dirty="0" smtClean="0">
                <a:solidFill>
                  <a:schemeClr val="tx1"/>
                </a:solidFill>
              </a:rPr>
              <a:t>dere </a:t>
            </a:r>
            <a:r>
              <a:rPr lang="nb-NO" b="0" dirty="0">
                <a:solidFill>
                  <a:schemeClr val="tx1"/>
                </a:solidFill>
              </a:rPr>
              <a:t>tenker om det de sier, f.eks. ved å lage bekreftende lyder eller </a:t>
            </a:r>
            <a:r>
              <a:rPr lang="nb-NO" b="0" dirty="0" smtClean="0">
                <a:solidFill>
                  <a:schemeClr val="tx1"/>
                </a:solidFill>
              </a:rPr>
              <a:t>nikke. </a:t>
            </a:r>
            <a:r>
              <a:rPr lang="nb-NO" b="0" dirty="0">
                <a:solidFill>
                  <a:schemeClr val="tx1"/>
                </a:solidFill>
              </a:rPr>
              <a:t>Ha et nøytralt, men vennlig ansiktsuttrykk</a:t>
            </a:r>
            <a:r>
              <a:rPr lang="nb-NO" b="0" dirty="0" smtClean="0">
                <a:solidFill>
                  <a:schemeClr val="tx1"/>
                </a:solidFill>
              </a:rPr>
              <a:t>.</a:t>
            </a:r>
            <a:endParaRPr lang="nb-NO" dirty="0" smtClean="0"/>
          </a:p>
          <a:p>
            <a:endParaRPr lang="nb-NO" sz="800" dirty="0"/>
          </a:p>
          <a:p>
            <a:r>
              <a:rPr lang="nb-NO" dirty="0" smtClean="0"/>
              <a:t>Aldri </a:t>
            </a:r>
            <a:r>
              <a:rPr lang="nb-NO" dirty="0"/>
              <a:t>fremhev </a:t>
            </a:r>
            <a:r>
              <a:rPr lang="nb-NO" dirty="0" smtClean="0"/>
              <a:t>deres </a:t>
            </a:r>
            <a:r>
              <a:rPr lang="nb-NO" dirty="0"/>
              <a:t>egen </a:t>
            </a:r>
            <a:r>
              <a:rPr lang="nb-NO" dirty="0" smtClean="0"/>
              <a:t>kunnskap  </a:t>
            </a:r>
            <a:r>
              <a:rPr lang="nb-NO" b="0" dirty="0" smtClean="0">
                <a:solidFill>
                  <a:schemeClr val="tx1"/>
                </a:solidFill>
              </a:rPr>
              <a:t>Ikke si “</a:t>
            </a:r>
            <a:r>
              <a:rPr lang="nb-NO" b="0" dirty="0">
                <a:solidFill>
                  <a:schemeClr val="tx1"/>
                </a:solidFill>
              </a:rPr>
              <a:t>Er det slik at</a:t>
            </a:r>
            <a:r>
              <a:rPr lang="nb-NO" b="0" dirty="0" smtClean="0">
                <a:solidFill>
                  <a:schemeClr val="tx1"/>
                </a:solidFill>
              </a:rPr>
              <a:t>…….ikke sant?</a:t>
            </a:r>
            <a:r>
              <a:rPr lang="nb-NO" b="0" dirty="0">
                <a:solidFill>
                  <a:schemeClr val="tx1"/>
                </a:solidFill>
              </a:rPr>
              <a:t>”</a:t>
            </a:r>
          </a:p>
          <a:p>
            <a:endParaRPr lang="nb-NO" sz="800" b="0" dirty="0"/>
          </a:p>
          <a:p>
            <a:r>
              <a:rPr lang="nb-NO" dirty="0"/>
              <a:t>Aldri korriger </a:t>
            </a:r>
            <a:r>
              <a:rPr lang="nb-NO" dirty="0" smtClean="0"/>
              <a:t>personen  </a:t>
            </a:r>
            <a:r>
              <a:rPr lang="nb-NO" b="0" dirty="0" smtClean="0">
                <a:solidFill>
                  <a:schemeClr val="tx1"/>
                </a:solidFill>
              </a:rPr>
              <a:t>Det </a:t>
            </a:r>
            <a:r>
              <a:rPr lang="nb-NO" b="0" dirty="0">
                <a:solidFill>
                  <a:schemeClr val="tx1"/>
                </a:solidFill>
              </a:rPr>
              <a:t>er mulig </a:t>
            </a:r>
            <a:r>
              <a:rPr lang="nb-NO" b="0" dirty="0" smtClean="0">
                <a:solidFill>
                  <a:schemeClr val="tx1"/>
                </a:solidFill>
              </a:rPr>
              <a:t>personen sier </a:t>
            </a:r>
            <a:r>
              <a:rPr lang="nb-NO" b="0" dirty="0">
                <a:solidFill>
                  <a:schemeClr val="tx1"/>
                </a:solidFill>
              </a:rPr>
              <a:t>noe som er helt feil, men om </a:t>
            </a:r>
            <a:r>
              <a:rPr lang="nb-NO" b="0" dirty="0" smtClean="0">
                <a:solidFill>
                  <a:schemeClr val="tx1"/>
                </a:solidFill>
              </a:rPr>
              <a:t>dere retter </a:t>
            </a:r>
            <a:r>
              <a:rPr lang="nb-NO" b="0" dirty="0">
                <a:solidFill>
                  <a:schemeClr val="tx1"/>
                </a:solidFill>
              </a:rPr>
              <a:t>på dem kan de 1) Bli nervøse 2) </a:t>
            </a:r>
            <a:r>
              <a:rPr lang="nb-NO" b="0" dirty="0" smtClean="0">
                <a:solidFill>
                  <a:schemeClr val="tx1"/>
                </a:solidFill>
              </a:rPr>
              <a:t>Dere </a:t>
            </a:r>
            <a:r>
              <a:rPr lang="nb-NO" b="0" dirty="0">
                <a:solidFill>
                  <a:schemeClr val="tx1"/>
                </a:solidFill>
              </a:rPr>
              <a:t>har mistet muligheten til å lære noe viktig. Poenget er å forstå </a:t>
            </a:r>
            <a:r>
              <a:rPr lang="nb-NO" b="0" dirty="0" smtClean="0">
                <a:solidFill>
                  <a:schemeClr val="tx1"/>
                </a:solidFill>
              </a:rPr>
              <a:t>hvorfor de misforstod.</a:t>
            </a:r>
            <a:endParaRPr lang="nb-NO" b="0" dirty="0">
              <a:solidFill>
                <a:schemeClr val="tx1"/>
              </a:solidFill>
            </a:endParaRPr>
          </a:p>
          <a:p>
            <a:endParaRPr lang="nb-NO" b="0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b-NO" dirty="0" smtClean="0"/>
              <a:t>En forutsetning for en god samtale er gjensidig tillit og trygge rammer</a:t>
            </a:r>
            <a:endParaRPr lang="nb-NO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402881" y="1759948"/>
            <a:ext cx="3309691" cy="4922746"/>
          </a:xfrm>
        </p:spPr>
        <p:txBody>
          <a:bodyPr>
            <a:noAutofit/>
          </a:bodyPr>
          <a:lstStyle/>
          <a:p>
            <a:r>
              <a:rPr lang="nb-NO" dirty="0"/>
              <a:t>Still åpne spørsmål: </a:t>
            </a:r>
          </a:p>
          <a:p>
            <a:pPr marL="285750" indent="-285750">
              <a:buFont typeface="Arial"/>
              <a:buChar char="•"/>
            </a:pPr>
            <a:r>
              <a:rPr lang="nb-NO" b="0" dirty="0" smtClean="0"/>
              <a:t>”</a:t>
            </a:r>
            <a:r>
              <a:rPr lang="nb-NO" b="0" dirty="0"/>
              <a:t>Hva er viktig for deg i denne sammenhengen?”</a:t>
            </a:r>
          </a:p>
          <a:p>
            <a:pPr marL="285750" indent="-285750">
              <a:buFont typeface="Arial"/>
              <a:buChar char="•"/>
            </a:pPr>
            <a:r>
              <a:rPr lang="nb-NO" b="0" dirty="0" smtClean="0"/>
              <a:t>”</a:t>
            </a:r>
            <a:r>
              <a:rPr lang="nb-NO" b="0" dirty="0"/>
              <a:t>Kan du fortelle </a:t>
            </a:r>
            <a:r>
              <a:rPr lang="nb-NO" b="0" dirty="0" smtClean="0"/>
              <a:t>litt </a:t>
            </a:r>
            <a:r>
              <a:rPr lang="nb-NO" b="0" dirty="0"/>
              <a:t>om deg selv?” </a:t>
            </a:r>
          </a:p>
          <a:p>
            <a:endParaRPr lang="nb-NO" b="0" dirty="0"/>
          </a:p>
          <a:p>
            <a:r>
              <a:rPr lang="nb-NO" dirty="0"/>
              <a:t>Ikke still ledende spørsmål: </a:t>
            </a:r>
          </a:p>
          <a:p>
            <a:pPr marL="285750" indent="-285750">
              <a:buFont typeface="Arial"/>
              <a:buChar char="•"/>
            </a:pPr>
            <a:r>
              <a:rPr lang="nb-NO" b="0" dirty="0"/>
              <a:t>Ledende: “Liker du at…” </a:t>
            </a:r>
          </a:p>
          <a:p>
            <a:pPr marL="285750" indent="-285750">
              <a:buFont typeface="Arial"/>
              <a:buChar char="•"/>
            </a:pPr>
            <a:r>
              <a:rPr lang="nb-NO" b="0" dirty="0"/>
              <a:t>Ikke-ledende: “Hva tenker du </a:t>
            </a:r>
            <a:r>
              <a:rPr lang="nb-NO" b="0" dirty="0" smtClean="0"/>
              <a:t>om…”</a:t>
            </a:r>
          </a:p>
          <a:p>
            <a:pPr marL="285750" indent="-285750">
              <a:buFont typeface="Arial"/>
              <a:buChar char="•"/>
            </a:pPr>
            <a:endParaRPr lang="nb-NO" b="0" dirty="0"/>
          </a:p>
          <a:p>
            <a:r>
              <a:rPr lang="nb-NO" dirty="0"/>
              <a:t>Utenifra og inn perspektivet:</a:t>
            </a:r>
          </a:p>
          <a:p>
            <a:r>
              <a:rPr lang="nb-NO" b="0" dirty="0"/>
              <a:t>Ikke være redd for å stille «dumme» </a:t>
            </a:r>
            <a:r>
              <a:rPr lang="nb-NO" b="0" dirty="0" smtClean="0"/>
              <a:t>spørsmål selv om dere tror at dere vet svaret. </a:t>
            </a:r>
            <a:r>
              <a:rPr lang="nb-NO" b="0" dirty="0"/>
              <a:t>Det får folk til å tenke over hva de faktisk gjør og hvorfor. Vær nysgjerrig og ha et åpent </a:t>
            </a:r>
            <a:r>
              <a:rPr lang="nb-NO" b="0" dirty="0" smtClean="0"/>
              <a:t>sinn.</a:t>
            </a:r>
            <a:endParaRPr lang="nb-NO" dirty="0" smtClean="0"/>
          </a:p>
          <a:p>
            <a:endParaRPr lang="nb-NO" dirty="0"/>
          </a:p>
          <a:p>
            <a:r>
              <a:rPr lang="nb-NO" dirty="0" smtClean="0"/>
              <a:t>Finn ut </a:t>
            </a:r>
            <a:r>
              <a:rPr lang="nb-NO" i="1" dirty="0" smtClean="0"/>
              <a:t>hvorfor</a:t>
            </a:r>
            <a:r>
              <a:rPr lang="nb-NO" dirty="0" smtClean="0"/>
              <a:t> og </a:t>
            </a:r>
            <a:r>
              <a:rPr lang="nb-NO" i="1" dirty="0" smtClean="0"/>
              <a:t>hvordan</a:t>
            </a:r>
            <a:r>
              <a:rPr lang="nb-NO" dirty="0" smtClean="0"/>
              <a:t>:</a:t>
            </a:r>
            <a:r>
              <a:rPr lang="nb-NO" dirty="0"/>
              <a:t/>
            </a:r>
            <a:br>
              <a:rPr lang="nb-NO" dirty="0"/>
            </a:br>
            <a:r>
              <a:rPr lang="nb-NO" b="0" dirty="0" smtClean="0"/>
              <a:t>Be personen om å utdype </a:t>
            </a:r>
            <a:r>
              <a:rPr lang="nb-NO" b="0" dirty="0"/>
              <a:t>sine svar. Ikke anta at </a:t>
            </a:r>
            <a:r>
              <a:rPr lang="nb-NO" b="0" dirty="0" smtClean="0"/>
              <a:t>dere vet svaret, </a:t>
            </a:r>
            <a:r>
              <a:rPr lang="nb-NO" b="0" dirty="0"/>
              <a:t>finn ut hva de egentlig tenker. </a:t>
            </a:r>
          </a:p>
          <a:p>
            <a:endParaRPr lang="nb-NO" b="0" dirty="0"/>
          </a:p>
          <a:p>
            <a:endParaRPr lang="nb-NO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</p:spPr>
        <p:txBody>
          <a:bodyPr/>
          <a:lstStyle/>
          <a:p>
            <a:fld id="{51360949-4B9F-9B4C-948A-35244A0B85F5}" type="slidenum">
              <a:rPr lang="nb-NO" smtClean="0"/>
              <a:pPr/>
              <a:t>22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8445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6393160" y="1759949"/>
            <a:ext cx="3177878" cy="4766488"/>
          </a:xfrm>
        </p:spPr>
        <p:txBody>
          <a:bodyPr>
            <a:noAutofit/>
          </a:bodyPr>
          <a:lstStyle/>
          <a:p>
            <a:r>
              <a:rPr lang="nb-NO" b="1" dirty="0" smtClean="0"/>
              <a:t>Hvem bør lede intervjuet?</a:t>
            </a:r>
            <a:endParaRPr lang="nb-NO" b="1" dirty="0"/>
          </a:p>
          <a:p>
            <a:r>
              <a:rPr lang="nb-NO" dirty="0" smtClean="0"/>
              <a:t>Førstelinjeansatte som jobber med kartlegging er vant til å føre nære samtaler og få folk til å åpne seg.</a:t>
            </a:r>
          </a:p>
          <a:p>
            <a:r>
              <a:rPr lang="nb-NO" dirty="0" smtClean="0"/>
              <a:t>Ergoterapeuter og fysioterapeuter har spesielt fokus på egenmestring, som er en viktig fokus. </a:t>
            </a:r>
            <a:endParaRPr lang="nb-NO" dirty="0"/>
          </a:p>
          <a:p>
            <a:endParaRPr lang="nb-NO" dirty="0"/>
          </a:p>
        </p:txBody>
      </p:sp>
      <p:sp>
        <p:nvSpPr>
          <p:cNvPr id="2" name="Title 13"/>
          <p:cNvSpPr txBox="1">
            <a:spLocks/>
          </p:cNvSpPr>
          <p:nvPr/>
        </p:nvSpPr>
        <p:spPr>
          <a:xfrm>
            <a:off x="208387" y="327262"/>
            <a:ext cx="9504186" cy="557836"/>
          </a:xfrm>
          <a:prstGeom prst="rect">
            <a:avLst/>
          </a:prstGeom>
        </p:spPr>
        <p:txBody>
          <a:bodyPr anchor="t"/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3A7E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smtClean="0"/>
              <a:t>Tips for intervjuguide</a:t>
            </a:r>
            <a:endParaRPr lang="nb-NO"/>
          </a:p>
        </p:txBody>
      </p:sp>
      <p:sp>
        <p:nvSpPr>
          <p:cNvPr id="3" name="Text Placeholder 15"/>
          <p:cNvSpPr txBox="1">
            <a:spLocks/>
          </p:cNvSpPr>
          <p:nvPr/>
        </p:nvSpPr>
        <p:spPr>
          <a:xfrm>
            <a:off x="208386" y="1634463"/>
            <a:ext cx="5968750" cy="48188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857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465137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12788" indent="-2667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989013" indent="-276225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>
                <a:solidFill>
                  <a:srgbClr val="3A7EC0"/>
                </a:solidFill>
              </a:rPr>
              <a:t>Intervjuguide </a:t>
            </a:r>
            <a:endParaRPr lang="nb-NO" b="1" dirty="0" smtClean="0">
              <a:solidFill>
                <a:srgbClr val="3A7EC0"/>
              </a:solidFill>
            </a:endParaRPr>
          </a:p>
          <a:p>
            <a:r>
              <a:rPr lang="nb-NO" dirty="0" smtClean="0"/>
              <a:t>Lag intervjuguider som er tilpasset hver enkelt gruppe mennesker. (</a:t>
            </a:r>
            <a:r>
              <a:rPr lang="nb-NO" dirty="0"/>
              <a:t>se eksempel på neste </a:t>
            </a:r>
            <a:r>
              <a:rPr lang="nb-NO" dirty="0" smtClean="0"/>
              <a:t>side.)</a:t>
            </a:r>
          </a:p>
          <a:p>
            <a:pPr marL="285750" indent="-285750">
              <a:buFont typeface="Arial"/>
              <a:buChar char="•"/>
            </a:pPr>
            <a:endParaRPr lang="nb-NO" dirty="0"/>
          </a:p>
          <a:p>
            <a:pPr marL="285750" indent="-285750">
              <a:buFont typeface="Arial"/>
              <a:buChar char="•"/>
            </a:pPr>
            <a:r>
              <a:rPr lang="nb-NO" dirty="0"/>
              <a:t>Vær bevisst på hva som er formålet med intervjuet, hvilke problemstillinger </a:t>
            </a:r>
            <a:r>
              <a:rPr lang="nb-NO" dirty="0" smtClean="0"/>
              <a:t>dere </a:t>
            </a:r>
            <a:r>
              <a:rPr lang="nb-NO" dirty="0"/>
              <a:t>ønsker å få innsikt i, og hva </a:t>
            </a:r>
            <a:r>
              <a:rPr lang="nb-NO" dirty="0" smtClean="0"/>
              <a:t>dere </a:t>
            </a:r>
            <a:r>
              <a:rPr lang="nb-NO" dirty="0"/>
              <a:t>ønsker å få svar på i løpet av intervjuet. </a:t>
            </a:r>
            <a:endParaRPr lang="nb-NO" dirty="0" smtClean="0"/>
          </a:p>
          <a:p>
            <a:pPr marL="285750" indent="-285750">
              <a:buFont typeface="Arial"/>
              <a:buChar char="•"/>
            </a:pPr>
            <a:endParaRPr lang="nb-NO" dirty="0" smtClean="0"/>
          </a:p>
          <a:p>
            <a:pPr marL="285750" indent="-285750">
              <a:buFont typeface="Arial"/>
              <a:buChar char="•"/>
            </a:pPr>
            <a:r>
              <a:rPr lang="nb-NO" dirty="0" smtClean="0"/>
              <a:t>Lag </a:t>
            </a:r>
            <a:r>
              <a:rPr lang="nb-NO" dirty="0"/>
              <a:t>spørsmål rundt intervjuobjektets hverdag, fra man står opp til han eller hun legger seg. Da vil </a:t>
            </a:r>
            <a:r>
              <a:rPr lang="nb-NO" dirty="0" smtClean="0"/>
              <a:t>dere </a:t>
            </a:r>
            <a:r>
              <a:rPr lang="nb-NO" dirty="0"/>
              <a:t>avdekke behov relatert til de fleste situasjoner som kan oppstå i løpet av en typisk hverdag eller en </a:t>
            </a:r>
            <a:r>
              <a:rPr lang="nb-NO" dirty="0" smtClean="0"/>
              <a:t>arbeidsdag for en ansatt. </a:t>
            </a:r>
          </a:p>
          <a:p>
            <a:pPr marL="285750" indent="-285750">
              <a:buFont typeface="Arial"/>
              <a:buChar char="•"/>
            </a:pPr>
            <a:endParaRPr lang="nb-NO" dirty="0"/>
          </a:p>
          <a:p>
            <a:pPr marL="285750" indent="-285750">
              <a:buFont typeface="Arial"/>
              <a:buChar char="•"/>
            </a:pPr>
            <a:r>
              <a:rPr lang="nb-NO" dirty="0"/>
              <a:t>Det kan det være lurt å kvalitetssikre intervjuguiden med </a:t>
            </a:r>
            <a:r>
              <a:rPr lang="nb-NO" dirty="0" smtClean="0"/>
              <a:t>andre før dere </a:t>
            </a:r>
            <a:r>
              <a:rPr lang="nb-NO" dirty="0"/>
              <a:t>går i gang med intervjuene. Det kan tenkes at </a:t>
            </a:r>
            <a:r>
              <a:rPr lang="nb-NO" dirty="0" smtClean="0"/>
              <a:t>dere </a:t>
            </a:r>
            <a:r>
              <a:rPr lang="nb-NO" dirty="0"/>
              <a:t>må ta spesielle hensyn i intervjusituasjon eller i </a:t>
            </a:r>
            <a:r>
              <a:rPr lang="nb-NO" dirty="0" smtClean="0"/>
              <a:t>formuleringer av spørsmål. </a:t>
            </a:r>
          </a:p>
          <a:p>
            <a:pPr marL="285750" indent="-285750">
              <a:buFont typeface="Arial"/>
              <a:buChar char="•"/>
            </a:pPr>
            <a:endParaRPr lang="nb-NO" dirty="0"/>
          </a:p>
          <a:p>
            <a:pPr marL="285750" indent="-285750">
              <a:buFont typeface="Arial"/>
              <a:buChar char="•"/>
            </a:pPr>
            <a:r>
              <a:rPr lang="nb-NO" dirty="0"/>
              <a:t>Vær bevisst på at enkelte kan </a:t>
            </a:r>
            <a:r>
              <a:rPr lang="nb-NO" dirty="0" smtClean="0"/>
              <a:t>ha vanskelig for å uttale seg om sine utfordringer og behov. </a:t>
            </a:r>
            <a:r>
              <a:rPr lang="nb-NO" dirty="0"/>
              <a:t>T</a:t>
            </a:r>
            <a:r>
              <a:rPr lang="nb-NO" dirty="0" smtClean="0"/>
              <a:t>enk igjennom flere </a:t>
            </a:r>
            <a:r>
              <a:rPr lang="nb-NO" dirty="0"/>
              <a:t>spørsmål som </a:t>
            </a:r>
            <a:r>
              <a:rPr lang="nb-NO" dirty="0" smtClean="0"/>
              <a:t>kan hjelpe dere </a:t>
            </a:r>
            <a:r>
              <a:rPr lang="nb-NO" dirty="0"/>
              <a:t>å </a:t>
            </a:r>
            <a:r>
              <a:rPr lang="nb-NO" dirty="0" smtClean="0"/>
              <a:t>avdekke hva som er viktig for dem. </a:t>
            </a:r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209549" y="943270"/>
            <a:ext cx="9503023" cy="691193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857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465137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12788" indent="-2667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989013" indent="-276225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nb-NO" b="1" dirty="0" smtClean="0">
                <a:solidFill>
                  <a:schemeClr val="accent1"/>
                </a:solidFill>
              </a:rPr>
              <a:t>Legg vekt på å bli kjent med </a:t>
            </a:r>
            <a:r>
              <a:rPr lang="nb-NO" b="1" i="1" dirty="0" smtClean="0">
                <a:solidFill>
                  <a:schemeClr val="accent1"/>
                </a:solidFill>
              </a:rPr>
              <a:t>hele</a:t>
            </a:r>
            <a:r>
              <a:rPr lang="nb-NO" b="1" dirty="0" smtClean="0">
                <a:solidFill>
                  <a:schemeClr val="accent1"/>
                </a:solidFill>
              </a:rPr>
              <a:t> mennesket, ikke begrens samtalen til å </a:t>
            </a:r>
            <a:r>
              <a:rPr lang="nb-NO" b="1" dirty="0">
                <a:solidFill>
                  <a:schemeClr val="accent1"/>
                </a:solidFill>
              </a:rPr>
              <a:t>gjelde kun tjenester </a:t>
            </a:r>
            <a:r>
              <a:rPr lang="nb-NO" b="1" dirty="0" smtClean="0">
                <a:solidFill>
                  <a:schemeClr val="accent1"/>
                </a:solidFill>
              </a:rPr>
              <a:t>og hjelpemidler. Hvordan kan en bruker bli en større ressurs i eget liv? Hva skaper trivsel i arbeidshverdagen for en ansatt?</a:t>
            </a:r>
            <a:endParaRPr lang="nb-NO" b="1" dirty="0">
              <a:solidFill>
                <a:schemeClr val="accent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02882" y="3573016"/>
            <a:ext cx="3177878" cy="2952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Picture 3" descr="Hva er viktig for deg?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184" y="3795263"/>
            <a:ext cx="2833424" cy="2658073"/>
          </a:xfrm>
          <a:prstGeom prst="rect">
            <a:avLst/>
          </a:prstGeom>
        </p:spPr>
      </p:pic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</p:spPr>
        <p:txBody>
          <a:bodyPr/>
          <a:lstStyle/>
          <a:p>
            <a:r>
              <a:rPr lang="nb-NO" dirty="0" smtClean="0"/>
              <a:t>24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854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09551" y="1623165"/>
            <a:ext cx="5823569" cy="50459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t"/>
          <a:lstStyle/>
          <a:p>
            <a:pPr algn="ctr"/>
            <a:endParaRPr lang="en-US" b="1" dirty="0">
              <a:solidFill>
                <a:srgbClr val="FF99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49144" y="1623165"/>
            <a:ext cx="3463429" cy="5045924"/>
          </a:xfrm>
          <a:prstGeom prst="rect">
            <a:avLst/>
          </a:prstGeom>
          <a:solidFill>
            <a:srgbClr val="DB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t"/>
          <a:lstStyle/>
          <a:p>
            <a:pPr algn="ctr"/>
            <a:endParaRPr lang="en-US" b="1" dirty="0">
              <a:solidFill>
                <a:srgbClr val="FF9900"/>
              </a:solidFill>
            </a:endParaRPr>
          </a:p>
        </p:txBody>
      </p:sp>
      <p:sp>
        <p:nvSpPr>
          <p:cNvPr id="22" name="Text Placeholder 17"/>
          <p:cNvSpPr txBox="1">
            <a:spLocks/>
          </p:cNvSpPr>
          <p:nvPr/>
        </p:nvSpPr>
        <p:spPr>
          <a:xfrm>
            <a:off x="6393160" y="1759949"/>
            <a:ext cx="3177878" cy="47664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857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465137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12788" indent="-2667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989013" indent="-276225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 smtClean="0">
                <a:solidFill>
                  <a:schemeClr val="accent1"/>
                </a:solidFill>
              </a:rPr>
              <a:t>Formålet med intervjuet</a:t>
            </a:r>
          </a:p>
          <a:p>
            <a:endParaRPr lang="nb-NO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nb-NO" dirty="0" smtClean="0">
                <a:solidFill>
                  <a:schemeClr val="accent1"/>
                </a:solidFill>
              </a:rPr>
              <a:t>Bli kjent med </a:t>
            </a:r>
            <a:r>
              <a:rPr lang="nb-NO" i="1" dirty="0" smtClean="0">
                <a:solidFill>
                  <a:schemeClr val="accent1"/>
                </a:solidFill>
              </a:rPr>
              <a:t>hele</a:t>
            </a:r>
            <a:r>
              <a:rPr lang="nb-NO" dirty="0" smtClean="0">
                <a:solidFill>
                  <a:schemeClr val="accent1"/>
                </a:solidFill>
              </a:rPr>
              <a:t> mennesket og få innblikk i deres liv.</a:t>
            </a:r>
            <a:endParaRPr lang="en-GB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nb-NO" dirty="0" smtClean="0">
                <a:solidFill>
                  <a:schemeClr val="accent1"/>
                </a:solidFill>
              </a:rPr>
              <a:t>Forstå hvordan han / hun opplever helsetjenestene i dag.  </a:t>
            </a:r>
            <a:endParaRPr lang="en-GB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nb-NO" dirty="0" smtClean="0">
                <a:solidFill>
                  <a:schemeClr val="accent1"/>
                </a:solidFill>
              </a:rPr>
              <a:t>Kartlegge deres ”tjenestereise” i kronologisk rekkefølge.</a:t>
            </a:r>
          </a:p>
          <a:p>
            <a:pPr marL="285750" indent="-285750">
              <a:buFont typeface="Arial"/>
              <a:buChar char="•"/>
            </a:pPr>
            <a:r>
              <a:rPr lang="nb-NO" dirty="0">
                <a:solidFill>
                  <a:schemeClr val="accent1"/>
                </a:solidFill>
              </a:rPr>
              <a:t>Behov, smertepunkter og høydepunkter (historier!)</a:t>
            </a:r>
          </a:p>
          <a:p>
            <a:pPr marL="285750" indent="-285750">
              <a:buFont typeface="Arial"/>
              <a:buChar char="•"/>
            </a:pPr>
            <a:r>
              <a:rPr lang="nb-NO" dirty="0" smtClean="0">
                <a:solidFill>
                  <a:schemeClr val="accent1"/>
                </a:solidFill>
              </a:rPr>
              <a:t>Forventninger og håp for fremtidens tjenester.</a:t>
            </a:r>
          </a:p>
          <a:p>
            <a:endParaRPr lang="nb-NO" dirty="0" smtClean="0">
              <a:solidFill>
                <a:schemeClr val="accent1"/>
              </a:solidFill>
            </a:endParaRPr>
          </a:p>
          <a:p>
            <a:r>
              <a:rPr lang="nb-NO" b="1" dirty="0" smtClean="0">
                <a:solidFill>
                  <a:schemeClr val="accent1"/>
                </a:solidFill>
              </a:rPr>
              <a:t>Holdning og fokus</a:t>
            </a:r>
          </a:p>
          <a:p>
            <a:pPr marL="285750" indent="-285750">
              <a:buFont typeface="Arial"/>
              <a:buChar char="•"/>
            </a:pPr>
            <a:r>
              <a:rPr lang="nb-NO" dirty="0" smtClean="0">
                <a:solidFill>
                  <a:schemeClr val="accent1"/>
                </a:solidFill>
              </a:rPr>
              <a:t>Hva er viktig for deg? </a:t>
            </a:r>
          </a:p>
          <a:p>
            <a:pPr marL="285750" indent="-285750">
              <a:buFont typeface="Arial"/>
              <a:buChar char="•"/>
            </a:pPr>
            <a:r>
              <a:rPr lang="nb-NO" dirty="0" smtClean="0">
                <a:solidFill>
                  <a:schemeClr val="accent1"/>
                </a:solidFill>
              </a:rPr>
              <a:t>Egenmestring.</a:t>
            </a:r>
          </a:p>
          <a:p>
            <a:pPr marL="285750" indent="-285750">
              <a:buFont typeface="Arial"/>
              <a:buChar char="•"/>
            </a:pPr>
            <a:r>
              <a:rPr lang="nb-NO" dirty="0" smtClean="0">
                <a:solidFill>
                  <a:schemeClr val="accent1"/>
                </a:solidFill>
              </a:rPr>
              <a:t>Finn ut </a:t>
            </a:r>
            <a:r>
              <a:rPr lang="nb-NO" i="1" dirty="0" smtClean="0">
                <a:solidFill>
                  <a:schemeClr val="accent1"/>
                </a:solidFill>
              </a:rPr>
              <a:t>hvorfor</a:t>
            </a:r>
            <a:r>
              <a:rPr lang="nb-NO" dirty="0" smtClean="0">
                <a:solidFill>
                  <a:schemeClr val="accent1"/>
                </a:solidFill>
              </a:rPr>
              <a:t> og </a:t>
            </a:r>
            <a:r>
              <a:rPr lang="nb-NO" i="1" dirty="0" smtClean="0">
                <a:solidFill>
                  <a:schemeClr val="accent1"/>
                </a:solidFill>
              </a:rPr>
              <a:t>hvordan</a:t>
            </a:r>
            <a:r>
              <a:rPr lang="nb-NO" dirty="0" smtClean="0">
                <a:solidFill>
                  <a:schemeClr val="accent1"/>
                </a:solidFill>
              </a:rPr>
              <a:t> de   gjør det de gjør.</a:t>
            </a:r>
            <a:endParaRPr lang="en-GB" dirty="0" smtClean="0">
              <a:solidFill>
                <a:schemeClr val="accent1"/>
              </a:solidFill>
            </a:endParaRPr>
          </a:p>
          <a:p>
            <a:endParaRPr lang="nb-NO" dirty="0">
              <a:solidFill>
                <a:schemeClr val="accent1"/>
              </a:solidFill>
            </a:endParaRPr>
          </a:p>
        </p:txBody>
      </p:sp>
      <p:sp>
        <p:nvSpPr>
          <p:cNvPr id="23" name="Text Placeholder 15"/>
          <p:cNvSpPr txBox="1">
            <a:spLocks/>
          </p:cNvSpPr>
          <p:nvPr/>
        </p:nvSpPr>
        <p:spPr>
          <a:xfrm>
            <a:off x="280394" y="1778479"/>
            <a:ext cx="5680718" cy="48188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857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465137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12788" indent="-2667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989013" indent="-276225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b-NO" i="1" dirty="0" smtClean="0">
                <a:solidFill>
                  <a:schemeClr val="accent1"/>
                </a:solidFill>
              </a:rPr>
              <a:t>Før dere begynner på spørsmålene er det fint å småsnakke litt         for å bli kjent. Fortell hvorfor dere er kommet. </a:t>
            </a:r>
          </a:p>
          <a:p>
            <a:pPr lvl="0"/>
            <a:endParaRPr lang="nb-NO" b="1" dirty="0">
              <a:solidFill>
                <a:schemeClr val="accent1"/>
              </a:solidFill>
            </a:endParaRPr>
          </a:p>
          <a:p>
            <a:pPr lvl="0"/>
            <a:r>
              <a:rPr lang="nb-NO" b="1" dirty="0" smtClean="0">
                <a:solidFill>
                  <a:schemeClr val="accent1"/>
                </a:solidFill>
              </a:rPr>
              <a:t>Bli kjent </a:t>
            </a:r>
          </a:p>
          <a:p>
            <a:pPr marL="285750" lvl="0" indent="-285750">
              <a:buFont typeface="Arial"/>
              <a:buChar char="•"/>
            </a:pPr>
            <a:r>
              <a:rPr lang="nb-NO" dirty="0" smtClean="0"/>
              <a:t>Kan </a:t>
            </a:r>
            <a:r>
              <a:rPr lang="nb-NO" dirty="0"/>
              <a:t>du fortelle litt om deg selv? </a:t>
            </a:r>
            <a:r>
              <a:rPr lang="nb-NO" dirty="0">
                <a:solidFill>
                  <a:srgbClr val="9CA5AE"/>
                </a:solidFill>
              </a:rPr>
              <a:t>(alder, </a:t>
            </a:r>
            <a:r>
              <a:rPr lang="nb-NO" dirty="0" smtClean="0">
                <a:solidFill>
                  <a:srgbClr val="9CA5AE"/>
                </a:solidFill>
              </a:rPr>
              <a:t>livssituasjon, </a:t>
            </a:r>
            <a:r>
              <a:rPr lang="nb-NO" dirty="0">
                <a:solidFill>
                  <a:srgbClr val="9CA5AE"/>
                </a:solidFill>
              </a:rPr>
              <a:t>jobb, </a:t>
            </a:r>
            <a:r>
              <a:rPr lang="nb-NO" dirty="0" smtClean="0">
                <a:solidFill>
                  <a:srgbClr val="9CA5AE"/>
                </a:solidFill>
              </a:rPr>
              <a:t>hobby)</a:t>
            </a:r>
            <a:endParaRPr lang="en-GB" dirty="0">
              <a:solidFill>
                <a:srgbClr val="9CA5AE"/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nb-NO" dirty="0"/>
              <a:t>F</a:t>
            </a:r>
            <a:r>
              <a:rPr lang="nb-NO" dirty="0" smtClean="0"/>
              <a:t>ortelle litt </a:t>
            </a:r>
            <a:r>
              <a:rPr lang="nb-NO" dirty="0"/>
              <a:t>om din </a:t>
            </a:r>
            <a:r>
              <a:rPr lang="nb-NO" dirty="0" smtClean="0"/>
              <a:t>helsesituasjon</a:t>
            </a:r>
            <a:r>
              <a:rPr lang="nb-NO" dirty="0"/>
              <a:t> </a:t>
            </a:r>
            <a:r>
              <a:rPr lang="nb-NO" dirty="0" smtClean="0"/>
              <a:t>og personlige </a:t>
            </a:r>
            <a:r>
              <a:rPr lang="nb-NO" dirty="0"/>
              <a:t>erfaringer med helsetjenester? </a:t>
            </a:r>
            <a:r>
              <a:rPr lang="nb-NO" dirty="0" smtClean="0">
                <a:solidFill>
                  <a:srgbClr val="9CA5AE"/>
                </a:solidFill>
              </a:rPr>
              <a:t>(opplevelser,</a:t>
            </a:r>
            <a:r>
              <a:rPr lang="nb-NO" dirty="0">
                <a:solidFill>
                  <a:srgbClr val="9CA5AE"/>
                </a:solidFill>
              </a:rPr>
              <a:t> positive/negative)</a:t>
            </a:r>
            <a:endParaRPr lang="en-GB" dirty="0">
              <a:solidFill>
                <a:srgbClr val="9CA5AE"/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nb-NO" dirty="0" smtClean="0"/>
              <a:t>Hvilke </a:t>
            </a:r>
            <a:r>
              <a:rPr lang="nb-NO" dirty="0"/>
              <a:t>helsetjenester har du </a:t>
            </a:r>
            <a:r>
              <a:rPr lang="nb-NO" dirty="0" smtClean="0"/>
              <a:t>brukt tidligere og </a:t>
            </a:r>
            <a:r>
              <a:rPr lang="nb-NO" dirty="0"/>
              <a:t>er i kontakt med </a:t>
            </a:r>
            <a:r>
              <a:rPr lang="nb-NO" dirty="0" smtClean="0"/>
              <a:t>i dag? </a:t>
            </a:r>
            <a:r>
              <a:rPr lang="nb-NO" dirty="0" smtClean="0">
                <a:solidFill>
                  <a:srgbClr val="A6A6A6"/>
                </a:solidFill>
              </a:rPr>
              <a:t>(fastlege, </a:t>
            </a:r>
            <a:r>
              <a:rPr lang="nb-NO" dirty="0">
                <a:solidFill>
                  <a:srgbClr val="A6A6A6"/>
                </a:solidFill>
              </a:rPr>
              <a:t>fysioterapeut, sykehus, </a:t>
            </a:r>
            <a:r>
              <a:rPr lang="nb-NO" dirty="0" smtClean="0">
                <a:solidFill>
                  <a:srgbClr val="A6A6A6"/>
                </a:solidFill>
              </a:rPr>
              <a:t>hjemmetjenesten mm)</a:t>
            </a:r>
          </a:p>
          <a:p>
            <a:pPr marL="285750" lvl="0" indent="-285750">
              <a:buFont typeface="Arial"/>
              <a:buChar char="•"/>
            </a:pPr>
            <a:r>
              <a:rPr lang="nb-NO" dirty="0" smtClean="0"/>
              <a:t>Kan </a:t>
            </a:r>
            <a:r>
              <a:rPr lang="nb-NO" dirty="0"/>
              <a:t>du fortelle litt om hvordan familie/venner involverer seg i din helsesituasjon? </a:t>
            </a:r>
            <a:r>
              <a:rPr lang="nb-NO" dirty="0" smtClean="0">
                <a:solidFill>
                  <a:srgbClr val="9CA5AE"/>
                </a:solidFill>
              </a:rPr>
              <a:t>(hvordan påvirker tjenestene de pårørende?)</a:t>
            </a:r>
            <a:endParaRPr lang="en-GB" dirty="0">
              <a:solidFill>
                <a:srgbClr val="9CA5AE"/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nb-NO" dirty="0"/>
              <a:t>Er det noen personer innen helsetjenester som er spesielt viktig for deg </a:t>
            </a:r>
            <a:r>
              <a:rPr lang="nb-NO" dirty="0" smtClean="0"/>
              <a:t>som </a:t>
            </a:r>
            <a:r>
              <a:rPr lang="nb-NO" dirty="0"/>
              <a:t>du er mye i kontakt med? </a:t>
            </a:r>
            <a:r>
              <a:rPr lang="nb-NO" dirty="0" smtClean="0"/>
              <a:t>Hva </a:t>
            </a:r>
            <a:r>
              <a:rPr lang="nb-NO" dirty="0"/>
              <a:t>betyr dette forholdet for deg? </a:t>
            </a:r>
            <a:r>
              <a:rPr lang="nb-NO" dirty="0">
                <a:solidFill>
                  <a:srgbClr val="9CA5AE"/>
                </a:solidFill>
              </a:rPr>
              <a:t>(NB: N</a:t>
            </a:r>
            <a:r>
              <a:rPr lang="nb-NO" dirty="0" smtClean="0">
                <a:solidFill>
                  <a:srgbClr val="9CA5AE"/>
                </a:solidFill>
              </a:rPr>
              <a:t>oen </a:t>
            </a:r>
            <a:r>
              <a:rPr lang="nb-NO" dirty="0">
                <a:solidFill>
                  <a:srgbClr val="9CA5AE"/>
                </a:solidFill>
              </a:rPr>
              <a:t>”hverdagshelter” </a:t>
            </a:r>
            <a:r>
              <a:rPr lang="nb-NO" dirty="0" smtClean="0">
                <a:solidFill>
                  <a:srgbClr val="9CA5AE"/>
                </a:solidFill>
              </a:rPr>
              <a:t>dere </a:t>
            </a:r>
            <a:r>
              <a:rPr lang="nb-NO" dirty="0">
                <a:solidFill>
                  <a:srgbClr val="9CA5AE"/>
                </a:solidFill>
              </a:rPr>
              <a:t>bør snakke </a:t>
            </a:r>
            <a:r>
              <a:rPr lang="nb-NO" dirty="0" smtClean="0">
                <a:solidFill>
                  <a:srgbClr val="9CA5AE"/>
                </a:solidFill>
              </a:rPr>
              <a:t>med?)</a:t>
            </a:r>
          </a:p>
          <a:p>
            <a:pPr marL="285750" lvl="0" indent="-285750">
              <a:buFont typeface="Arial"/>
              <a:buChar char="•"/>
            </a:pPr>
            <a:r>
              <a:rPr lang="nb-NO" dirty="0" smtClean="0"/>
              <a:t>Hva </a:t>
            </a:r>
            <a:r>
              <a:rPr lang="nb-NO" dirty="0"/>
              <a:t>er viktig for deg </a:t>
            </a:r>
            <a:r>
              <a:rPr lang="nb-NO" dirty="0" smtClean="0"/>
              <a:t>i din hverdag? </a:t>
            </a:r>
            <a:endParaRPr lang="en-GB" dirty="0">
              <a:solidFill>
                <a:srgbClr val="9CA5AE"/>
              </a:solidFill>
            </a:endParaRPr>
          </a:p>
          <a:p>
            <a:endParaRPr lang="nb-NO" b="1" dirty="0" smtClean="0">
              <a:solidFill>
                <a:srgbClr val="3A7EC0"/>
              </a:solidFill>
            </a:endParaRPr>
          </a:p>
          <a:p>
            <a:r>
              <a:rPr lang="nb-NO" b="1" dirty="0" smtClean="0">
                <a:solidFill>
                  <a:srgbClr val="3A7EC0"/>
                </a:solidFill>
              </a:rPr>
              <a:t>Hjelpemidler</a:t>
            </a:r>
            <a:endParaRPr lang="nb-NO" b="1" dirty="0">
              <a:solidFill>
                <a:srgbClr val="3A7EC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nb-NO" dirty="0" smtClean="0"/>
              <a:t>Hva </a:t>
            </a:r>
            <a:r>
              <a:rPr lang="nb-NO" dirty="0"/>
              <a:t>slags hjelpemidler har du mottatt fra kommunen</a:t>
            </a:r>
            <a:r>
              <a:rPr lang="nb-NO" dirty="0" smtClean="0"/>
              <a:t>? </a:t>
            </a:r>
            <a:r>
              <a:rPr lang="nb-NO" dirty="0" smtClean="0">
                <a:solidFill>
                  <a:srgbClr val="9CA5AE"/>
                </a:solidFill>
              </a:rPr>
              <a:t>(</a:t>
            </a:r>
            <a:r>
              <a:rPr lang="nb-NO" dirty="0" err="1" smtClean="0">
                <a:solidFill>
                  <a:srgbClr val="9CA5AE"/>
                </a:solidFill>
              </a:rPr>
              <a:t>velf.tekn</a:t>
            </a:r>
            <a:r>
              <a:rPr lang="nb-NO" dirty="0" smtClean="0">
                <a:solidFill>
                  <a:srgbClr val="9CA5AE"/>
                </a:solidFill>
              </a:rPr>
              <a:t>)</a:t>
            </a:r>
            <a:r>
              <a:rPr lang="en-GB" dirty="0" smtClean="0">
                <a:solidFill>
                  <a:srgbClr val="9CA5AE"/>
                </a:solidFill>
              </a:rPr>
              <a:t> </a:t>
            </a:r>
          </a:p>
          <a:p>
            <a:pPr marL="285750" lvl="0" indent="-285750">
              <a:buFont typeface="Arial"/>
              <a:buChar char="•"/>
            </a:pPr>
            <a:r>
              <a:rPr lang="nb-NO" dirty="0" smtClean="0"/>
              <a:t>Kan du vise oss hvor disse tingene er plassert? </a:t>
            </a:r>
            <a:r>
              <a:rPr lang="nb-NO" dirty="0" smtClean="0">
                <a:solidFill>
                  <a:srgbClr val="9CA5AE"/>
                </a:solidFill>
              </a:rPr>
              <a:t>(se også etter andre ting som er relatert til tjenestene, kontaktinfo, kalender mm)</a:t>
            </a:r>
            <a:endParaRPr lang="en-GB" dirty="0" smtClean="0">
              <a:solidFill>
                <a:srgbClr val="9CA5AE"/>
              </a:solidFill>
            </a:endParaRPr>
          </a:p>
        </p:txBody>
      </p:sp>
      <p:sp>
        <p:nvSpPr>
          <p:cNvPr id="24" name="Title 13"/>
          <p:cNvSpPr txBox="1">
            <a:spLocks/>
          </p:cNvSpPr>
          <p:nvPr/>
        </p:nvSpPr>
        <p:spPr>
          <a:xfrm>
            <a:off x="208387" y="548680"/>
            <a:ext cx="5824733" cy="557836"/>
          </a:xfrm>
          <a:prstGeom prst="rect">
            <a:avLst/>
          </a:prstGeom>
        </p:spPr>
        <p:txBody>
          <a:bodyPr anchor="t"/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3A7E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dirty="0"/>
              <a:t>Eksempel på intervjuguide </a:t>
            </a:r>
            <a:r>
              <a:rPr lang="nb-NO" sz="1400" dirty="0" smtClean="0">
                <a:solidFill>
                  <a:srgbClr val="000000"/>
                </a:solidFill>
              </a:rPr>
              <a:t>(Bruker)</a:t>
            </a:r>
            <a:endParaRPr lang="nb-NO" sz="900" dirty="0">
              <a:solidFill>
                <a:srgbClr val="000000"/>
              </a:solidFill>
            </a:endParaRPr>
          </a:p>
        </p:txBody>
      </p:sp>
      <p:sp>
        <p:nvSpPr>
          <p:cNvPr id="28" name="Title 13"/>
          <p:cNvSpPr txBox="1">
            <a:spLocks/>
          </p:cNvSpPr>
          <p:nvPr/>
        </p:nvSpPr>
        <p:spPr>
          <a:xfrm>
            <a:off x="8769424" y="146149"/>
            <a:ext cx="960838" cy="402531"/>
          </a:xfrm>
          <a:prstGeom prst="rect">
            <a:avLst/>
          </a:prstGeom>
        </p:spPr>
        <p:txBody>
          <a:bodyPr anchor="t"/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3A7EC0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nb-NO" sz="1600" dirty="0" smtClean="0"/>
              <a:t>Side 1</a:t>
            </a:r>
            <a:endParaRPr lang="nb-NO" sz="1600" dirty="0">
              <a:solidFill>
                <a:srgbClr val="FFFFFF"/>
              </a:solidFill>
            </a:endParaRPr>
          </a:p>
        </p:txBody>
      </p:sp>
      <p:pic>
        <p:nvPicPr>
          <p:cNvPr id="2" name="Picture 1" descr="Hva er viktig for deg?2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52"/>
          <a:stretch/>
        </p:blipFill>
        <p:spPr>
          <a:xfrm flipH="1">
            <a:off x="5305577" y="-27384"/>
            <a:ext cx="799551" cy="149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8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9551" y="1623165"/>
            <a:ext cx="5823569" cy="50459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t"/>
          <a:lstStyle/>
          <a:p>
            <a:pPr algn="ctr"/>
            <a:endParaRPr lang="en-US" b="1" dirty="0">
              <a:solidFill>
                <a:srgbClr val="FF99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49144" y="1623165"/>
            <a:ext cx="3463429" cy="5045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t"/>
          <a:lstStyle/>
          <a:p>
            <a:pPr algn="ctr"/>
            <a:endParaRPr lang="en-US" b="1" dirty="0">
              <a:solidFill>
                <a:srgbClr val="FF9900"/>
              </a:solidFill>
            </a:endParaRPr>
          </a:p>
        </p:txBody>
      </p:sp>
      <p:sp>
        <p:nvSpPr>
          <p:cNvPr id="10" name="Text Placeholder 15"/>
          <p:cNvSpPr txBox="1">
            <a:spLocks/>
          </p:cNvSpPr>
          <p:nvPr/>
        </p:nvSpPr>
        <p:spPr>
          <a:xfrm>
            <a:off x="280394" y="1778479"/>
            <a:ext cx="5680718" cy="48188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857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465137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12788" indent="-2667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989013" indent="-276225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 smtClean="0">
                <a:solidFill>
                  <a:schemeClr val="accent1"/>
                </a:solidFill>
              </a:rPr>
              <a:t>Kartlegg </a:t>
            </a:r>
            <a:r>
              <a:rPr lang="nb-NO" b="1" dirty="0" smtClean="0">
                <a:solidFill>
                  <a:srgbClr val="3A7EC0"/>
                </a:solidFill>
              </a:rPr>
              <a:t>personens «tjenestereise» </a:t>
            </a:r>
            <a:r>
              <a:rPr lang="nb-NO" sz="1100" i="1" dirty="0">
                <a:solidFill>
                  <a:srgbClr val="3A7EC0"/>
                </a:solidFill>
              </a:rPr>
              <a:t>(Bruk prosess-notatarkene)</a:t>
            </a:r>
            <a:endParaRPr lang="en-GB" sz="1100" i="1" dirty="0">
              <a:solidFill>
                <a:srgbClr val="3A7EC0"/>
              </a:solidFill>
            </a:endParaRPr>
          </a:p>
          <a:p>
            <a:r>
              <a:rPr lang="nb-NO" dirty="0" smtClean="0"/>
              <a:t>Vi </a:t>
            </a:r>
            <a:r>
              <a:rPr lang="nb-NO" dirty="0"/>
              <a:t>ønsker å forstå bedre hva din opplevelse har vært med helse-og omsorgstjenestene så langt, og hvordan ting har utviklet seg steg for steg. </a:t>
            </a:r>
            <a:r>
              <a:rPr lang="nb-NO" dirty="0" smtClean="0">
                <a:solidFill>
                  <a:schemeClr val="bg1">
                    <a:lumMod val="65000"/>
                  </a:schemeClr>
                </a:solidFill>
              </a:rPr>
              <a:t>(Dokumenter steg for steg i kronologisk rekkefølge) 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endParaRPr lang="nb-NO" b="1" dirty="0" smtClean="0">
              <a:solidFill>
                <a:schemeClr val="accent1"/>
              </a:solidFill>
            </a:endParaRPr>
          </a:p>
          <a:p>
            <a:pPr lvl="0"/>
            <a:r>
              <a:rPr lang="nb-NO" b="1" dirty="0" smtClean="0"/>
              <a:t>FØR</a:t>
            </a:r>
            <a:r>
              <a:rPr lang="nb-NO" b="1" dirty="0"/>
              <a:t>: </a:t>
            </a:r>
            <a:r>
              <a:rPr lang="nb-NO" b="1" dirty="0" smtClean="0"/>
              <a:t>Behov oppstår</a:t>
            </a:r>
            <a:endParaRPr lang="nb-NO" dirty="0" smtClean="0"/>
          </a:p>
          <a:p>
            <a:pPr marL="285750" lvl="0" indent="-285750">
              <a:buFont typeface="Arial"/>
              <a:buChar char="•"/>
            </a:pPr>
            <a:r>
              <a:rPr lang="nb-NO" dirty="0" smtClean="0"/>
              <a:t>Hvordan oppstod behovet for helsetjenester? </a:t>
            </a:r>
          </a:p>
          <a:p>
            <a:pPr lvl="1"/>
            <a:r>
              <a:rPr lang="nb-NO" dirty="0" smtClean="0"/>
              <a:t>Fortell </a:t>
            </a:r>
            <a:r>
              <a:rPr lang="nb-NO" dirty="0"/>
              <a:t>om hvordan kommunen kartla dine behov </a:t>
            </a:r>
            <a:r>
              <a:rPr lang="nb-NO" dirty="0">
                <a:solidFill>
                  <a:srgbClr val="A6A6A6"/>
                </a:solidFill>
              </a:rPr>
              <a:t>(hvordan foregikk det? H</a:t>
            </a:r>
            <a:r>
              <a:rPr lang="nb-NO" dirty="0" smtClean="0">
                <a:solidFill>
                  <a:srgbClr val="A6A6A6"/>
                </a:solidFill>
              </a:rPr>
              <a:t>va </a:t>
            </a:r>
            <a:r>
              <a:rPr lang="nb-NO" dirty="0">
                <a:solidFill>
                  <a:srgbClr val="A6A6A6"/>
                </a:solidFill>
              </a:rPr>
              <a:t>ble du spurt om / ikke? Var </a:t>
            </a:r>
            <a:r>
              <a:rPr lang="nb-NO" dirty="0" smtClean="0">
                <a:solidFill>
                  <a:srgbClr val="A6A6A6"/>
                </a:solidFill>
              </a:rPr>
              <a:t>pårørende med?</a:t>
            </a:r>
            <a:r>
              <a:rPr lang="nb-NO" dirty="0">
                <a:solidFill>
                  <a:srgbClr val="A6A6A6"/>
                </a:solidFill>
              </a:rPr>
              <a:t>) </a:t>
            </a:r>
            <a:endParaRPr lang="en-GB" sz="1600" dirty="0">
              <a:solidFill>
                <a:srgbClr val="A6A6A6"/>
              </a:solidFill>
            </a:endParaRPr>
          </a:p>
          <a:p>
            <a:pPr lvl="1"/>
            <a:r>
              <a:rPr lang="nb-NO" dirty="0"/>
              <a:t>Søknadsskjemaer og prosess</a:t>
            </a:r>
            <a:r>
              <a:rPr lang="nb-NO" dirty="0" smtClean="0"/>
              <a:t>?</a:t>
            </a:r>
          </a:p>
          <a:p>
            <a:pPr lvl="0"/>
            <a:endParaRPr lang="nb-NO" b="1" dirty="0" smtClean="0"/>
          </a:p>
          <a:p>
            <a:pPr lvl="0"/>
            <a:r>
              <a:rPr lang="nb-NO" b="1" dirty="0" smtClean="0"/>
              <a:t>UNDER</a:t>
            </a:r>
            <a:r>
              <a:rPr lang="nb-NO" b="1" dirty="0"/>
              <a:t>: Tar tjenesten i bruk</a:t>
            </a:r>
            <a:r>
              <a:rPr lang="nb-NO" dirty="0"/>
              <a:t> </a:t>
            </a:r>
          </a:p>
          <a:p>
            <a:pPr marL="285750" lvl="0" indent="-285750">
              <a:buFont typeface="Arial"/>
              <a:buChar char="•"/>
            </a:pPr>
            <a:r>
              <a:rPr lang="nb-NO" dirty="0" smtClean="0"/>
              <a:t>Fortell </a:t>
            </a:r>
            <a:r>
              <a:rPr lang="nb-NO" dirty="0"/>
              <a:t>om da du først begynte å ta </a:t>
            </a:r>
            <a:r>
              <a:rPr lang="nb-NO" dirty="0" smtClean="0"/>
              <a:t>tjenesten </a:t>
            </a:r>
            <a:r>
              <a:rPr lang="nb-NO" dirty="0"/>
              <a:t>i bruk. </a:t>
            </a:r>
            <a:r>
              <a:rPr lang="nb-NO" dirty="0" smtClean="0">
                <a:solidFill>
                  <a:srgbClr val="A6A6A6"/>
                </a:solidFill>
              </a:rPr>
              <a:t>(</a:t>
            </a:r>
            <a:r>
              <a:rPr lang="nb-NO" dirty="0">
                <a:solidFill>
                  <a:srgbClr val="A6A6A6"/>
                </a:solidFill>
              </a:rPr>
              <a:t>innstallering av teknologi, opplæring, etablere rutiner)</a:t>
            </a:r>
            <a:endParaRPr lang="en-GB" sz="1600" dirty="0">
              <a:solidFill>
                <a:srgbClr val="A6A6A6"/>
              </a:solidFill>
            </a:endParaRPr>
          </a:p>
          <a:p>
            <a:pPr lvl="1"/>
            <a:r>
              <a:rPr lang="nb-NO" dirty="0" smtClean="0"/>
              <a:t>Har du hatt bruk for dem? </a:t>
            </a:r>
            <a:r>
              <a:rPr lang="nb-NO" dirty="0" smtClean="0">
                <a:solidFill>
                  <a:srgbClr val="A6A6A6"/>
                </a:solidFill>
              </a:rPr>
              <a:t>(har </a:t>
            </a:r>
            <a:r>
              <a:rPr lang="nb-NO" dirty="0">
                <a:solidFill>
                  <a:srgbClr val="A6A6A6"/>
                </a:solidFill>
              </a:rPr>
              <a:t>de brukt </a:t>
            </a:r>
            <a:r>
              <a:rPr lang="nb-NO" dirty="0" smtClean="0">
                <a:solidFill>
                  <a:srgbClr val="A6A6A6"/>
                </a:solidFill>
              </a:rPr>
              <a:t>f.eks. trygghetsalarmen</a:t>
            </a:r>
            <a:r>
              <a:rPr lang="nb-NO" dirty="0">
                <a:solidFill>
                  <a:srgbClr val="A6A6A6"/>
                </a:solidFill>
              </a:rPr>
              <a:t>? </a:t>
            </a:r>
            <a:r>
              <a:rPr lang="nb-NO" dirty="0" smtClean="0">
                <a:solidFill>
                  <a:srgbClr val="A6A6A6"/>
                </a:solidFill>
              </a:rPr>
              <a:t>Positiv / negativ historier?)</a:t>
            </a:r>
            <a:endParaRPr lang="en-GB" sz="1600" dirty="0">
              <a:solidFill>
                <a:srgbClr val="A6A6A6"/>
              </a:solidFill>
            </a:endParaRPr>
          </a:p>
          <a:p>
            <a:pPr lvl="1"/>
            <a:endParaRPr lang="en-GB" sz="1600" b="1" dirty="0"/>
          </a:p>
          <a:p>
            <a:pPr marL="0" lvl="1" indent="0">
              <a:buNone/>
            </a:pPr>
            <a:r>
              <a:rPr lang="nb-NO" b="1" dirty="0" smtClean="0"/>
              <a:t>ETTER</a:t>
            </a:r>
            <a:r>
              <a:rPr lang="nb-NO" b="1" dirty="0"/>
              <a:t>: Leve med </a:t>
            </a:r>
            <a:r>
              <a:rPr lang="nb-NO" b="1" dirty="0" smtClean="0"/>
              <a:t>tjenesten</a:t>
            </a:r>
            <a:endParaRPr lang="nb-NO" dirty="0"/>
          </a:p>
          <a:p>
            <a:pPr lvl="1"/>
            <a:r>
              <a:rPr lang="nb-NO" dirty="0"/>
              <a:t>H</a:t>
            </a:r>
            <a:r>
              <a:rPr lang="nb-NO" dirty="0" smtClean="0"/>
              <a:t>vordan </a:t>
            </a:r>
            <a:r>
              <a:rPr lang="nb-NO" dirty="0"/>
              <a:t>du har opplevd tjenesten over </a:t>
            </a:r>
            <a:r>
              <a:rPr lang="nb-NO" dirty="0" smtClean="0"/>
              <a:t>tid? </a:t>
            </a:r>
            <a:r>
              <a:rPr lang="nb-NO" dirty="0" smtClean="0">
                <a:solidFill>
                  <a:schemeClr val="bg1">
                    <a:lumMod val="65000"/>
                  </a:schemeClr>
                </a:solidFill>
              </a:rPr>
              <a:t>(endringer?)</a:t>
            </a:r>
            <a:endParaRPr lang="nb-NO" b="1" dirty="0">
              <a:solidFill>
                <a:schemeClr val="bg1">
                  <a:lumMod val="65000"/>
                </a:schemeClr>
              </a:solidFill>
            </a:endParaRPr>
          </a:p>
          <a:p>
            <a:endParaRPr lang="nb-NO" b="1" dirty="0">
              <a:solidFill>
                <a:schemeClr val="accent1"/>
              </a:solidFill>
            </a:endParaRPr>
          </a:p>
          <a:p>
            <a:endParaRPr lang="nb-NO" dirty="0"/>
          </a:p>
          <a:p>
            <a:pPr marL="285750" indent="-285750">
              <a:buFont typeface="Arial"/>
              <a:buChar char="•"/>
            </a:pPr>
            <a:endParaRPr lang="nb-NO" dirty="0"/>
          </a:p>
          <a:p>
            <a:pPr marL="285750" indent="-285750">
              <a:buFont typeface="Arial"/>
              <a:buChar char="•"/>
            </a:pPr>
            <a:endParaRPr lang="nb-NO" dirty="0"/>
          </a:p>
        </p:txBody>
      </p:sp>
      <p:sp>
        <p:nvSpPr>
          <p:cNvPr id="13" name="Title 13"/>
          <p:cNvSpPr txBox="1">
            <a:spLocks/>
          </p:cNvSpPr>
          <p:nvPr/>
        </p:nvSpPr>
        <p:spPr>
          <a:xfrm>
            <a:off x="208387" y="548680"/>
            <a:ext cx="5824733" cy="557836"/>
          </a:xfrm>
          <a:prstGeom prst="rect">
            <a:avLst/>
          </a:prstGeom>
        </p:spPr>
        <p:txBody>
          <a:bodyPr anchor="t"/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3A7E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dirty="0"/>
              <a:t>Eksempel på intervjuguide </a:t>
            </a:r>
            <a:r>
              <a:rPr lang="nb-NO" sz="1400" dirty="0" smtClean="0">
                <a:solidFill>
                  <a:srgbClr val="000000"/>
                </a:solidFill>
              </a:rPr>
              <a:t>(Bruker)</a:t>
            </a:r>
            <a:endParaRPr lang="nb-NO" sz="900" dirty="0">
              <a:solidFill>
                <a:srgbClr val="000000"/>
              </a:solidFill>
            </a:endParaRPr>
          </a:p>
        </p:txBody>
      </p:sp>
      <p:sp>
        <p:nvSpPr>
          <p:cNvPr id="15" name="Title 13"/>
          <p:cNvSpPr txBox="1">
            <a:spLocks/>
          </p:cNvSpPr>
          <p:nvPr/>
        </p:nvSpPr>
        <p:spPr>
          <a:xfrm>
            <a:off x="8769424" y="146149"/>
            <a:ext cx="960838" cy="402531"/>
          </a:xfrm>
          <a:prstGeom prst="rect">
            <a:avLst/>
          </a:prstGeom>
        </p:spPr>
        <p:txBody>
          <a:bodyPr anchor="t"/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3A7EC0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nb-NO" sz="1600" dirty="0" smtClean="0"/>
              <a:t>Side 2</a:t>
            </a:r>
            <a:endParaRPr lang="nb-NO" sz="1600" dirty="0">
              <a:solidFill>
                <a:srgbClr val="FFFFFF"/>
              </a:solidFill>
            </a:endParaRPr>
          </a:p>
        </p:txBody>
      </p:sp>
      <p:sp>
        <p:nvSpPr>
          <p:cNvPr id="16" name="Text Placeholder 17"/>
          <p:cNvSpPr txBox="1">
            <a:spLocks/>
          </p:cNvSpPr>
          <p:nvPr/>
        </p:nvSpPr>
        <p:spPr>
          <a:xfrm>
            <a:off x="6393160" y="1759949"/>
            <a:ext cx="3177878" cy="47664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857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465137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12788" indent="-2667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989013" indent="-276225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>
                <a:solidFill>
                  <a:schemeClr val="accent1"/>
                </a:solidFill>
              </a:rPr>
              <a:t>Helse og selvstendighet</a:t>
            </a:r>
            <a:endParaRPr lang="en-GB" b="1" dirty="0">
              <a:solidFill>
                <a:schemeClr val="accent1"/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nb-NO" dirty="0"/>
              <a:t>Er det andre ting du gjør for å </a:t>
            </a:r>
            <a:r>
              <a:rPr lang="nb-NO" dirty="0" smtClean="0"/>
              <a:t>forebygge / forbedre </a:t>
            </a:r>
            <a:r>
              <a:rPr lang="nb-NO" dirty="0"/>
              <a:t>din helse? </a:t>
            </a:r>
            <a:r>
              <a:rPr lang="nb-NO" dirty="0">
                <a:solidFill>
                  <a:srgbClr val="A6A6A6"/>
                </a:solidFill>
              </a:rPr>
              <a:t>(trening, diet, sosialt?)</a:t>
            </a:r>
            <a:endParaRPr lang="en-GB" dirty="0">
              <a:solidFill>
                <a:srgbClr val="A6A6A6"/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nb-NO" dirty="0"/>
              <a:t>Hva hadde forbedret din hverdag? </a:t>
            </a:r>
          </a:p>
          <a:p>
            <a:endParaRPr lang="nb-NO" dirty="0" smtClean="0"/>
          </a:p>
          <a:p>
            <a:endParaRPr lang="nb-NO" dirty="0"/>
          </a:p>
          <a:p>
            <a:r>
              <a:rPr lang="nb-NO" b="1" dirty="0">
                <a:solidFill>
                  <a:srgbClr val="3A7EC0"/>
                </a:solidFill>
              </a:rPr>
              <a:t>Avslutningsvis</a:t>
            </a:r>
            <a:endParaRPr lang="nb-NO" dirty="0"/>
          </a:p>
          <a:p>
            <a:pPr marL="285750" indent="-285750">
              <a:buFont typeface="Arial"/>
              <a:buChar char="•"/>
            </a:pPr>
            <a:r>
              <a:rPr lang="nb-NO" dirty="0"/>
              <a:t>Hvilke forventninger har du til fremtidige tjenester?</a:t>
            </a:r>
          </a:p>
          <a:p>
            <a:pPr marL="285750" lvl="0" indent="-285750">
              <a:buFont typeface="Arial"/>
              <a:buChar char="•"/>
            </a:pPr>
            <a:r>
              <a:rPr lang="nb-NO" dirty="0"/>
              <a:t>Har du et siste råd til oss</a:t>
            </a:r>
            <a:r>
              <a:rPr lang="nb-NO" dirty="0" smtClean="0"/>
              <a:t>?</a:t>
            </a:r>
          </a:p>
          <a:p>
            <a:pPr marL="285750" lvl="0" indent="-285750">
              <a:buFont typeface="Arial"/>
              <a:buChar char="•"/>
            </a:pPr>
            <a:endParaRPr lang="nb-NO" dirty="0"/>
          </a:p>
          <a:p>
            <a:pPr lvl="0"/>
            <a:endParaRPr lang="nb-NO" dirty="0" smtClean="0"/>
          </a:p>
          <a:p>
            <a:pPr lvl="0"/>
            <a:endParaRPr lang="nb-NO" dirty="0"/>
          </a:p>
          <a:p>
            <a:pPr lvl="0"/>
            <a:endParaRPr lang="nb-NO" i="1" dirty="0" smtClean="0"/>
          </a:p>
          <a:p>
            <a:pPr lvl="0"/>
            <a:r>
              <a:rPr lang="nb-NO" i="1" dirty="0" smtClean="0">
                <a:solidFill>
                  <a:schemeClr val="accent1"/>
                </a:solidFill>
              </a:rPr>
              <a:t>Ta frem intervjuguiden på slutten av samtalen og dobbeltsjekk at dere har fått svar på de viktigste spørsmålene.</a:t>
            </a:r>
            <a:endParaRPr lang="en-GB" i="1" dirty="0">
              <a:solidFill>
                <a:schemeClr val="accent1"/>
              </a:solidFill>
            </a:endParaRPr>
          </a:p>
        </p:txBody>
      </p:sp>
      <p:pic>
        <p:nvPicPr>
          <p:cNvPr id="11" name="Picture 10" descr="Hva er viktig for deg?2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52"/>
          <a:stretch/>
        </p:blipFill>
        <p:spPr>
          <a:xfrm flipH="1">
            <a:off x="5305577" y="-27384"/>
            <a:ext cx="799551" cy="149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4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9551" y="1623165"/>
            <a:ext cx="5823569" cy="50459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t"/>
          <a:lstStyle/>
          <a:p>
            <a:pPr algn="ctr"/>
            <a:endParaRPr lang="en-US" b="1" dirty="0">
              <a:solidFill>
                <a:srgbClr val="FF99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49144" y="1623165"/>
            <a:ext cx="3463429" cy="5045924"/>
          </a:xfrm>
          <a:prstGeom prst="rect">
            <a:avLst/>
          </a:prstGeom>
          <a:solidFill>
            <a:srgbClr val="DB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t"/>
          <a:lstStyle/>
          <a:p>
            <a:pPr algn="ctr"/>
            <a:endParaRPr lang="en-US" b="1" dirty="0">
              <a:solidFill>
                <a:srgbClr val="FF9900"/>
              </a:solidFill>
            </a:endParaRPr>
          </a:p>
        </p:txBody>
      </p:sp>
      <p:sp>
        <p:nvSpPr>
          <p:cNvPr id="11" name="Title 13"/>
          <p:cNvSpPr txBox="1">
            <a:spLocks/>
          </p:cNvSpPr>
          <p:nvPr/>
        </p:nvSpPr>
        <p:spPr>
          <a:xfrm>
            <a:off x="208387" y="548680"/>
            <a:ext cx="5824733" cy="557836"/>
          </a:xfrm>
          <a:prstGeom prst="rect">
            <a:avLst/>
          </a:prstGeom>
        </p:spPr>
        <p:txBody>
          <a:bodyPr anchor="t"/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3A7E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dirty="0"/>
              <a:t>Eksempel på intervjuguide </a:t>
            </a:r>
            <a:r>
              <a:rPr lang="nb-NO" sz="1400" dirty="0" smtClean="0">
                <a:solidFill>
                  <a:srgbClr val="000000"/>
                </a:solidFill>
              </a:rPr>
              <a:t>(Ansatt)</a:t>
            </a:r>
            <a:endParaRPr lang="nb-NO" sz="900" dirty="0">
              <a:solidFill>
                <a:srgbClr val="000000"/>
              </a:solidFill>
            </a:endParaRPr>
          </a:p>
        </p:txBody>
      </p:sp>
      <p:sp>
        <p:nvSpPr>
          <p:cNvPr id="13" name="Title 13"/>
          <p:cNvSpPr txBox="1">
            <a:spLocks/>
          </p:cNvSpPr>
          <p:nvPr/>
        </p:nvSpPr>
        <p:spPr>
          <a:xfrm>
            <a:off x="8769424" y="146149"/>
            <a:ext cx="960838" cy="402531"/>
          </a:xfrm>
          <a:prstGeom prst="rect">
            <a:avLst/>
          </a:prstGeom>
        </p:spPr>
        <p:txBody>
          <a:bodyPr anchor="t"/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3A7EC0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nb-NO" sz="1600" dirty="0" smtClean="0"/>
              <a:t>Side 1</a:t>
            </a:r>
            <a:endParaRPr lang="nb-NO" sz="1600" dirty="0">
              <a:solidFill>
                <a:srgbClr val="FFFFFF"/>
              </a:solidFill>
            </a:endParaRPr>
          </a:p>
        </p:txBody>
      </p:sp>
      <p:sp>
        <p:nvSpPr>
          <p:cNvPr id="14" name="Text Placeholder 17"/>
          <p:cNvSpPr txBox="1">
            <a:spLocks/>
          </p:cNvSpPr>
          <p:nvPr/>
        </p:nvSpPr>
        <p:spPr>
          <a:xfrm>
            <a:off x="6393160" y="1759949"/>
            <a:ext cx="3177878" cy="47664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857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465137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12788" indent="-2667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989013" indent="-276225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 smtClean="0">
                <a:solidFill>
                  <a:schemeClr val="accent1"/>
                </a:solidFill>
              </a:rPr>
              <a:t>Formålet med intervjuet</a:t>
            </a:r>
          </a:p>
          <a:p>
            <a:endParaRPr lang="nb-NO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nb-NO" dirty="0" smtClean="0">
                <a:solidFill>
                  <a:schemeClr val="accent1"/>
                </a:solidFill>
              </a:rPr>
              <a:t>Bli kjent og få innblikk i hans / hennes arbeidshverdag.</a:t>
            </a:r>
          </a:p>
          <a:p>
            <a:pPr marL="285750" indent="-285750">
              <a:buFont typeface="Arial"/>
              <a:buChar char="•"/>
            </a:pPr>
            <a:r>
              <a:rPr lang="nb-NO" dirty="0" smtClean="0">
                <a:solidFill>
                  <a:schemeClr val="accent1"/>
                </a:solidFill>
              </a:rPr>
              <a:t>Forstå hva som skaper trivsel i arbeidshverdagen.</a:t>
            </a:r>
          </a:p>
          <a:p>
            <a:pPr marL="285750" indent="-285750">
              <a:buFont typeface="Arial"/>
              <a:buChar char="•"/>
            </a:pPr>
            <a:r>
              <a:rPr lang="nb-NO" dirty="0">
                <a:solidFill>
                  <a:schemeClr val="accent1"/>
                </a:solidFill>
              </a:rPr>
              <a:t>Kartlegg en typisk arbeidshverdag for dem. </a:t>
            </a:r>
            <a:r>
              <a:rPr lang="nb-NO" dirty="0" smtClean="0">
                <a:solidFill>
                  <a:schemeClr val="accent1"/>
                </a:solidFill>
              </a:rPr>
              <a:t>Identifiser hvor det oppstår feil og mangler med prosesser, hjelpemidler, kommunikasjon og organisering.</a:t>
            </a:r>
          </a:p>
          <a:p>
            <a:pPr marL="285750" indent="-285750">
              <a:buFont typeface="Arial"/>
              <a:buChar char="•"/>
            </a:pPr>
            <a:r>
              <a:rPr lang="nb-NO" dirty="0" smtClean="0">
                <a:solidFill>
                  <a:schemeClr val="accent1"/>
                </a:solidFill>
              </a:rPr>
              <a:t>Behov, smertepunkter </a:t>
            </a:r>
            <a:r>
              <a:rPr lang="nb-NO" dirty="0">
                <a:solidFill>
                  <a:schemeClr val="accent1"/>
                </a:solidFill>
              </a:rPr>
              <a:t>og høydepunkter (</a:t>
            </a:r>
            <a:r>
              <a:rPr lang="nb-NO" dirty="0" smtClean="0">
                <a:solidFill>
                  <a:schemeClr val="accent1"/>
                </a:solidFill>
              </a:rPr>
              <a:t>historier!</a:t>
            </a:r>
            <a:r>
              <a:rPr lang="nb-NO" dirty="0">
                <a:solidFill>
                  <a:schemeClr val="accent1"/>
                </a:solidFill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nb-NO" dirty="0" smtClean="0">
                <a:solidFill>
                  <a:schemeClr val="accent1"/>
                </a:solidFill>
              </a:rPr>
              <a:t>Avdekke forventninger og bekymringer relatert til prosjektet.</a:t>
            </a:r>
          </a:p>
          <a:p>
            <a:endParaRPr lang="nb-NO" dirty="0" smtClean="0">
              <a:solidFill>
                <a:schemeClr val="accent1"/>
              </a:solidFill>
            </a:endParaRPr>
          </a:p>
          <a:p>
            <a:r>
              <a:rPr lang="nb-NO" b="1" dirty="0" smtClean="0">
                <a:solidFill>
                  <a:schemeClr val="accent1"/>
                </a:solidFill>
              </a:rPr>
              <a:t>Holdning og fokus</a:t>
            </a:r>
          </a:p>
          <a:p>
            <a:pPr marL="285750" indent="-285750">
              <a:buFont typeface="Arial"/>
              <a:buChar char="•"/>
            </a:pPr>
            <a:r>
              <a:rPr lang="nb-NO" dirty="0" smtClean="0">
                <a:solidFill>
                  <a:schemeClr val="accent1"/>
                </a:solidFill>
              </a:rPr>
              <a:t>Hva er viktig for deg? </a:t>
            </a:r>
          </a:p>
          <a:p>
            <a:pPr marL="285750" indent="-285750">
              <a:buFont typeface="Arial"/>
              <a:buChar char="•"/>
            </a:pPr>
            <a:r>
              <a:rPr lang="nb-NO" dirty="0" smtClean="0">
                <a:solidFill>
                  <a:schemeClr val="accent1"/>
                </a:solidFill>
              </a:rPr>
              <a:t>Finn ut </a:t>
            </a:r>
            <a:r>
              <a:rPr lang="nb-NO" i="1" dirty="0" smtClean="0">
                <a:solidFill>
                  <a:schemeClr val="accent1"/>
                </a:solidFill>
              </a:rPr>
              <a:t>hvorfor</a:t>
            </a:r>
            <a:r>
              <a:rPr lang="nb-NO" dirty="0" smtClean="0">
                <a:solidFill>
                  <a:schemeClr val="accent1"/>
                </a:solidFill>
              </a:rPr>
              <a:t> og </a:t>
            </a:r>
            <a:r>
              <a:rPr lang="nb-NO" i="1" dirty="0" smtClean="0">
                <a:solidFill>
                  <a:schemeClr val="accent1"/>
                </a:solidFill>
              </a:rPr>
              <a:t>hvordan</a:t>
            </a:r>
            <a:r>
              <a:rPr lang="nb-NO" dirty="0" smtClean="0">
                <a:solidFill>
                  <a:schemeClr val="accent1"/>
                </a:solidFill>
              </a:rPr>
              <a:t> de   gjør det de gjør.</a:t>
            </a:r>
            <a:endParaRPr lang="en-GB" dirty="0" smtClean="0">
              <a:solidFill>
                <a:schemeClr val="accent1"/>
              </a:solidFill>
            </a:endParaRPr>
          </a:p>
          <a:p>
            <a:endParaRPr lang="nb-NO" dirty="0">
              <a:solidFill>
                <a:schemeClr val="accent1"/>
              </a:solidFill>
            </a:endParaRPr>
          </a:p>
        </p:txBody>
      </p:sp>
      <p:sp>
        <p:nvSpPr>
          <p:cNvPr id="15" name="Text Placeholder 15"/>
          <p:cNvSpPr txBox="1">
            <a:spLocks/>
          </p:cNvSpPr>
          <p:nvPr/>
        </p:nvSpPr>
        <p:spPr>
          <a:xfrm>
            <a:off x="280394" y="1778479"/>
            <a:ext cx="5680718" cy="48188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857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465137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12788" indent="-2667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989013" indent="-276225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b-NO" i="1" dirty="0" smtClean="0">
                <a:solidFill>
                  <a:schemeClr val="accent1"/>
                </a:solidFill>
              </a:rPr>
              <a:t>Fortell litt om prosjektet og hensikten med samtalen. </a:t>
            </a:r>
          </a:p>
          <a:p>
            <a:pPr lvl="0"/>
            <a:r>
              <a:rPr lang="nb-NO" i="1" dirty="0" smtClean="0">
                <a:solidFill>
                  <a:schemeClr val="accent1"/>
                </a:solidFill>
              </a:rPr>
              <a:t>Er de kjent med prosjektet fra før? </a:t>
            </a:r>
          </a:p>
          <a:p>
            <a:pPr lvl="0"/>
            <a:endParaRPr lang="nb-NO" b="1" dirty="0">
              <a:solidFill>
                <a:schemeClr val="accent1"/>
              </a:solidFill>
            </a:endParaRPr>
          </a:p>
          <a:p>
            <a:pPr lvl="0"/>
            <a:r>
              <a:rPr lang="nb-NO" b="1" dirty="0" smtClean="0">
                <a:solidFill>
                  <a:schemeClr val="accent1"/>
                </a:solidFill>
              </a:rPr>
              <a:t>Bli kjent </a:t>
            </a:r>
          </a:p>
          <a:p>
            <a:pPr marL="285750" indent="-285750">
              <a:buFont typeface="Arial"/>
              <a:buChar char="•"/>
            </a:pPr>
            <a:r>
              <a:rPr lang="nb-NO" dirty="0" smtClean="0"/>
              <a:t>Kan du fortelle </a:t>
            </a:r>
            <a:r>
              <a:rPr lang="nb-NO" dirty="0"/>
              <a:t>litt om deg selv? </a:t>
            </a:r>
            <a:r>
              <a:rPr lang="nb-NO" dirty="0" smtClean="0">
                <a:solidFill>
                  <a:srgbClr val="A6A6A6"/>
                </a:solidFill>
              </a:rPr>
              <a:t>(alder, utdanning, tidligere </a:t>
            </a:r>
            <a:r>
              <a:rPr lang="nb-NO" dirty="0">
                <a:solidFill>
                  <a:srgbClr val="A6A6A6"/>
                </a:solidFill>
              </a:rPr>
              <a:t>jobber)</a:t>
            </a:r>
            <a:endParaRPr lang="en-GB" dirty="0">
              <a:solidFill>
                <a:srgbClr val="A6A6A6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nb-NO" dirty="0" smtClean="0"/>
              <a:t>Fortelle litt om din stilling og oppgaver? </a:t>
            </a:r>
            <a:r>
              <a:rPr lang="nb-NO" dirty="0" smtClean="0">
                <a:solidFill>
                  <a:srgbClr val="A6A6A6"/>
                </a:solidFill>
              </a:rPr>
              <a:t>(ansvarsområder, hvilke type tjenestemottakere? Tilleggsansvar?)</a:t>
            </a:r>
            <a:endParaRPr lang="en-GB" dirty="0">
              <a:solidFill>
                <a:srgbClr val="A6A6A6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nb-NO" dirty="0"/>
              <a:t>Hvorfor bestemte du å begynne i nåværende stilling? </a:t>
            </a:r>
            <a:r>
              <a:rPr lang="nb-NO" dirty="0">
                <a:solidFill>
                  <a:srgbClr val="A6A6A6"/>
                </a:solidFill>
              </a:rPr>
              <a:t>(motivasjon)</a:t>
            </a:r>
            <a:endParaRPr lang="en-GB" dirty="0">
              <a:solidFill>
                <a:srgbClr val="A6A6A6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nb-NO" dirty="0"/>
              <a:t>Hva er det du liker med jobben din? Hva er det du synes er utfordrende? </a:t>
            </a:r>
            <a:r>
              <a:rPr lang="nb-NO" dirty="0">
                <a:solidFill>
                  <a:srgbClr val="A6A6A6"/>
                </a:solidFill>
              </a:rPr>
              <a:t>(generelt og relatert til prosjektets fokus</a:t>
            </a:r>
            <a:r>
              <a:rPr lang="nb-NO" dirty="0" smtClean="0">
                <a:solidFill>
                  <a:srgbClr val="A6A6A6"/>
                </a:solidFill>
              </a:rPr>
              <a:t>)</a:t>
            </a:r>
          </a:p>
          <a:p>
            <a:pPr marL="285750" lvl="0" indent="-285750">
              <a:buFont typeface="Arial"/>
              <a:buChar char="•"/>
            </a:pPr>
            <a:r>
              <a:rPr lang="nb-NO" dirty="0" smtClean="0"/>
              <a:t>Hvordan </a:t>
            </a:r>
            <a:r>
              <a:rPr lang="nb-NO" dirty="0"/>
              <a:t>opplever du dagens helse- og omsorgstjenester? </a:t>
            </a:r>
            <a:endParaRPr lang="en-GB" dirty="0"/>
          </a:p>
          <a:p>
            <a:endParaRPr lang="nb-NO" dirty="0" smtClean="0"/>
          </a:p>
          <a:p>
            <a:r>
              <a:rPr lang="nb-NO" b="1" dirty="0" smtClean="0">
                <a:solidFill>
                  <a:srgbClr val="3A7EC0"/>
                </a:solidFill>
              </a:rPr>
              <a:t>Kartlegg personens </a:t>
            </a:r>
            <a:r>
              <a:rPr lang="nb-NO" b="1" dirty="0" smtClean="0">
                <a:solidFill>
                  <a:schemeClr val="accent1"/>
                </a:solidFill>
              </a:rPr>
              <a:t>arbeidshverdagen</a:t>
            </a:r>
            <a:r>
              <a:rPr lang="nb-NO" dirty="0" smtClean="0">
                <a:solidFill>
                  <a:schemeClr val="accent1"/>
                </a:solidFill>
              </a:rPr>
              <a:t> </a:t>
            </a:r>
            <a:r>
              <a:rPr lang="nb-NO" sz="1100" i="1" dirty="0" smtClean="0">
                <a:solidFill>
                  <a:schemeClr val="accent1"/>
                </a:solidFill>
              </a:rPr>
              <a:t>(</a:t>
            </a:r>
            <a:r>
              <a:rPr lang="nb-NO" sz="1100" i="1" dirty="0">
                <a:solidFill>
                  <a:schemeClr val="accent1"/>
                </a:solidFill>
              </a:rPr>
              <a:t>Bruk prosess-notatarkene)</a:t>
            </a:r>
            <a:endParaRPr lang="en-GB" sz="1100" i="1" dirty="0">
              <a:solidFill>
                <a:schemeClr val="accent1"/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nb-NO" dirty="0" smtClean="0"/>
              <a:t>Fortelle </a:t>
            </a:r>
            <a:r>
              <a:rPr lang="nb-NO" dirty="0"/>
              <a:t>litt om din arbeidshverdag? </a:t>
            </a:r>
            <a:r>
              <a:rPr lang="nb-NO" dirty="0">
                <a:solidFill>
                  <a:schemeClr val="bg1">
                    <a:lumMod val="65000"/>
                  </a:schemeClr>
                </a:solidFill>
              </a:rPr>
              <a:t>(steg for steg, </a:t>
            </a:r>
            <a:r>
              <a:rPr lang="nb-NO" dirty="0" smtClean="0">
                <a:solidFill>
                  <a:schemeClr val="bg1">
                    <a:lumMod val="65000"/>
                  </a:schemeClr>
                </a:solidFill>
              </a:rPr>
              <a:t>relater til prosjektfokus</a:t>
            </a:r>
            <a:r>
              <a:rPr lang="nb-NO" dirty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nb-NO" dirty="0"/>
              <a:t>Hva er høydepunktene, og hva oppleves som frustrerende?</a:t>
            </a:r>
            <a:endParaRPr lang="en-GB" dirty="0"/>
          </a:p>
          <a:p>
            <a:pPr marL="285750" lvl="0" indent="-285750">
              <a:buFont typeface="Arial"/>
              <a:buChar char="•"/>
            </a:pPr>
            <a:r>
              <a:rPr lang="nb-NO" dirty="0" smtClean="0"/>
              <a:t>Hvilke hjelpemidler har du </a:t>
            </a:r>
            <a:r>
              <a:rPr lang="nb-NO" dirty="0"/>
              <a:t>til å utføre oppgavene i det daglige arbeidet? </a:t>
            </a:r>
            <a:r>
              <a:rPr lang="nb-NO" dirty="0">
                <a:solidFill>
                  <a:schemeClr val="bg1">
                    <a:lumMod val="65000"/>
                  </a:schemeClr>
                </a:solidFill>
              </a:rPr>
              <a:t>(kartleggingsskjema, </a:t>
            </a:r>
            <a:r>
              <a:rPr lang="nb-NO" dirty="0" smtClean="0">
                <a:solidFill>
                  <a:schemeClr val="bg1">
                    <a:lumMod val="65000"/>
                  </a:schemeClr>
                </a:solidFill>
              </a:rPr>
              <a:t>dataprogram</a:t>
            </a:r>
            <a:r>
              <a:rPr lang="nb-NO" dirty="0">
                <a:solidFill>
                  <a:schemeClr val="bg1">
                    <a:lumMod val="65000"/>
                  </a:schemeClr>
                </a:solidFill>
              </a:rPr>
              <a:t>, nettbrett </a:t>
            </a:r>
            <a:r>
              <a:rPr lang="nb-NO" dirty="0" smtClean="0">
                <a:solidFill>
                  <a:schemeClr val="bg1">
                    <a:lumMod val="65000"/>
                  </a:schemeClr>
                </a:solidFill>
              </a:rPr>
              <a:t>osv. </a:t>
            </a:r>
            <a:r>
              <a:rPr lang="nb-NO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nb-NO" dirty="0" smtClean="0">
                <a:solidFill>
                  <a:schemeClr val="bg1">
                    <a:lumMod val="65000"/>
                  </a:schemeClr>
                </a:solidFill>
              </a:rPr>
              <a:t>vorfor </a:t>
            </a:r>
            <a:r>
              <a:rPr lang="nb-NO" dirty="0">
                <a:solidFill>
                  <a:schemeClr val="bg1">
                    <a:lumMod val="65000"/>
                  </a:schemeClr>
                </a:solidFill>
              </a:rPr>
              <a:t>brukes de og hvordan oppleves </a:t>
            </a:r>
            <a:r>
              <a:rPr lang="nb-NO" dirty="0" smtClean="0">
                <a:solidFill>
                  <a:schemeClr val="bg1">
                    <a:lumMod val="65000"/>
                  </a:schemeClr>
                </a:solidFill>
              </a:rPr>
              <a:t>de? Hva kan forbedres</a:t>
            </a:r>
            <a:r>
              <a:rPr lang="nb-NO" dirty="0">
                <a:solidFill>
                  <a:schemeClr val="bg1">
                    <a:lumMod val="65000"/>
                  </a:schemeClr>
                </a:solidFill>
              </a:rPr>
              <a:t>?)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  <a:p>
            <a:endParaRPr lang="en-GB" sz="1200" dirty="0">
              <a:solidFill>
                <a:srgbClr val="A6A6A6"/>
              </a:solidFill>
            </a:endParaRPr>
          </a:p>
        </p:txBody>
      </p:sp>
      <p:pic>
        <p:nvPicPr>
          <p:cNvPr id="17" name="Picture 16" descr="Hva er viktig for deg?2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5313040" y="146149"/>
            <a:ext cx="497002" cy="140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9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9551" y="1623165"/>
            <a:ext cx="5823569" cy="50459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t"/>
          <a:lstStyle/>
          <a:p>
            <a:pPr algn="ctr"/>
            <a:endParaRPr lang="en-US" b="1" dirty="0">
              <a:solidFill>
                <a:srgbClr val="FF99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49144" y="1623165"/>
            <a:ext cx="3463429" cy="50459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t"/>
          <a:lstStyle/>
          <a:p>
            <a:pPr algn="ctr"/>
            <a:endParaRPr lang="en-US" b="1" dirty="0">
              <a:solidFill>
                <a:srgbClr val="FF9900"/>
              </a:solidFill>
            </a:endParaRPr>
          </a:p>
        </p:txBody>
      </p:sp>
      <p:sp>
        <p:nvSpPr>
          <p:cNvPr id="11" name="Title 13"/>
          <p:cNvSpPr txBox="1">
            <a:spLocks/>
          </p:cNvSpPr>
          <p:nvPr/>
        </p:nvSpPr>
        <p:spPr>
          <a:xfrm>
            <a:off x="208387" y="548680"/>
            <a:ext cx="5824733" cy="557836"/>
          </a:xfrm>
          <a:prstGeom prst="rect">
            <a:avLst/>
          </a:prstGeom>
        </p:spPr>
        <p:txBody>
          <a:bodyPr anchor="t"/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3A7E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dirty="0"/>
              <a:t>Eksempel på intervjuguide </a:t>
            </a:r>
            <a:r>
              <a:rPr lang="nb-NO" sz="1400" dirty="0" smtClean="0">
                <a:solidFill>
                  <a:srgbClr val="000000"/>
                </a:solidFill>
              </a:rPr>
              <a:t>(Ansatt)</a:t>
            </a:r>
            <a:endParaRPr lang="nb-NO" sz="900" dirty="0">
              <a:solidFill>
                <a:srgbClr val="000000"/>
              </a:solidFill>
            </a:endParaRPr>
          </a:p>
        </p:txBody>
      </p:sp>
      <p:sp>
        <p:nvSpPr>
          <p:cNvPr id="13" name="Title 13"/>
          <p:cNvSpPr txBox="1">
            <a:spLocks/>
          </p:cNvSpPr>
          <p:nvPr/>
        </p:nvSpPr>
        <p:spPr>
          <a:xfrm>
            <a:off x="8769424" y="146149"/>
            <a:ext cx="960838" cy="402531"/>
          </a:xfrm>
          <a:prstGeom prst="rect">
            <a:avLst/>
          </a:prstGeom>
        </p:spPr>
        <p:txBody>
          <a:bodyPr anchor="t"/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3A7EC0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nb-NO" sz="1600" dirty="0" smtClean="0"/>
              <a:t>Side 2</a:t>
            </a:r>
            <a:endParaRPr lang="nb-NO" sz="1600" dirty="0">
              <a:solidFill>
                <a:srgbClr val="FFFFFF"/>
              </a:solidFill>
            </a:endParaRPr>
          </a:p>
        </p:txBody>
      </p:sp>
      <p:sp>
        <p:nvSpPr>
          <p:cNvPr id="15" name="Text Placeholder 15"/>
          <p:cNvSpPr txBox="1">
            <a:spLocks/>
          </p:cNvSpPr>
          <p:nvPr/>
        </p:nvSpPr>
        <p:spPr>
          <a:xfrm>
            <a:off x="280394" y="1778479"/>
            <a:ext cx="5680718" cy="48188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857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465137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12788" indent="-2667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989013" indent="-276225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b-NO" b="1" dirty="0" smtClean="0">
                <a:solidFill>
                  <a:schemeClr val="accent1"/>
                </a:solidFill>
              </a:rPr>
              <a:t>Kommunikasjon og ledelse</a:t>
            </a:r>
          </a:p>
          <a:p>
            <a:pPr marL="285750" lvl="0" indent="-285750">
              <a:buFont typeface="Arial"/>
              <a:buChar char="•"/>
            </a:pPr>
            <a:r>
              <a:rPr lang="nb-NO" dirty="0" smtClean="0"/>
              <a:t>Hvordan </a:t>
            </a:r>
            <a:r>
              <a:rPr lang="nb-NO" dirty="0"/>
              <a:t>opplever du kommunikasjon på tvers </a:t>
            </a:r>
            <a:r>
              <a:rPr lang="nb-NO" dirty="0" smtClean="0"/>
              <a:t>av ulike </a:t>
            </a:r>
            <a:r>
              <a:rPr lang="nb-NO" dirty="0"/>
              <a:t>parter? H</a:t>
            </a:r>
            <a:r>
              <a:rPr lang="nb-NO" dirty="0" smtClean="0"/>
              <a:t>vem </a:t>
            </a:r>
            <a:r>
              <a:rPr lang="nb-NO" dirty="0"/>
              <a:t>er du i kontakt </a:t>
            </a:r>
            <a:r>
              <a:rPr lang="nb-NO" dirty="0" smtClean="0"/>
              <a:t>med? </a:t>
            </a:r>
            <a:r>
              <a:rPr lang="nb-NO" dirty="0" smtClean="0">
                <a:solidFill>
                  <a:srgbClr val="A6A6A6"/>
                </a:solidFill>
              </a:rPr>
              <a:t>(tildelingskontor</a:t>
            </a:r>
            <a:r>
              <a:rPr lang="nb-NO" dirty="0">
                <a:solidFill>
                  <a:srgbClr val="A6A6A6"/>
                </a:solidFill>
              </a:rPr>
              <a:t>, fastlege, sykehus, pårørende, sykepleiere</a:t>
            </a:r>
            <a:r>
              <a:rPr lang="nb-NO" dirty="0" smtClean="0">
                <a:solidFill>
                  <a:srgbClr val="A6A6A6"/>
                </a:solidFill>
              </a:rPr>
              <a:t>, mm</a:t>
            </a:r>
            <a:r>
              <a:rPr lang="nb-NO" dirty="0">
                <a:solidFill>
                  <a:srgbClr val="A6A6A6"/>
                </a:solidFill>
              </a:rPr>
              <a:t>.</a:t>
            </a:r>
            <a:r>
              <a:rPr lang="nb-NO" dirty="0" smtClean="0">
                <a:solidFill>
                  <a:srgbClr val="A6A6A6"/>
                </a:solidFill>
              </a:rPr>
              <a:t> Når</a:t>
            </a:r>
            <a:r>
              <a:rPr lang="nb-NO" dirty="0">
                <a:solidFill>
                  <a:srgbClr val="A6A6A6"/>
                </a:solidFill>
              </a:rPr>
              <a:t>, på hvilken måte og hvorfor</a:t>
            </a:r>
            <a:r>
              <a:rPr lang="nb-NO" dirty="0" smtClean="0">
                <a:solidFill>
                  <a:srgbClr val="A6A6A6"/>
                </a:solidFill>
              </a:rPr>
              <a:t>?) </a:t>
            </a:r>
          </a:p>
          <a:p>
            <a:pPr marL="285750" lvl="0" indent="-285750">
              <a:buFont typeface="Arial"/>
              <a:buChar char="•"/>
            </a:pPr>
            <a:r>
              <a:rPr lang="nb-NO" dirty="0" smtClean="0"/>
              <a:t>Hva er spesielt </a:t>
            </a:r>
            <a:r>
              <a:rPr lang="nb-NO" dirty="0"/>
              <a:t>utfordrende</a:t>
            </a:r>
            <a:r>
              <a:rPr lang="nb-NO" dirty="0" smtClean="0"/>
              <a:t>?</a:t>
            </a:r>
            <a:endParaRPr lang="en-GB" dirty="0"/>
          </a:p>
          <a:p>
            <a:pPr marL="285750" lvl="0" indent="-285750">
              <a:buFont typeface="Arial"/>
              <a:buChar char="•"/>
            </a:pPr>
            <a:r>
              <a:rPr lang="nb-NO" dirty="0"/>
              <a:t>Hvordan opplever du </a:t>
            </a:r>
            <a:r>
              <a:rPr lang="nb-NO" dirty="0" smtClean="0"/>
              <a:t>organisering av tjenestene og ledelsen? </a:t>
            </a:r>
            <a:r>
              <a:rPr lang="nb-NO" dirty="0" smtClean="0">
                <a:solidFill>
                  <a:srgbClr val="A6A6A6"/>
                </a:solidFill>
              </a:rPr>
              <a:t>(opplever han / hun støtte </a:t>
            </a:r>
            <a:r>
              <a:rPr lang="nb-NO" dirty="0">
                <a:solidFill>
                  <a:srgbClr val="A6A6A6"/>
                </a:solidFill>
              </a:rPr>
              <a:t>fra </a:t>
            </a:r>
            <a:r>
              <a:rPr lang="nb-NO" dirty="0" smtClean="0">
                <a:solidFill>
                  <a:srgbClr val="A6A6A6"/>
                </a:solidFill>
              </a:rPr>
              <a:t>avdelingsledere og andre ledere?)</a:t>
            </a:r>
          </a:p>
          <a:p>
            <a:pPr lvl="0"/>
            <a:endParaRPr lang="nb-NO" dirty="0" smtClean="0"/>
          </a:p>
          <a:p>
            <a:r>
              <a:rPr lang="nb-NO" b="1" dirty="0" smtClean="0">
                <a:solidFill>
                  <a:srgbClr val="3A7EC0"/>
                </a:solidFill>
              </a:rPr>
              <a:t>Velferdsteknologi</a:t>
            </a:r>
            <a:endParaRPr lang="en-GB" dirty="0">
              <a:solidFill>
                <a:srgbClr val="3A7EC0"/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nb-NO" dirty="0"/>
              <a:t>Hvordan har dine erfaringer med </a:t>
            </a:r>
            <a:r>
              <a:rPr lang="nb-NO" dirty="0" smtClean="0"/>
              <a:t>velferdsteknologi vært </a:t>
            </a:r>
            <a:r>
              <a:rPr lang="nb-NO" dirty="0"/>
              <a:t>så langt? </a:t>
            </a:r>
            <a:r>
              <a:rPr lang="nb-NO" dirty="0">
                <a:solidFill>
                  <a:schemeClr val="bg1">
                    <a:lumMod val="65000"/>
                  </a:schemeClr>
                </a:solidFill>
              </a:rPr>
              <a:t>(positiv / negativ effekt for dem og brukerne?)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nb-NO" dirty="0"/>
              <a:t>Sparer </a:t>
            </a:r>
            <a:r>
              <a:rPr lang="nb-NO" dirty="0" smtClean="0"/>
              <a:t>du / kommunen </a:t>
            </a:r>
            <a:r>
              <a:rPr lang="nb-NO" dirty="0"/>
              <a:t>noe tid på det? </a:t>
            </a:r>
            <a:r>
              <a:rPr lang="nb-NO" dirty="0" smtClean="0">
                <a:solidFill>
                  <a:srgbClr val="A6A6A6"/>
                </a:solidFill>
              </a:rPr>
              <a:t>(har </a:t>
            </a:r>
            <a:r>
              <a:rPr lang="nb-NO" dirty="0">
                <a:solidFill>
                  <a:srgbClr val="A6A6A6"/>
                </a:solidFill>
              </a:rPr>
              <a:t>det tilført noen gevinster? </a:t>
            </a:r>
            <a:r>
              <a:rPr lang="nb-NO" dirty="0" smtClean="0">
                <a:solidFill>
                  <a:srgbClr val="A6A6A6"/>
                </a:solidFill>
              </a:rPr>
              <a:t>Hvorfor / hvorfor </a:t>
            </a:r>
            <a:r>
              <a:rPr lang="nb-NO" dirty="0">
                <a:solidFill>
                  <a:srgbClr val="A6A6A6"/>
                </a:solidFill>
              </a:rPr>
              <a:t>ikke</a:t>
            </a:r>
            <a:r>
              <a:rPr lang="nb-NO" dirty="0" smtClean="0">
                <a:solidFill>
                  <a:srgbClr val="A6A6A6"/>
                </a:solidFill>
              </a:rPr>
              <a:t>?)</a:t>
            </a:r>
            <a:endParaRPr lang="en-GB" dirty="0">
              <a:solidFill>
                <a:srgbClr val="A6A6A6"/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nb-NO" dirty="0"/>
              <a:t>Hvordan har velferdsteknologien forandret din arbeidshverdag? </a:t>
            </a:r>
            <a:r>
              <a:rPr lang="nb-NO" dirty="0">
                <a:solidFill>
                  <a:srgbClr val="A6A6A6"/>
                </a:solidFill>
              </a:rPr>
              <a:t>(Hvordan har reisen </a:t>
            </a:r>
            <a:r>
              <a:rPr lang="nb-NO" dirty="0" smtClean="0">
                <a:solidFill>
                  <a:srgbClr val="A6A6A6"/>
                </a:solidFill>
              </a:rPr>
              <a:t>vært?)</a:t>
            </a:r>
            <a:endParaRPr lang="en-GB" dirty="0">
              <a:solidFill>
                <a:srgbClr val="A6A6A6"/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nb-NO" dirty="0"/>
              <a:t>Fortell om situasjoner hvor velferdsteknologien virket mot sin hensikt </a:t>
            </a:r>
            <a:r>
              <a:rPr lang="nb-NO" dirty="0" smtClean="0"/>
              <a:t>eller var </a:t>
            </a:r>
            <a:r>
              <a:rPr lang="nb-NO" dirty="0"/>
              <a:t>bedre en </a:t>
            </a:r>
            <a:r>
              <a:rPr lang="nb-NO" dirty="0" smtClean="0"/>
              <a:t>forventet?</a:t>
            </a:r>
            <a:endParaRPr lang="en-GB" dirty="0"/>
          </a:p>
          <a:p>
            <a:pPr marL="285750" lvl="0" indent="-285750">
              <a:buFont typeface="Arial"/>
              <a:buChar char="•"/>
            </a:pPr>
            <a:r>
              <a:rPr lang="nb-NO" dirty="0"/>
              <a:t>Hvilke risikoer eller muligheter ser du i innføringen av velferdsteknologi, hva og hvorfor?</a:t>
            </a:r>
            <a:endParaRPr lang="en-GB" dirty="0"/>
          </a:p>
          <a:p>
            <a:pPr marL="285750" lvl="0" indent="-285750">
              <a:buFont typeface="Arial"/>
              <a:buChar char="•"/>
            </a:pPr>
            <a:endParaRPr lang="en-GB" dirty="0"/>
          </a:p>
        </p:txBody>
      </p:sp>
      <p:sp>
        <p:nvSpPr>
          <p:cNvPr id="17" name="Text Placeholder 17"/>
          <p:cNvSpPr txBox="1">
            <a:spLocks/>
          </p:cNvSpPr>
          <p:nvPr/>
        </p:nvSpPr>
        <p:spPr>
          <a:xfrm>
            <a:off x="6393160" y="1759949"/>
            <a:ext cx="3177878" cy="47664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857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465137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12788" indent="-2667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989013" indent="-276225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>
                <a:solidFill>
                  <a:schemeClr val="accent1"/>
                </a:solidFill>
              </a:rPr>
              <a:t>Kultur</a:t>
            </a:r>
            <a:endParaRPr lang="en-GB" b="1" dirty="0">
              <a:solidFill>
                <a:schemeClr val="accent1"/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nb-NO" dirty="0"/>
              <a:t>Hvordan vil du beskrive arbeidskulturen? Utdyp. (hvordan påvirker arbeidskulturen måten tjenestene utføres på?</a:t>
            </a:r>
            <a:r>
              <a:rPr lang="nb-NO" dirty="0" smtClean="0"/>
              <a:t>)</a:t>
            </a:r>
          </a:p>
          <a:p>
            <a:pPr lvl="0"/>
            <a:endParaRPr lang="nb-NO" dirty="0"/>
          </a:p>
          <a:p>
            <a:r>
              <a:rPr lang="nb-NO" b="1" dirty="0">
                <a:solidFill>
                  <a:srgbClr val="3A7EC0"/>
                </a:solidFill>
              </a:rPr>
              <a:t>Avslutningsvis</a:t>
            </a:r>
            <a:endParaRPr lang="en-GB" b="1" dirty="0">
              <a:solidFill>
                <a:srgbClr val="3A7EC0"/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nb-NO" dirty="0"/>
              <a:t>Hva er den største utfordringen i forhold til å gi disse pasientene en god </a:t>
            </a:r>
            <a:r>
              <a:rPr lang="nb-NO" dirty="0" smtClean="0"/>
              <a:t>tjeneste?</a:t>
            </a:r>
          </a:p>
          <a:p>
            <a:pPr marL="285750" indent="-285750">
              <a:buFont typeface="Arial"/>
              <a:buChar char="•"/>
            </a:pPr>
            <a:r>
              <a:rPr lang="nb-NO" dirty="0"/>
              <a:t>Hva hadde gjort din arbeidsdag bedre</a:t>
            </a:r>
            <a:r>
              <a:rPr lang="nb-NO" dirty="0" smtClean="0"/>
              <a:t>?</a:t>
            </a:r>
            <a:endParaRPr lang="en-GB" dirty="0"/>
          </a:p>
          <a:p>
            <a:pPr marL="285750" lvl="0" indent="-285750">
              <a:buFont typeface="Arial"/>
              <a:buChar char="•"/>
            </a:pPr>
            <a:r>
              <a:rPr lang="nb-NO" dirty="0" smtClean="0"/>
              <a:t>Har du et siste råd til oss?</a:t>
            </a:r>
          </a:p>
          <a:p>
            <a:pPr marL="285750" lvl="0" indent="-285750">
              <a:buFont typeface="Arial"/>
              <a:buChar char="•"/>
            </a:pPr>
            <a:endParaRPr lang="nb-NO" dirty="0"/>
          </a:p>
          <a:p>
            <a:pPr marL="285750" lvl="0" indent="-285750">
              <a:buFont typeface="Arial"/>
              <a:buChar char="•"/>
            </a:pPr>
            <a:endParaRPr lang="nb-NO" dirty="0" smtClean="0"/>
          </a:p>
          <a:p>
            <a:pPr lvl="0"/>
            <a:r>
              <a:rPr lang="nb-NO" i="1" dirty="0" smtClean="0">
                <a:solidFill>
                  <a:schemeClr val="accent1"/>
                </a:solidFill>
              </a:rPr>
              <a:t>Ta </a:t>
            </a:r>
            <a:r>
              <a:rPr lang="nb-NO" i="1" dirty="0">
                <a:solidFill>
                  <a:schemeClr val="accent1"/>
                </a:solidFill>
              </a:rPr>
              <a:t>frem intervjuguiden på slutten av samtalen og dobbeltsjekk at </a:t>
            </a:r>
            <a:r>
              <a:rPr lang="nb-NO" i="1" dirty="0" smtClean="0">
                <a:solidFill>
                  <a:schemeClr val="accent1"/>
                </a:solidFill>
              </a:rPr>
              <a:t>dere </a:t>
            </a:r>
            <a:r>
              <a:rPr lang="nb-NO" i="1" dirty="0">
                <a:solidFill>
                  <a:schemeClr val="accent1"/>
                </a:solidFill>
              </a:rPr>
              <a:t>har fått svar på de viktigste </a:t>
            </a:r>
            <a:r>
              <a:rPr lang="nb-NO" i="1" dirty="0" smtClean="0">
                <a:solidFill>
                  <a:schemeClr val="accent1"/>
                </a:solidFill>
              </a:rPr>
              <a:t>spørsmålene.</a:t>
            </a:r>
            <a:endParaRPr lang="en-GB" dirty="0"/>
          </a:p>
          <a:p>
            <a:r>
              <a:rPr lang="nb-NO" dirty="0"/>
              <a:t> </a:t>
            </a:r>
            <a:endParaRPr lang="en-GB" dirty="0"/>
          </a:p>
          <a:p>
            <a:r>
              <a:rPr lang="nb-NO" dirty="0"/>
              <a:t> </a:t>
            </a:r>
            <a:endParaRPr lang="en-GB" dirty="0"/>
          </a:p>
          <a:p>
            <a:r>
              <a:rPr lang="nb-NO" dirty="0"/>
              <a:t> </a:t>
            </a:r>
            <a:endParaRPr lang="en-GB" dirty="0"/>
          </a:p>
          <a:p>
            <a:pPr lvl="0"/>
            <a:endParaRPr lang="en-GB" dirty="0"/>
          </a:p>
        </p:txBody>
      </p:sp>
      <p:pic>
        <p:nvPicPr>
          <p:cNvPr id="10" name="Picture 9" descr="Hva er viktig for deg?2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5313040" y="146149"/>
            <a:ext cx="497002" cy="140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88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771"/>
            <a:ext cx="9918309" cy="700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6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3"/>
          <p:cNvSpPr txBox="1">
            <a:spLocks/>
          </p:cNvSpPr>
          <p:nvPr/>
        </p:nvSpPr>
        <p:spPr>
          <a:xfrm>
            <a:off x="208387" y="327262"/>
            <a:ext cx="9209109" cy="5578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3A7E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dirty="0"/>
              <a:t>Eksempel på utfylt prosess-notatark</a:t>
            </a:r>
          </a:p>
        </p:txBody>
      </p:sp>
      <p:pic>
        <p:nvPicPr>
          <p:cNvPr id="9" name="Picture Placeholder 8" descr="IMG_1067_small copy.jpg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5" b="2885"/>
          <a:stretch>
            <a:fillRect/>
          </a:stretch>
        </p:blipFill>
        <p:spPr>
          <a:noFill/>
        </p:spPr>
      </p:pic>
    </p:spTree>
    <p:extLst>
      <p:ext uri="{BB962C8B-B14F-4D97-AF65-F5344CB8AC3E}">
        <p14:creationId xmlns:p14="http://schemas.microsoft.com/office/powerpoint/2010/main" val="37812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b-NO" dirty="0" smtClean="0"/>
              <a:t>Viktig avklaring før dere leser videre!</a:t>
            </a:r>
            <a:endParaRPr lang="nb-NO" dirty="0"/>
          </a:p>
        </p:txBody>
      </p:sp>
      <p:sp>
        <p:nvSpPr>
          <p:cNvPr id="18" name="Title 13"/>
          <p:cNvSpPr>
            <a:spLocks noGrp="1"/>
          </p:cNvSpPr>
          <p:nvPr>
            <p:ph type="title"/>
          </p:nvPr>
        </p:nvSpPr>
        <p:spPr>
          <a:xfrm>
            <a:off x="208387" y="327262"/>
            <a:ext cx="9504186" cy="557836"/>
          </a:xfrm>
        </p:spPr>
        <p:txBody>
          <a:bodyPr anchor="t"/>
          <a:lstStyle/>
          <a:p>
            <a:r>
              <a:rPr lang="nb-NO" dirty="0" smtClean="0"/>
              <a:t>Introduksjon til innsiktsarbeid</a:t>
            </a:r>
            <a:endParaRPr lang="nb-NO" dirty="0"/>
          </a:p>
        </p:txBody>
      </p:sp>
      <p:sp>
        <p:nvSpPr>
          <p:cNvPr id="23" name="Title 13"/>
          <p:cNvSpPr txBox="1">
            <a:spLocks/>
          </p:cNvSpPr>
          <p:nvPr/>
        </p:nvSpPr>
        <p:spPr>
          <a:xfrm>
            <a:off x="209551" y="1952836"/>
            <a:ext cx="8991921" cy="4905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spcBef>
                <a:spcPct val="20000"/>
              </a:spcBef>
              <a:buFont typeface="Arial"/>
              <a:buNone/>
              <a:defRPr sz="1400" b="1">
                <a:solidFill>
                  <a:srgbClr val="3A7EC0"/>
                </a:solidFill>
                <a:latin typeface="Arial"/>
                <a:cs typeface="Arial"/>
              </a:defRPr>
            </a:lvl1pPr>
            <a:lvl2pPr indent="0">
              <a:spcBef>
                <a:spcPct val="20000"/>
              </a:spcBef>
              <a:buFont typeface="Arial" panose="020B0604020202020204" pitchFamily="34" charset="0"/>
              <a:buNone/>
              <a:defRPr sz="1400" b="0">
                <a:solidFill>
                  <a:srgbClr val="2E69B3"/>
                </a:solidFill>
                <a:latin typeface="Arial"/>
                <a:cs typeface="Arial"/>
              </a:defRPr>
            </a:lvl2pPr>
            <a:lvl3pPr marL="465137" indent="-285750">
              <a:spcBef>
                <a:spcPct val="20000"/>
              </a:spcBef>
              <a:buFont typeface="Arial" panose="020B0604020202020204" pitchFamily="34" charset="0"/>
              <a:buChar char="-"/>
              <a:defRPr sz="1400" b="0">
                <a:latin typeface="Arial"/>
                <a:cs typeface="Arial"/>
              </a:defRPr>
            </a:lvl3pPr>
            <a:lvl4pPr marL="712788" indent="-266700">
              <a:spcBef>
                <a:spcPct val="20000"/>
              </a:spcBef>
              <a:buFont typeface="Arial" panose="020B0604020202020204" pitchFamily="34" charset="0"/>
              <a:buChar char="•"/>
              <a:defRPr sz="1400" b="0">
                <a:latin typeface="Arial"/>
                <a:cs typeface="Arial"/>
              </a:defRPr>
            </a:lvl4pPr>
            <a:lvl5pPr marL="989013" indent="-276225">
              <a:spcBef>
                <a:spcPct val="20000"/>
              </a:spcBef>
              <a:buFont typeface="Arial"/>
              <a:buChar char="»"/>
              <a:defRPr sz="1400" b="0"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>
              <a:lnSpc>
                <a:spcPct val="90000"/>
              </a:lnSpc>
            </a:pPr>
            <a:r>
              <a:rPr lang="nb-NO" sz="2800" dirty="0" smtClean="0">
                <a:solidFill>
                  <a:srgbClr val="9CA5AE"/>
                </a:solidFill>
              </a:rPr>
              <a:t>Metoder som er beskrevet </a:t>
            </a:r>
            <a:r>
              <a:rPr lang="nb-NO" sz="2800" dirty="0">
                <a:solidFill>
                  <a:srgbClr val="9CA5AE"/>
                </a:solidFill>
              </a:rPr>
              <a:t>i </a:t>
            </a:r>
            <a:r>
              <a:rPr lang="nb-NO" sz="2800" dirty="0" smtClean="0">
                <a:solidFill>
                  <a:srgbClr val="9CA5AE"/>
                </a:solidFill>
              </a:rPr>
              <a:t>dette dokumentet kan lett forveksles </a:t>
            </a:r>
            <a:r>
              <a:rPr lang="nb-NO" sz="2800" dirty="0">
                <a:solidFill>
                  <a:srgbClr val="9CA5AE"/>
                </a:solidFill>
              </a:rPr>
              <a:t>med </a:t>
            </a:r>
            <a:r>
              <a:rPr lang="nb-NO" sz="2800" dirty="0" smtClean="0">
                <a:solidFill>
                  <a:srgbClr val="9CA5AE"/>
                </a:solidFill>
              </a:rPr>
              <a:t>behovskartlegging for individuell </a:t>
            </a:r>
            <a:r>
              <a:rPr lang="nb-NO" sz="2800" dirty="0">
                <a:solidFill>
                  <a:srgbClr val="9CA5AE"/>
                </a:solidFill>
              </a:rPr>
              <a:t>tilpasning av tjenester til </a:t>
            </a:r>
            <a:r>
              <a:rPr lang="nb-NO" sz="2800" dirty="0" smtClean="0">
                <a:solidFill>
                  <a:srgbClr val="9CA5AE"/>
                </a:solidFill>
              </a:rPr>
              <a:t>brukere. </a:t>
            </a:r>
          </a:p>
          <a:p>
            <a:pPr>
              <a:lnSpc>
                <a:spcPct val="90000"/>
              </a:lnSpc>
            </a:pPr>
            <a:endParaRPr lang="nb-NO" sz="2800" dirty="0" smtClean="0">
              <a:solidFill>
                <a:srgbClr val="9CA5AE"/>
              </a:solidFill>
            </a:endParaRPr>
          </a:p>
          <a:p>
            <a:pPr>
              <a:lnSpc>
                <a:spcPct val="90000"/>
              </a:lnSpc>
            </a:pPr>
            <a:r>
              <a:rPr lang="nb-NO" sz="2800" dirty="0" smtClean="0">
                <a:solidFill>
                  <a:srgbClr val="9CA5AE"/>
                </a:solidFill>
              </a:rPr>
              <a:t>Merk at metodene vi snakker om her </a:t>
            </a:r>
            <a:r>
              <a:rPr lang="nb-NO" sz="2800" i="1" dirty="0" smtClean="0">
                <a:solidFill>
                  <a:srgbClr val="9CA5AE"/>
                </a:solidFill>
              </a:rPr>
              <a:t>ikke</a:t>
            </a:r>
            <a:r>
              <a:rPr lang="nb-NO" sz="2800" dirty="0" smtClean="0">
                <a:solidFill>
                  <a:srgbClr val="9CA5AE"/>
                </a:solidFill>
              </a:rPr>
              <a:t> skal brukes i den sammenheng.</a:t>
            </a:r>
          </a:p>
          <a:p>
            <a:pPr>
              <a:lnSpc>
                <a:spcPct val="90000"/>
              </a:lnSpc>
            </a:pPr>
            <a:endParaRPr lang="nb-NO" sz="28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nb-NO" sz="2800" dirty="0" smtClean="0"/>
              <a:t>Innsiktsarbeidet er ment for å avdekke større utfordringer og behov som vil gi retning og grunnlag for videre prosjektarbeidet. 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45718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b-NO" dirty="0" smtClean="0"/>
              <a:t>Dokumentere intervjuet med prosess-notatark</a:t>
            </a:r>
            <a:endParaRPr lang="nb-NO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208386" y="1634463"/>
            <a:ext cx="5968750" cy="4818873"/>
          </a:xfrm>
        </p:spPr>
        <p:txBody>
          <a:bodyPr>
            <a:noAutofit/>
          </a:bodyPr>
          <a:lstStyle/>
          <a:p>
            <a:r>
              <a:rPr lang="nb-NO" b="1" dirty="0">
                <a:solidFill>
                  <a:schemeClr val="accent1"/>
                </a:solidFill>
              </a:rPr>
              <a:t>Hvordan bruke prosess-notatarkene?</a:t>
            </a:r>
          </a:p>
          <a:p>
            <a:r>
              <a:rPr lang="nb-NO" dirty="0" smtClean="0">
                <a:solidFill>
                  <a:srgbClr val="000000"/>
                </a:solidFill>
              </a:rPr>
              <a:t>Malen er lagt opp som en tjenestereise med stadiene før, under og etter bruk av tjenesten. Malen gjør det mer oversiktlig å dokumentere hele hendelsesforløpet for både brukere, pårørende og ansatte. </a:t>
            </a:r>
          </a:p>
          <a:p>
            <a:endParaRPr lang="nb-NO" b="1" dirty="0">
              <a:solidFill>
                <a:srgbClr val="3A7EC0"/>
              </a:solidFill>
            </a:endParaRPr>
          </a:p>
          <a:p>
            <a:r>
              <a:rPr lang="nb-NO" b="1" dirty="0" smtClean="0">
                <a:solidFill>
                  <a:srgbClr val="3A7EC0"/>
                </a:solidFill>
              </a:rPr>
              <a:t>FØR </a:t>
            </a:r>
            <a:r>
              <a:rPr lang="nb-NO" b="1" dirty="0">
                <a:solidFill>
                  <a:srgbClr val="3A7EC0"/>
                </a:solidFill>
              </a:rPr>
              <a:t>(forberedelser</a:t>
            </a:r>
            <a:r>
              <a:rPr lang="nb-NO" b="1" dirty="0" smtClean="0">
                <a:solidFill>
                  <a:srgbClr val="3A7EC0"/>
                </a:solidFill>
              </a:rPr>
              <a:t>)  </a:t>
            </a:r>
            <a:r>
              <a:rPr lang="nb-NO" dirty="0" smtClean="0">
                <a:solidFill>
                  <a:srgbClr val="000000"/>
                </a:solidFill>
              </a:rPr>
              <a:t>Skriv ut prosess</a:t>
            </a:r>
            <a:r>
              <a:rPr lang="nb-NO" dirty="0">
                <a:solidFill>
                  <a:srgbClr val="000000"/>
                </a:solidFill>
              </a:rPr>
              <a:t>-</a:t>
            </a:r>
            <a:r>
              <a:rPr lang="nb-NO" dirty="0" smtClean="0">
                <a:solidFill>
                  <a:srgbClr val="000000"/>
                </a:solidFill>
              </a:rPr>
              <a:t>notatarkene i </a:t>
            </a:r>
            <a:r>
              <a:rPr lang="nb-NO" smtClean="0">
                <a:solidFill>
                  <a:srgbClr val="000000"/>
                </a:solidFill>
              </a:rPr>
              <a:t>A3 format</a:t>
            </a:r>
            <a:r>
              <a:rPr lang="nb-NO" smtClean="0"/>
              <a:t>.</a:t>
            </a:r>
            <a:endParaRPr lang="nb-NO" dirty="0"/>
          </a:p>
          <a:p>
            <a:endParaRPr lang="nb-NO" dirty="0"/>
          </a:p>
          <a:p>
            <a:r>
              <a:rPr lang="nb-NO" b="1" dirty="0">
                <a:solidFill>
                  <a:srgbClr val="3A7EC0"/>
                </a:solidFill>
              </a:rPr>
              <a:t>UNDER (utførelse</a:t>
            </a:r>
            <a:r>
              <a:rPr lang="nb-NO" b="1" dirty="0" smtClean="0">
                <a:solidFill>
                  <a:srgbClr val="3A7EC0"/>
                </a:solidFill>
              </a:rPr>
              <a:t>)  </a:t>
            </a:r>
            <a:r>
              <a:rPr lang="nb-NO" dirty="0" smtClean="0"/>
              <a:t>Be </a:t>
            </a:r>
            <a:r>
              <a:rPr lang="nb-NO" dirty="0"/>
              <a:t>personen fortelle om sine opplevelser med </a:t>
            </a:r>
            <a:r>
              <a:rPr lang="nb-NO" dirty="0" smtClean="0"/>
              <a:t>tjenestene og </a:t>
            </a:r>
            <a:r>
              <a:rPr lang="nb-NO" dirty="0"/>
              <a:t>forklare hvordan ting har utviklet seg steg for steg i kronologisk </a:t>
            </a:r>
            <a:r>
              <a:rPr lang="nb-NO" dirty="0" smtClean="0"/>
              <a:t>rekkefølge. Dersom dere </a:t>
            </a:r>
            <a:r>
              <a:rPr lang="nb-NO" dirty="0"/>
              <a:t>intervjuer en </a:t>
            </a:r>
            <a:r>
              <a:rPr lang="nb-NO" dirty="0" smtClean="0"/>
              <a:t>bruker kan dere </a:t>
            </a:r>
            <a:r>
              <a:rPr lang="nb-NO" dirty="0"/>
              <a:t>begynne med å spørre: ”Hvordan oppstod behovet for tjenesten?” </a:t>
            </a:r>
          </a:p>
          <a:p>
            <a:r>
              <a:rPr lang="nb-NO" dirty="0" smtClean="0"/>
              <a:t>Benytt </a:t>
            </a:r>
            <a:r>
              <a:rPr lang="nb-NO" dirty="0"/>
              <a:t>intervjuarkene på de </a:t>
            </a:r>
            <a:r>
              <a:rPr lang="nb-NO" dirty="0" smtClean="0"/>
              <a:t>neste tre sidene </a:t>
            </a:r>
            <a:r>
              <a:rPr lang="nb-NO" dirty="0"/>
              <a:t>underveis i intervjuene, og noter på post-its som plasseres som følger:</a:t>
            </a:r>
          </a:p>
          <a:p>
            <a:pPr marL="285750" indent="-285750">
              <a:buFont typeface="Arial"/>
              <a:buChar char="•"/>
            </a:pPr>
            <a:r>
              <a:rPr lang="nb-NO" dirty="0"/>
              <a:t>På arkene for Før – Under – Etter </a:t>
            </a:r>
            <a:r>
              <a:rPr lang="nb-NO" dirty="0" smtClean="0"/>
              <a:t>tjenesten er tatt </a:t>
            </a:r>
            <a:r>
              <a:rPr lang="nb-NO" dirty="0"/>
              <a:t>i bruk.</a:t>
            </a:r>
          </a:p>
          <a:p>
            <a:pPr marL="285750" indent="-285750">
              <a:buFont typeface="Arial"/>
              <a:buChar char="•"/>
            </a:pPr>
            <a:r>
              <a:rPr lang="nb-NO" dirty="0"/>
              <a:t>Over eller under delelinjen som skiller fornøyd og misfornøyd fjes, altså gode og dårlige opplevelser. </a:t>
            </a:r>
          </a:p>
          <a:p>
            <a:pPr>
              <a:lnSpc>
                <a:spcPct val="70000"/>
              </a:lnSpc>
            </a:pPr>
            <a:r>
              <a:rPr lang="nb-NO" dirty="0"/>
              <a:t/>
            </a:r>
            <a:br>
              <a:rPr lang="nb-NO" dirty="0"/>
            </a:br>
            <a:endParaRPr lang="nb-NO" dirty="0"/>
          </a:p>
          <a:p>
            <a:pPr>
              <a:lnSpc>
                <a:spcPct val="70000"/>
              </a:lnSpc>
            </a:pPr>
            <a:r>
              <a:rPr lang="nb-NO" b="1" dirty="0">
                <a:solidFill>
                  <a:srgbClr val="3A7EC0"/>
                </a:solidFill>
              </a:rPr>
              <a:t>ETTER (etterarbeid</a:t>
            </a:r>
            <a:r>
              <a:rPr lang="nb-NO" b="1" dirty="0" smtClean="0">
                <a:solidFill>
                  <a:srgbClr val="3A7EC0"/>
                </a:solidFill>
              </a:rPr>
              <a:t>) </a:t>
            </a:r>
            <a:r>
              <a:rPr lang="nb-NO" dirty="0" smtClean="0"/>
              <a:t>Analyser</a:t>
            </a:r>
            <a:r>
              <a:rPr lang="nb-NO" dirty="0"/>
              <a:t>:</a:t>
            </a:r>
          </a:p>
          <a:p>
            <a:pPr marL="285750" indent="-285750">
              <a:buFont typeface="Arial"/>
              <a:buChar char="•"/>
            </a:pPr>
            <a:r>
              <a:rPr lang="nb-NO" dirty="0">
                <a:solidFill>
                  <a:schemeClr val="tx1"/>
                </a:solidFill>
              </a:rPr>
              <a:t>Smertepunkter (fungerer og oppleves </a:t>
            </a:r>
            <a:r>
              <a:rPr lang="nb-NO" dirty="0" smtClean="0">
                <a:solidFill>
                  <a:schemeClr val="tx1"/>
                </a:solidFill>
              </a:rPr>
              <a:t>dårlig</a:t>
            </a:r>
            <a:r>
              <a:rPr lang="nb-NO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nb-NO" dirty="0" smtClean="0">
                <a:solidFill>
                  <a:schemeClr val="tx1"/>
                </a:solidFill>
              </a:rPr>
              <a:t>Høydepunkter </a:t>
            </a:r>
            <a:r>
              <a:rPr lang="nb-NO" dirty="0">
                <a:solidFill>
                  <a:schemeClr val="tx1"/>
                </a:solidFill>
              </a:rPr>
              <a:t>(fungerer og oppleves bra, svarer på behovene.)</a:t>
            </a:r>
          </a:p>
          <a:p>
            <a:endParaRPr lang="nb-NO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</p:spPr>
        <p:txBody>
          <a:bodyPr/>
          <a:lstStyle/>
          <a:p>
            <a:fld id="{51360949-4B9F-9B4C-948A-35244A0B85F5}" type="slidenum">
              <a:rPr lang="nb-NO" smtClean="0"/>
              <a:pPr/>
              <a:t>30</a:t>
            </a:fld>
            <a:endParaRPr lang="nb-NO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6393160" y="1759949"/>
            <a:ext cx="3177878" cy="4766488"/>
          </a:xfrm>
        </p:spPr>
        <p:txBody>
          <a:bodyPr>
            <a:noAutofit/>
          </a:bodyPr>
          <a:lstStyle/>
          <a:p>
            <a:r>
              <a:rPr lang="nb-NO" b="1" dirty="0">
                <a:solidFill>
                  <a:srgbClr val="000000"/>
                </a:solidFill>
                <a:ea typeface="Helvetica"/>
              </a:rPr>
              <a:t>Utstyr: </a:t>
            </a:r>
          </a:p>
          <a:p>
            <a:pPr marL="210455" indent="-210455">
              <a:buFont typeface="Arial"/>
              <a:buChar char="•"/>
            </a:pPr>
            <a:r>
              <a:rPr lang="nb-NO" dirty="0"/>
              <a:t>Prosess-notatark</a:t>
            </a:r>
          </a:p>
          <a:p>
            <a:pPr marL="210455" indent="-210455">
              <a:buFont typeface="Arial"/>
              <a:buChar char="•"/>
            </a:pPr>
            <a:r>
              <a:rPr lang="nb-NO" dirty="0" smtClean="0"/>
              <a:t>Post it-lapper</a:t>
            </a:r>
          </a:p>
          <a:p>
            <a:pPr marL="210455" indent="-210455">
              <a:buFont typeface="Arial"/>
              <a:buChar char="•"/>
            </a:pPr>
            <a:r>
              <a:rPr lang="nb-NO" dirty="0"/>
              <a:t>P</a:t>
            </a:r>
            <a:r>
              <a:rPr lang="nb-NO" dirty="0" smtClean="0"/>
              <a:t>en</a:t>
            </a:r>
            <a:endParaRPr lang="nb-NO" dirty="0"/>
          </a:p>
          <a:p>
            <a:endParaRPr lang="nb-NO" dirty="0"/>
          </a:p>
          <a:p>
            <a:endParaRPr lang="nb-NO" b="1" dirty="0" smtClean="0"/>
          </a:p>
          <a:p>
            <a:r>
              <a:rPr lang="nb-NO" b="1" dirty="0" smtClean="0"/>
              <a:t>Mal </a:t>
            </a:r>
            <a:r>
              <a:rPr lang="nb-NO" b="1" dirty="0"/>
              <a:t>for prosess-notatark:</a:t>
            </a:r>
          </a:p>
          <a:p>
            <a:endParaRPr lang="nb-NO" b="1" dirty="0"/>
          </a:p>
          <a:p>
            <a:endParaRPr lang="nb-NO" dirty="0"/>
          </a:p>
        </p:txBody>
      </p:sp>
      <p:grpSp>
        <p:nvGrpSpPr>
          <p:cNvPr id="25" name="Group 24"/>
          <p:cNvGrpSpPr/>
          <p:nvPr/>
        </p:nvGrpSpPr>
        <p:grpSpPr>
          <a:xfrm>
            <a:off x="6465168" y="3789040"/>
            <a:ext cx="3023677" cy="2096808"/>
            <a:chOff x="8633047" y="6320195"/>
            <a:chExt cx="3533639" cy="2654653"/>
          </a:xfrm>
        </p:grpSpPr>
        <p:pic>
          <p:nvPicPr>
            <p:cNvPr id="26" name="Picture 25" descr="Skjermbilde 2014-10-13 kl. 20.31.51 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33047" y="6320195"/>
              <a:ext cx="3533639" cy="2654653"/>
            </a:xfrm>
            <a:prstGeom prst="rect">
              <a:avLst/>
            </a:prstGeom>
          </p:spPr>
        </p:pic>
        <p:grpSp>
          <p:nvGrpSpPr>
            <p:cNvPr id="27" name="Group 26"/>
            <p:cNvGrpSpPr/>
            <p:nvPr/>
          </p:nvGrpSpPr>
          <p:grpSpPr>
            <a:xfrm>
              <a:off x="8790345" y="6888832"/>
              <a:ext cx="720080" cy="522955"/>
              <a:chOff x="8790345" y="6888832"/>
              <a:chExt cx="720080" cy="522955"/>
            </a:xfrm>
          </p:grpSpPr>
          <p:pic>
            <p:nvPicPr>
              <p:cNvPr id="57" name="Picture 56" descr="postit.jpg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849072" y="6888832"/>
                <a:ext cx="576064" cy="522955"/>
              </a:xfrm>
              <a:prstGeom prst="rect">
                <a:avLst/>
              </a:prstGeom>
            </p:spPr>
          </p:pic>
          <p:sp>
            <p:nvSpPr>
              <p:cNvPr id="58" name="Content Placeholder 3"/>
              <p:cNvSpPr txBox="1">
                <a:spLocks/>
              </p:cNvSpPr>
              <p:nvPr/>
            </p:nvSpPr>
            <p:spPr>
              <a:xfrm>
                <a:off x="8790345" y="6995764"/>
                <a:ext cx="720080" cy="360040"/>
              </a:xfrm>
              <a:prstGeom prst="rect">
                <a:avLst/>
              </a:prstGeom>
            </p:spPr>
            <p:txBody>
              <a:bodyPr lIns="127809" tIns="63911" rIns="127809" bIns="63911">
                <a:noAutofit/>
              </a:bodyPr>
              <a:lstStyle>
                <a:lvl1pPr marL="266700" indent="-266700" algn="l" rtl="0" eaLnBrk="1" fontAlgn="base" hangingPunct="1">
                  <a:spcBef>
                    <a:spcPts val="336"/>
                  </a:spcBef>
                  <a:spcAft>
                    <a:spcPts val="336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rgbClr val="080808"/>
                    </a:solidFill>
                    <a:latin typeface="+mn-lt"/>
                    <a:ea typeface="+mn-ea"/>
                    <a:cs typeface="Arial" pitchFamily="34" charset="0"/>
                  </a:defRPr>
                </a:lvl1pPr>
                <a:lvl2pPr marL="542925" indent="-276225" algn="l" rtl="0" eaLnBrk="1" fontAlgn="base" hangingPunct="1">
                  <a:spcBef>
                    <a:spcPts val="448"/>
                  </a:spcBef>
                  <a:spcAft>
                    <a:spcPts val="448"/>
                  </a:spcAft>
                  <a:buChar char="–"/>
                  <a:defRPr sz="2000">
                    <a:solidFill>
                      <a:srgbClr val="080808"/>
                    </a:solidFill>
                    <a:latin typeface="+mn-lt"/>
                    <a:cs typeface="Arial" pitchFamily="34" charset="0"/>
                  </a:defRPr>
                </a:lvl2pPr>
                <a:lvl3pPr marL="904854" indent="-296878" algn="l" rtl="0" eaLnBrk="1" fontAlgn="base" hangingPunct="1">
                  <a:spcBef>
                    <a:spcPts val="448"/>
                  </a:spcBef>
                  <a:spcAft>
                    <a:spcPts val="448"/>
                  </a:spcAft>
                  <a:buChar char="•"/>
                  <a:defRPr sz="2700">
                    <a:solidFill>
                      <a:srgbClr val="080808"/>
                    </a:solidFill>
                    <a:latin typeface="+mn-lt"/>
                    <a:cs typeface="Arial" pitchFamily="34" charset="0"/>
                  </a:defRPr>
                </a:lvl3pPr>
                <a:lvl4pPr marL="1310172" indent="-309321" algn="l" rtl="0" eaLnBrk="1" fontAlgn="base" hangingPunct="1">
                  <a:spcBef>
                    <a:spcPts val="448"/>
                  </a:spcBef>
                  <a:spcAft>
                    <a:spcPts val="448"/>
                  </a:spcAft>
                  <a:buChar char="–"/>
                  <a:defRPr sz="2700">
                    <a:solidFill>
                      <a:srgbClr val="080808"/>
                    </a:solidFill>
                    <a:latin typeface="+mn-lt"/>
                    <a:cs typeface="Arial" pitchFamily="34" charset="0"/>
                  </a:defRPr>
                </a:lvl4pPr>
                <a:lvl5pPr marL="1703045" indent="-298655" algn="l" rtl="0" eaLnBrk="1" fontAlgn="base" hangingPunct="1">
                  <a:spcBef>
                    <a:spcPts val="448"/>
                  </a:spcBef>
                  <a:spcAft>
                    <a:spcPts val="448"/>
                  </a:spcAft>
                  <a:buChar char="»"/>
                  <a:defRPr sz="2700">
                    <a:solidFill>
                      <a:srgbClr val="080808"/>
                    </a:solidFill>
                    <a:latin typeface="+mn-lt"/>
                    <a:cs typeface="Arial" pitchFamily="34" charset="0"/>
                  </a:defRPr>
                </a:lvl5pPr>
                <a:lvl6pPr marL="2815890" indent="-25599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rgbClr val="333333"/>
                    </a:solidFill>
                    <a:latin typeface="+mn-lt"/>
                  </a:defRPr>
                </a:lvl6pPr>
                <a:lvl7pPr marL="3327871" indent="-25599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rgbClr val="333333"/>
                    </a:solidFill>
                    <a:latin typeface="+mn-lt"/>
                  </a:defRPr>
                </a:lvl7pPr>
                <a:lvl8pPr marL="3839850" indent="-25599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rgbClr val="333333"/>
                    </a:solidFill>
                    <a:latin typeface="+mn-lt"/>
                  </a:defRPr>
                </a:lvl8pPr>
                <a:lvl9pPr marL="4351830" indent="-25599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rgbClr val="333333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70000"/>
                  </a:lnSpc>
                  <a:buNone/>
                </a:pPr>
                <a:r>
                  <a:rPr lang="nb-NO" sz="900" dirty="0">
                    <a:solidFill>
                      <a:schemeClr val="tx1"/>
                    </a:solidFill>
                  </a:rPr>
                  <a:t>Steg </a:t>
                </a:r>
                <a:r>
                  <a:rPr lang="nb-NO" sz="900" dirty="0" smtClean="0">
                    <a:solidFill>
                      <a:schemeClr val="tx1"/>
                    </a:solidFill>
                  </a:rPr>
                  <a:t>1</a:t>
                </a:r>
                <a:endParaRPr lang="nb-NO" sz="9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9290162" y="7176864"/>
              <a:ext cx="720080" cy="522955"/>
              <a:chOff x="8760037" y="6888832"/>
              <a:chExt cx="720080" cy="522955"/>
            </a:xfrm>
          </p:grpSpPr>
          <p:pic>
            <p:nvPicPr>
              <p:cNvPr id="55" name="Picture 54" descr="postit.jpg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820253" y="6888832"/>
                <a:ext cx="576064" cy="522955"/>
              </a:xfrm>
              <a:prstGeom prst="rect">
                <a:avLst/>
              </a:prstGeom>
            </p:spPr>
          </p:pic>
          <p:sp>
            <p:nvSpPr>
              <p:cNvPr id="56" name="Content Placeholder 3"/>
              <p:cNvSpPr txBox="1">
                <a:spLocks/>
              </p:cNvSpPr>
              <p:nvPr/>
            </p:nvSpPr>
            <p:spPr>
              <a:xfrm>
                <a:off x="8760037" y="6983972"/>
                <a:ext cx="720080" cy="360040"/>
              </a:xfrm>
              <a:prstGeom prst="rect">
                <a:avLst/>
              </a:prstGeom>
            </p:spPr>
            <p:txBody>
              <a:bodyPr lIns="127809" tIns="63911" rIns="127809" bIns="63911">
                <a:noAutofit/>
              </a:bodyPr>
              <a:lstStyle>
                <a:lvl1pPr marL="266700" indent="-266700" algn="l" rtl="0" eaLnBrk="1" fontAlgn="base" hangingPunct="1">
                  <a:spcBef>
                    <a:spcPts val="336"/>
                  </a:spcBef>
                  <a:spcAft>
                    <a:spcPts val="336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rgbClr val="080808"/>
                    </a:solidFill>
                    <a:latin typeface="+mn-lt"/>
                    <a:ea typeface="+mn-ea"/>
                    <a:cs typeface="Arial" pitchFamily="34" charset="0"/>
                  </a:defRPr>
                </a:lvl1pPr>
                <a:lvl2pPr marL="542925" indent="-276225" algn="l" rtl="0" eaLnBrk="1" fontAlgn="base" hangingPunct="1">
                  <a:spcBef>
                    <a:spcPts val="448"/>
                  </a:spcBef>
                  <a:spcAft>
                    <a:spcPts val="448"/>
                  </a:spcAft>
                  <a:buChar char="–"/>
                  <a:defRPr sz="2000">
                    <a:solidFill>
                      <a:srgbClr val="080808"/>
                    </a:solidFill>
                    <a:latin typeface="+mn-lt"/>
                    <a:cs typeface="Arial" pitchFamily="34" charset="0"/>
                  </a:defRPr>
                </a:lvl2pPr>
                <a:lvl3pPr marL="904854" indent="-296878" algn="l" rtl="0" eaLnBrk="1" fontAlgn="base" hangingPunct="1">
                  <a:spcBef>
                    <a:spcPts val="448"/>
                  </a:spcBef>
                  <a:spcAft>
                    <a:spcPts val="448"/>
                  </a:spcAft>
                  <a:buChar char="•"/>
                  <a:defRPr sz="2700">
                    <a:solidFill>
                      <a:srgbClr val="080808"/>
                    </a:solidFill>
                    <a:latin typeface="+mn-lt"/>
                    <a:cs typeface="Arial" pitchFamily="34" charset="0"/>
                  </a:defRPr>
                </a:lvl3pPr>
                <a:lvl4pPr marL="1310172" indent="-309321" algn="l" rtl="0" eaLnBrk="1" fontAlgn="base" hangingPunct="1">
                  <a:spcBef>
                    <a:spcPts val="448"/>
                  </a:spcBef>
                  <a:spcAft>
                    <a:spcPts val="448"/>
                  </a:spcAft>
                  <a:buChar char="–"/>
                  <a:defRPr sz="2700">
                    <a:solidFill>
                      <a:srgbClr val="080808"/>
                    </a:solidFill>
                    <a:latin typeface="+mn-lt"/>
                    <a:cs typeface="Arial" pitchFamily="34" charset="0"/>
                  </a:defRPr>
                </a:lvl4pPr>
                <a:lvl5pPr marL="1703045" indent="-298655" algn="l" rtl="0" eaLnBrk="1" fontAlgn="base" hangingPunct="1">
                  <a:spcBef>
                    <a:spcPts val="448"/>
                  </a:spcBef>
                  <a:spcAft>
                    <a:spcPts val="448"/>
                  </a:spcAft>
                  <a:buChar char="»"/>
                  <a:defRPr sz="2700">
                    <a:solidFill>
                      <a:srgbClr val="080808"/>
                    </a:solidFill>
                    <a:latin typeface="+mn-lt"/>
                    <a:cs typeface="Arial" pitchFamily="34" charset="0"/>
                  </a:defRPr>
                </a:lvl5pPr>
                <a:lvl6pPr marL="2815890" indent="-25599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rgbClr val="333333"/>
                    </a:solidFill>
                    <a:latin typeface="+mn-lt"/>
                  </a:defRPr>
                </a:lvl6pPr>
                <a:lvl7pPr marL="3327871" indent="-25599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rgbClr val="333333"/>
                    </a:solidFill>
                    <a:latin typeface="+mn-lt"/>
                  </a:defRPr>
                </a:lvl7pPr>
                <a:lvl8pPr marL="3839850" indent="-25599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rgbClr val="333333"/>
                    </a:solidFill>
                    <a:latin typeface="+mn-lt"/>
                  </a:defRPr>
                </a:lvl8pPr>
                <a:lvl9pPr marL="4351830" indent="-25599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rgbClr val="333333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70000"/>
                  </a:lnSpc>
                  <a:buNone/>
                </a:pPr>
                <a:r>
                  <a:rPr lang="nb-NO" sz="900" dirty="0">
                    <a:solidFill>
                      <a:schemeClr val="tx1"/>
                    </a:solidFill>
                  </a:rPr>
                  <a:t>Steg </a:t>
                </a:r>
                <a:r>
                  <a:rPr lang="nb-NO" sz="900" dirty="0" smtClean="0">
                    <a:solidFill>
                      <a:schemeClr val="tx1"/>
                    </a:solidFill>
                  </a:rPr>
                  <a:t>2</a:t>
                </a:r>
                <a:endParaRPr lang="nb-NO" sz="9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9878601" y="7392888"/>
              <a:ext cx="720080" cy="522955"/>
              <a:chOff x="8772412" y="6888832"/>
              <a:chExt cx="720080" cy="522955"/>
            </a:xfrm>
          </p:grpSpPr>
          <p:pic>
            <p:nvPicPr>
              <p:cNvPr id="53" name="Picture 52" descr="postit.jpg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849072" y="6888832"/>
                <a:ext cx="576064" cy="522955"/>
              </a:xfrm>
              <a:prstGeom prst="rect">
                <a:avLst/>
              </a:prstGeom>
            </p:spPr>
          </p:pic>
          <p:sp>
            <p:nvSpPr>
              <p:cNvPr id="54" name="Content Placeholder 3"/>
              <p:cNvSpPr txBox="1">
                <a:spLocks/>
              </p:cNvSpPr>
              <p:nvPr/>
            </p:nvSpPr>
            <p:spPr>
              <a:xfrm>
                <a:off x="8772412" y="7017105"/>
                <a:ext cx="720080" cy="306561"/>
              </a:xfrm>
              <a:prstGeom prst="rect">
                <a:avLst/>
              </a:prstGeom>
            </p:spPr>
            <p:txBody>
              <a:bodyPr lIns="127809" tIns="63911" rIns="127809" bIns="63911">
                <a:noAutofit/>
              </a:bodyPr>
              <a:lstStyle>
                <a:lvl1pPr marL="266700" indent="-266700" algn="l" rtl="0" eaLnBrk="1" fontAlgn="base" hangingPunct="1">
                  <a:spcBef>
                    <a:spcPts val="336"/>
                  </a:spcBef>
                  <a:spcAft>
                    <a:spcPts val="336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rgbClr val="080808"/>
                    </a:solidFill>
                    <a:latin typeface="+mn-lt"/>
                    <a:ea typeface="+mn-ea"/>
                    <a:cs typeface="Arial" pitchFamily="34" charset="0"/>
                  </a:defRPr>
                </a:lvl1pPr>
                <a:lvl2pPr marL="542925" indent="-276225" algn="l" rtl="0" eaLnBrk="1" fontAlgn="base" hangingPunct="1">
                  <a:spcBef>
                    <a:spcPts val="448"/>
                  </a:spcBef>
                  <a:spcAft>
                    <a:spcPts val="448"/>
                  </a:spcAft>
                  <a:buChar char="–"/>
                  <a:defRPr sz="2000">
                    <a:solidFill>
                      <a:srgbClr val="080808"/>
                    </a:solidFill>
                    <a:latin typeface="+mn-lt"/>
                    <a:cs typeface="Arial" pitchFamily="34" charset="0"/>
                  </a:defRPr>
                </a:lvl2pPr>
                <a:lvl3pPr marL="904854" indent="-296878" algn="l" rtl="0" eaLnBrk="1" fontAlgn="base" hangingPunct="1">
                  <a:spcBef>
                    <a:spcPts val="448"/>
                  </a:spcBef>
                  <a:spcAft>
                    <a:spcPts val="448"/>
                  </a:spcAft>
                  <a:buChar char="•"/>
                  <a:defRPr sz="2700">
                    <a:solidFill>
                      <a:srgbClr val="080808"/>
                    </a:solidFill>
                    <a:latin typeface="+mn-lt"/>
                    <a:cs typeface="Arial" pitchFamily="34" charset="0"/>
                  </a:defRPr>
                </a:lvl3pPr>
                <a:lvl4pPr marL="1310172" indent="-309321" algn="l" rtl="0" eaLnBrk="1" fontAlgn="base" hangingPunct="1">
                  <a:spcBef>
                    <a:spcPts val="448"/>
                  </a:spcBef>
                  <a:spcAft>
                    <a:spcPts val="448"/>
                  </a:spcAft>
                  <a:buChar char="–"/>
                  <a:defRPr sz="2700">
                    <a:solidFill>
                      <a:srgbClr val="080808"/>
                    </a:solidFill>
                    <a:latin typeface="+mn-lt"/>
                    <a:cs typeface="Arial" pitchFamily="34" charset="0"/>
                  </a:defRPr>
                </a:lvl4pPr>
                <a:lvl5pPr marL="1703045" indent="-298655" algn="l" rtl="0" eaLnBrk="1" fontAlgn="base" hangingPunct="1">
                  <a:spcBef>
                    <a:spcPts val="448"/>
                  </a:spcBef>
                  <a:spcAft>
                    <a:spcPts val="448"/>
                  </a:spcAft>
                  <a:buChar char="»"/>
                  <a:defRPr sz="2700">
                    <a:solidFill>
                      <a:srgbClr val="080808"/>
                    </a:solidFill>
                    <a:latin typeface="+mn-lt"/>
                    <a:cs typeface="Arial" pitchFamily="34" charset="0"/>
                  </a:defRPr>
                </a:lvl5pPr>
                <a:lvl6pPr marL="2815890" indent="-25599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rgbClr val="333333"/>
                    </a:solidFill>
                    <a:latin typeface="+mn-lt"/>
                  </a:defRPr>
                </a:lvl6pPr>
                <a:lvl7pPr marL="3327871" indent="-25599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rgbClr val="333333"/>
                    </a:solidFill>
                    <a:latin typeface="+mn-lt"/>
                  </a:defRPr>
                </a:lvl7pPr>
                <a:lvl8pPr marL="3839850" indent="-25599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rgbClr val="333333"/>
                    </a:solidFill>
                    <a:latin typeface="+mn-lt"/>
                  </a:defRPr>
                </a:lvl8pPr>
                <a:lvl9pPr marL="4351830" indent="-25599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rgbClr val="333333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70000"/>
                  </a:lnSpc>
                  <a:buNone/>
                </a:pPr>
                <a:r>
                  <a:rPr lang="nb-NO" sz="900" dirty="0">
                    <a:solidFill>
                      <a:schemeClr val="tx1"/>
                    </a:solidFill>
                  </a:rPr>
                  <a:t>Steg </a:t>
                </a:r>
                <a:r>
                  <a:rPr lang="nb-NO" sz="900" dirty="0" smtClean="0">
                    <a:solidFill>
                      <a:schemeClr val="tx1"/>
                    </a:solidFill>
                  </a:rPr>
                  <a:t>3</a:t>
                </a:r>
                <a:endParaRPr lang="nb-NO" sz="9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10478467" y="7032848"/>
              <a:ext cx="720080" cy="522955"/>
              <a:chOff x="8796214" y="6888832"/>
              <a:chExt cx="720080" cy="522955"/>
            </a:xfrm>
          </p:grpSpPr>
          <p:pic>
            <p:nvPicPr>
              <p:cNvPr id="51" name="Picture 50" descr="postit.jpg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849072" y="6888832"/>
                <a:ext cx="576064" cy="522955"/>
              </a:xfrm>
              <a:prstGeom prst="rect">
                <a:avLst/>
              </a:prstGeom>
            </p:spPr>
          </p:pic>
          <p:sp>
            <p:nvSpPr>
              <p:cNvPr id="52" name="Content Placeholder 3"/>
              <p:cNvSpPr txBox="1">
                <a:spLocks/>
              </p:cNvSpPr>
              <p:nvPr/>
            </p:nvSpPr>
            <p:spPr>
              <a:xfrm>
                <a:off x="8796214" y="6995763"/>
                <a:ext cx="720080" cy="360040"/>
              </a:xfrm>
              <a:prstGeom prst="rect">
                <a:avLst/>
              </a:prstGeom>
            </p:spPr>
            <p:txBody>
              <a:bodyPr lIns="127809" tIns="63911" rIns="127809" bIns="63911">
                <a:noAutofit/>
              </a:bodyPr>
              <a:lstStyle>
                <a:lvl1pPr marL="266700" indent="-266700" algn="l" rtl="0" eaLnBrk="1" fontAlgn="base" hangingPunct="1">
                  <a:spcBef>
                    <a:spcPts val="336"/>
                  </a:spcBef>
                  <a:spcAft>
                    <a:spcPts val="336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rgbClr val="080808"/>
                    </a:solidFill>
                    <a:latin typeface="+mn-lt"/>
                    <a:ea typeface="+mn-ea"/>
                    <a:cs typeface="Arial" pitchFamily="34" charset="0"/>
                  </a:defRPr>
                </a:lvl1pPr>
                <a:lvl2pPr marL="542925" indent="-276225" algn="l" rtl="0" eaLnBrk="1" fontAlgn="base" hangingPunct="1">
                  <a:spcBef>
                    <a:spcPts val="448"/>
                  </a:spcBef>
                  <a:spcAft>
                    <a:spcPts val="448"/>
                  </a:spcAft>
                  <a:buChar char="–"/>
                  <a:defRPr sz="2000">
                    <a:solidFill>
                      <a:srgbClr val="080808"/>
                    </a:solidFill>
                    <a:latin typeface="+mn-lt"/>
                    <a:cs typeface="Arial" pitchFamily="34" charset="0"/>
                  </a:defRPr>
                </a:lvl2pPr>
                <a:lvl3pPr marL="904854" indent="-296878" algn="l" rtl="0" eaLnBrk="1" fontAlgn="base" hangingPunct="1">
                  <a:spcBef>
                    <a:spcPts val="448"/>
                  </a:spcBef>
                  <a:spcAft>
                    <a:spcPts val="448"/>
                  </a:spcAft>
                  <a:buChar char="•"/>
                  <a:defRPr sz="2700">
                    <a:solidFill>
                      <a:srgbClr val="080808"/>
                    </a:solidFill>
                    <a:latin typeface="+mn-lt"/>
                    <a:cs typeface="Arial" pitchFamily="34" charset="0"/>
                  </a:defRPr>
                </a:lvl3pPr>
                <a:lvl4pPr marL="1310172" indent="-309321" algn="l" rtl="0" eaLnBrk="1" fontAlgn="base" hangingPunct="1">
                  <a:spcBef>
                    <a:spcPts val="448"/>
                  </a:spcBef>
                  <a:spcAft>
                    <a:spcPts val="448"/>
                  </a:spcAft>
                  <a:buChar char="–"/>
                  <a:defRPr sz="2700">
                    <a:solidFill>
                      <a:srgbClr val="080808"/>
                    </a:solidFill>
                    <a:latin typeface="+mn-lt"/>
                    <a:cs typeface="Arial" pitchFamily="34" charset="0"/>
                  </a:defRPr>
                </a:lvl4pPr>
                <a:lvl5pPr marL="1703045" indent="-298655" algn="l" rtl="0" eaLnBrk="1" fontAlgn="base" hangingPunct="1">
                  <a:spcBef>
                    <a:spcPts val="448"/>
                  </a:spcBef>
                  <a:spcAft>
                    <a:spcPts val="448"/>
                  </a:spcAft>
                  <a:buChar char="»"/>
                  <a:defRPr sz="2700">
                    <a:solidFill>
                      <a:srgbClr val="080808"/>
                    </a:solidFill>
                    <a:latin typeface="+mn-lt"/>
                    <a:cs typeface="Arial" pitchFamily="34" charset="0"/>
                  </a:defRPr>
                </a:lvl5pPr>
                <a:lvl6pPr marL="2815890" indent="-25599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rgbClr val="333333"/>
                    </a:solidFill>
                    <a:latin typeface="+mn-lt"/>
                  </a:defRPr>
                </a:lvl6pPr>
                <a:lvl7pPr marL="3327871" indent="-25599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rgbClr val="333333"/>
                    </a:solidFill>
                    <a:latin typeface="+mn-lt"/>
                  </a:defRPr>
                </a:lvl7pPr>
                <a:lvl8pPr marL="3839850" indent="-25599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rgbClr val="333333"/>
                    </a:solidFill>
                    <a:latin typeface="+mn-lt"/>
                  </a:defRPr>
                </a:lvl8pPr>
                <a:lvl9pPr marL="4351830" indent="-25599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rgbClr val="333333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70000"/>
                  </a:lnSpc>
                  <a:buNone/>
                </a:pPr>
                <a:r>
                  <a:rPr lang="nb-NO" sz="900" dirty="0">
                    <a:solidFill>
                      <a:schemeClr val="tx1"/>
                    </a:solidFill>
                  </a:rPr>
                  <a:t>Steg </a:t>
                </a:r>
                <a:r>
                  <a:rPr lang="nb-NO" sz="900" dirty="0" smtClean="0">
                    <a:solidFill>
                      <a:schemeClr val="tx1"/>
                    </a:solidFill>
                  </a:rPr>
                  <a:t>4</a:t>
                </a:r>
                <a:endParaRPr lang="nb-NO" sz="9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11120670" y="6960840"/>
              <a:ext cx="720080" cy="522955"/>
              <a:chOff x="8790345" y="6888832"/>
              <a:chExt cx="720080" cy="522955"/>
            </a:xfrm>
          </p:grpSpPr>
          <p:pic>
            <p:nvPicPr>
              <p:cNvPr id="49" name="Picture 48" descr="postit.jpg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849072" y="6888832"/>
                <a:ext cx="576064" cy="522955"/>
              </a:xfrm>
              <a:prstGeom prst="rect">
                <a:avLst/>
              </a:prstGeom>
            </p:spPr>
          </p:pic>
          <p:sp>
            <p:nvSpPr>
              <p:cNvPr id="50" name="Content Placeholder 3"/>
              <p:cNvSpPr txBox="1">
                <a:spLocks/>
              </p:cNvSpPr>
              <p:nvPr/>
            </p:nvSpPr>
            <p:spPr>
              <a:xfrm>
                <a:off x="8790345" y="6983972"/>
                <a:ext cx="720080" cy="360040"/>
              </a:xfrm>
              <a:prstGeom prst="rect">
                <a:avLst/>
              </a:prstGeom>
            </p:spPr>
            <p:txBody>
              <a:bodyPr lIns="127809" tIns="63911" rIns="127809" bIns="63911">
                <a:noAutofit/>
              </a:bodyPr>
              <a:lstStyle>
                <a:lvl1pPr marL="266700" indent="-266700" algn="l" rtl="0" eaLnBrk="1" fontAlgn="base" hangingPunct="1">
                  <a:spcBef>
                    <a:spcPts val="336"/>
                  </a:spcBef>
                  <a:spcAft>
                    <a:spcPts val="336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rgbClr val="080808"/>
                    </a:solidFill>
                    <a:latin typeface="+mn-lt"/>
                    <a:ea typeface="+mn-ea"/>
                    <a:cs typeface="Arial" pitchFamily="34" charset="0"/>
                  </a:defRPr>
                </a:lvl1pPr>
                <a:lvl2pPr marL="542925" indent="-276225" algn="l" rtl="0" eaLnBrk="1" fontAlgn="base" hangingPunct="1">
                  <a:spcBef>
                    <a:spcPts val="448"/>
                  </a:spcBef>
                  <a:spcAft>
                    <a:spcPts val="448"/>
                  </a:spcAft>
                  <a:buChar char="–"/>
                  <a:defRPr sz="2000">
                    <a:solidFill>
                      <a:srgbClr val="080808"/>
                    </a:solidFill>
                    <a:latin typeface="+mn-lt"/>
                    <a:cs typeface="Arial" pitchFamily="34" charset="0"/>
                  </a:defRPr>
                </a:lvl2pPr>
                <a:lvl3pPr marL="904854" indent="-296878" algn="l" rtl="0" eaLnBrk="1" fontAlgn="base" hangingPunct="1">
                  <a:spcBef>
                    <a:spcPts val="448"/>
                  </a:spcBef>
                  <a:spcAft>
                    <a:spcPts val="448"/>
                  </a:spcAft>
                  <a:buChar char="•"/>
                  <a:defRPr sz="2700">
                    <a:solidFill>
                      <a:srgbClr val="080808"/>
                    </a:solidFill>
                    <a:latin typeface="+mn-lt"/>
                    <a:cs typeface="Arial" pitchFamily="34" charset="0"/>
                  </a:defRPr>
                </a:lvl3pPr>
                <a:lvl4pPr marL="1310172" indent="-309321" algn="l" rtl="0" eaLnBrk="1" fontAlgn="base" hangingPunct="1">
                  <a:spcBef>
                    <a:spcPts val="448"/>
                  </a:spcBef>
                  <a:spcAft>
                    <a:spcPts val="448"/>
                  </a:spcAft>
                  <a:buChar char="–"/>
                  <a:defRPr sz="2700">
                    <a:solidFill>
                      <a:srgbClr val="080808"/>
                    </a:solidFill>
                    <a:latin typeface="+mn-lt"/>
                    <a:cs typeface="Arial" pitchFamily="34" charset="0"/>
                  </a:defRPr>
                </a:lvl4pPr>
                <a:lvl5pPr marL="1703045" indent="-298655" algn="l" rtl="0" eaLnBrk="1" fontAlgn="base" hangingPunct="1">
                  <a:spcBef>
                    <a:spcPts val="448"/>
                  </a:spcBef>
                  <a:spcAft>
                    <a:spcPts val="448"/>
                  </a:spcAft>
                  <a:buChar char="»"/>
                  <a:defRPr sz="2700">
                    <a:solidFill>
                      <a:srgbClr val="080808"/>
                    </a:solidFill>
                    <a:latin typeface="+mn-lt"/>
                    <a:cs typeface="Arial" pitchFamily="34" charset="0"/>
                  </a:defRPr>
                </a:lvl5pPr>
                <a:lvl6pPr marL="2815890" indent="-25599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rgbClr val="333333"/>
                    </a:solidFill>
                    <a:latin typeface="+mn-lt"/>
                  </a:defRPr>
                </a:lvl6pPr>
                <a:lvl7pPr marL="3327871" indent="-25599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rgbClr val="333333"/>
                    </a:solidFill>
                    <a:latin typeface="+mn-lt"/>
                  </a:defRPr>
                </a:lvl7pPr>
                <a:lvl8pPr marL="3839850" indent="-25599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rgbClr val="333333"/>
                    </a:solidFill>
                    <a:latin typeface="+mn-lt"/>
                  </a:defRPr>
                </a:lvl8pPr>
                <a:lvl9pPr marL="4351830" indent="-25599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300">
                    <a:solidFill>
                      <a:srgbClr val="333333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70000"/>
                  </a:lnSpc>
                  <a:buNone/>
                </a:pPr>
                <a:r>
                  <a:rPr lang="nb-NO" sz="900" dirty="0">
                    <a:solidFill>
                      <a:schemeClr val="tx1"/>
                    </a:solidFill>
                  </a:rPr>
                  <a:t>Steg </a:t>
                </a:r>
                <a:r>
                  <a:rPr lang="nb-NO" sz="900" dirty="0" smtClean="0">
                    <a:solidFill>
                      <a:schemeClr val="tx1"/>
                    </a:solidFill>
                  </a:rPr>
                  <a:t>5</a:t>
                </a:r>
                <a:endParaRPr lang="nb-NO" sz="9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259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3923" y="342943"/>
            <a:ext cx="1448732" cy="77151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35" tIns="34167" rIns="68335" bIns="34167" rtlCol="0" anchor="t"/>
          <a:lstStyle/>
          <a:p>
            <a:pPr algn="ctr"/>
            <a:endParaRPr lang="nb-NO" dirty="0" smtClean="0"/>
          </a:p>
        </p:txBody>
      </p:sp>
      <p:sp>
        <p:nvSpPr>
          <p:cNvPr id="3" name="Rectangle 2"/>
          <p:cNvSpPr/>
          <p:nvPr/>
        </p:nvSpPr>
        <p:spPr>
          <a:xfrm>
            <a:off x="1877923" y="342943"/>
            <a:ext cx="1626349" cy="77151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35" tIns="34167" rIns="68335" bIns="34167" rtlCol="0" anchor="t"/>
          <a:lstStyle/>
          <a:p>
            <a:pPr algn="ctr"/>
            <a:endParaRPr lang="nb-NO" dirty="0" smtClean="0"/>
          </a:p>
        </p:txBody>
      </p:sp>
      <p:sp>
        <p:nvSpPr>
          <p:cNvPr id="4" name="Rectangle 3"/>
          <p:cNvSpPr/>
          <p:nvPr/>
        </p:nvSpPr>
        <p:spPr>
          <a:xfrm>
            <a:off x="3559989" y="342943"/>
            <a:ext cx="5850650" cy="771514"/>
          </a:xfrm>
          <a:prstGeom prst="rect">
            <a:avLst/>
          </a:prstGeom>
          <a:solidFill>
            <a:srgbClr val="3A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35" tIns="34167" rIns="68335" bIns="34167" rtlCol="0" anchor="t"/>
          <a:lstStyle/>
          <a:p>
            <a:pPr algn="ctr"/>
            <a:endParaRPr lang="nb-NO" dirty="0" smtClean="0"/>
          </a:p>
        </p:txBody>
      </p:sp>
      <p:sp>
        <p:nvSpPr>
          <p:cNvPr id="5" name="Rectangle 4"/>
          <p:cNvSpPr/>
          <p:nvPr/>
        </p:nvSpPr>
        <p:spPr>
          <a:xfrm>
            <a:off x="3633328" y="400865"/>
            <a:ext cx="5707845" cy="6558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35" tIns="34167" rIns="68335" bIns="34167" rtlCol="0" anchor="t"/>
          <a:lstStyle/>
          <a:p>
            <a:pPr algn="ctr"/>
            <a:endParaRPr lang="nb-NO" dirty="0" smtClean="0"/>
          </a:p>
        </p:txBody>
      </p:sp>
      <p:pic>
        <p:nvPicPr>
          <p:cNvPr id="6" name="Picture 5" descr="intervju-verktøy_Hdir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607" b="34263"/>
          <a:stretch/>
        </p:blipFill>
        <p:spPr>
          <a:xfrm>
            <a:off x="272480" y="1138788"/>
            <a:ext cx="9140998" cy="30488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1363" y="4240074"/>
            <a:ext cx="8978198" cy="22198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35" tIns="34167" rIns="68335" bIns="34167" rtlCol="0" anchor="t"/>
          <a:lstStyle/>
          <a:p>
            <a:pPr algn="ctr"/>
            <a:endParaRPr lang="nb-NO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926546" y="362246"/>
            <a:ext cx="1560174" cy="822949"/>
          </a:xfrm>
          <a:prstGeom prst="rect">
            <a:avLst/>
          </a:prstGeom>
          <a:noFill/>
        </p:spPr>
        <p:txBody>
          <a:bodyPr wrap="square" lIns="75213" tIns="75213" rIns="75213" bIns="75213" rtlCol="0">
            <a:noAutofit/>
          </a:bodyPr>
          <a:lstStyle/>
          <a:p>
            <a:pPr lvl="0" algn="l"/>
            <a:r>
              <a:rPr lang="nb-NO" sz="900" dirty="0" smtClean="0">
                <a:solidFill>
                  <a:srgbClr val="FFFFFF"/>
                </a:solidFill>
              </a:rPr>
              <a:t>Hendelser som omhandler når behov oppstår, behovs-kartlegging, og komme i gang med tjenesten.</a:t>
            </a:r>
            <a:endParaRPr lang="nb-NO" sz="9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29610" y="404664"/>
            <a:ext cx="2786024" cy="681477"/>
          </a:xfrm>
          <a:prstGeom prst="rect">
            <a:avLst/>
          </a:prstGeom>
          <a:noFill/>
        </p:spPr>
        <p:txBody>
          <a:bodyPr wrap="square" lIns="75213" tIns="75213" rIns="75213" bIns="75213" rtlCol="0">
            <a:noAutofit/>
          </a:bodyPr>
          <a:lstStyle/>
          <a:p>
            <a:pPr lvl="0" algn="l"/>
            <a:r>
              <a:rPr lang="nb-NO" sz="700" b="1" dirty="0"/>
              <a:t>Eksempler på oppfølgingsspørsmål:</a:t>
            </a:r>
          </a:p>
          <a:p>
            <a:pPr lvl="0" algn="l"/>
            <a:r>
              <a:rPr lang="nb-NO" sz="700" dirty="0"/>
              <a:t>Kan du fortelle litt mer </a:t>
            </a:r>
            <a:r>
              <a:rPr lang="nb-NO" sz="700" dirty="0" smtClean="0"/>
              <a:t>rundt dette</a:t>
            </a:r>
            <a:r>
              <a:rPr lang="nb-NO" sz="700" dirty="0"/>
              <a:t>?</a:t>
            </a:r>
          </a:p>
          <a:p>
            <a:pPr lvl="0" algn="l"/>
            <a:r>
              <a:rPr lang="nb-NO" sz="700" dirty="0" smtClean="0"/>
              <a:t>Hvordan </a:t>
            </a:r>
            <a:r>
              <a:rPr lang="nb-NO" sz="700" dirty="0"/>
              <a:t>opplevde du det? Hva følte du da?</a:t>
            </a:r>
          </a:p>
          <a:p>
            <a:pPr lvl="0" algn="l"/>
            <a:r>
              <a:rPr lang="nb-NO" sz="700" dirty="0"/>
              <a:t>Hva var positivt? Hva var negativt</a:t>
            </a:r>
            <a:r>
              <a:rPr lang="nb-NO" sz="700" dirty="0" smtClean="0"/>
              <a:t>?</a:t>
            </a:r>
          </a:p>
          <a:p>
            <a:pPr lvl="0" algn="l"/>
            <a:r>
              <a:rPr lang="nb-NO" sz="700" dirty="0" smtClean="0"/>
              <a:t>Hva var viktig for deg i den situasjonen?</a:t>
            </a:r>
            <a:endParaRPr lang="nb-NO" sz="700" dirty="0"/>
          </a:p>
        </p:txBody>
      </p:sp>
      <p:sp>
        <p:nvSpPr>
          <p:cNvPr id="10" name="TextBox 9"/>
          <p:cNvSpPr txBox="1"/>
          <p:nvPr/>
        </p:nvSpPr>
        <p:spPr>
          <a:xfrm>
            <a:off x="606803" y="4393423"/>
            <a:ext cx="2786024" cy="681477"/>
          </a:xfrm>
          <a:prstGeom prst="rect">
            <a:avLst/>
          </a:prstGeom>
          <a:noFill/>
        </p:spPr>
        <p:txBody>
          <a:bodyPr wrap="square" lIns="75213" tIns="75213" rIns="75213" bIns="75213" rtlCol="0">
            <a:noAutofit/>
          </a:bodyPr>
          <a:lstStyle/>
          <a:p>
            <a:pPr lvl="0" algn="l"/>
            <a:r>
              <a:rPr lang="nb-NO" sz="1000" b="1" dirty="0"/>
              <a:t>Generelle notater:</a:t>
            </a:r>
            <a:endParaRPr lang="nb-NO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551082" y="341487"/>
            <a:ext cx="1114410" cy="757738"/>
          </a:xfrm>
          <a:prstGeom prst="rect">
            <a:avLst/>
          </a:prstGeom>
          <a:noFill/>
        </p:spPr>
        <p:txBody>
          <a:bodyPr wrap="square" lIns="75213" tIns="75213" rIns="75213" bIns="75213" rtlCol="0">
            <a:noAutofit/>
          </a:bodyPr>
          <a:lstStyle/>
          <a:p>
            <a:pPr algn="l"/>
            <a:r>
              <a:rPr lang="nb-NO" sz="2100" b="1" dirty="0">
                <a:solidFill>
                  <a:srgbClr val="FFFFFF"/>
                </a:solidFill>
              </a:rPr>
              <a:t>FØR</a:t>
            </a:r>
          </a:p>
          <a:p>
            <a:pPr lvl="0" algn="l"/>
            <a:r>
              <a:rPr lang="nb-NO" sz="900" dirty="0">
                <a:solidFill>
                  <a:srgbClr val="FFFFFF"/>
                </a:solidFill>
              </a:rPr>
              <a:t>Før </a:t>
            </a:r>
            <a:r>
              <a:rPr lang="nb-NO" sz="900" dirty="0" smtClean="0">
                <a:solidFill>
                  <a:srgbClr val="FFFFFF"/>
                </a:solidFill>
              </a:rPr>
              <a:t>tjenesten blir tatt i bruk.</a:t>
            </a:r>
            <a:endParaRPr lang="nb-NO" sz="90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30423" y="473321"/>
            <a:ext cx="1950216" cy="681477"/>
          </a:xfrm>
          <a:prstGeom prst="rect">
            <a:avLst/>
          </a:prstGeom>
          <a:noFill/>
        </p:spPr>
        <p:txBody>
          <a:bodyPr wrap="square" lIns="75213" tIns="75213" rIns="75213" bIns="75213" rtlCol="0">
            <a:noAutofit/>
          </a:bodyPr>
          <a:lstStyle/>
          <a:p>
            <a:pPr lvl="0"/>
            <a:r>
              <a:rPr lang="nb-NO" sz="1000" dirty="0"/>
              <a:t>Navn……………………….</a:t>
            </a:r>
          </a:p>
          <a:p>
            <a:pPr lvl="0"/>
            <a:endParaRPr lang="nb-NO" sz="1000" dirty="0"/>
          </a:p>
          <a:p>
            <a:pPr lvl="0"/>
            <a:r>
              <a:rPr lang="nb-NO" sz="1000" dirty="0"/>
              <a:t>Dato………………………..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221370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3923" y="342943"/>
            <a:ext cx="1448732" cy="77151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35" tIns="34167" rIns="68335" bIns="34167" rtlCol="0" anchor="t"/>
          <a:lstStyle/>
          <a:p>
            <a:pPr algn="ctr"/>
            <a:endParaRPr lang="nb-NO" dirty="0" smtClean="0"/>
          </a:p>
        </p:txBody>
      </p:sp>
      <p:sp>
        <p:nvSpPr>
          <p:cNvPr id="3" name="Rectangle 2"/>
          <p:cNvSpPr/>
          <p:nvPr/>
        </p:nvSpPr>
        <p:spPr>
          <a:xfrm>
            <a:off x="1877923" y="342943"/>
            <a:ext cx="1626349" cy="77151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35" tIns="34167" rIns="68335" bIns="34167" rtlCol="0" anchor="t"/>
          <a:lstStyle/>
          <a:p>
            <a:pPr algn="ctr"/>
            <a:endParaRPr lang="nb-NO" dirty="0" smtClean="0"/>
          </a:p>
        </p:txBody>
      </p:sp>
      <p:sp>
        <p:nvSpPr>
          <p:cNvPr id="4" name="Rectangle 3"/>
          <p:cNvSpPr/>
          <p:nvPr/>
        </p:nvSpPr>
        <p:spPr>
          <a:xfrm>
            <a:off x="3559989" y="342943"/>
            <a:ext cx="5850650" cy="771514"/>
          </a:xfrm>
          <a:prstGeom prst="rect">
            <a:avLst/>
          </a:prstGeom>
          <a:solidFill>
            <a:srgbClr val="3A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35" tIns="34167" rIns="68335" bIns="34167" rtlCol="0" anchor="t"/>
          <a:lstStyle/>
          <a:p>
            <a:pPr algn="ctr"/>
            <a:endParaRPr lang="nb-NO" dirty="0" smtClean="0"/>
          </a:p>
        </p:txBody>
      </p:sp>
      <p:sp>
        <p:nvSpPr>
          <p:cNvPr id="5" name="Rectangle 4"/>
          <p:cNvSpPr/>
          <p:nvPr/>
        </p:nvSpPr>
        <p:spPr>
          <a:xfrm>
            <a:off x="3633328" y="400865"/>
            <a:ext cx="5707845" cy="6558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35" tIns="34167" rIns="68335" bIns="34167" rtlCol="0" anchor="t"/>
          <a:lstStyle/>
          <a:p>
            <a:pPr algn="ctr"/>
            <a:endParaRPr lang="nb-NO" dirty="0" smtClean="0"/>
          </a:p>
        </p:txBody>
      </p:sp>
      <p:pic>
        <p:nvPicPr>
          <p:cNvPr id="6" name="Picture 5" descr="intervju-verktøy_Hdir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607" b="34263"/>
          <a:stretch/>
        </p:blipFill>
        <p:spPr>
          <a:xfrm>
            <a:off x="272480" y="1138788"/>
            <a:ext cx="9140998" cy="30488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1363" y="4240074"/>
            <a:ext cx="8978198" cy="22198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35" tIns="34167" rIns="68335" bIns="34167" rtlCol="0" anchor="t"/>
          <a:lstStyle/>
          <a:p>
            <a:pPr algn="ctr"/>
            <a:endParaRPr lang="nb-NO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51082" y="341487"/>
            <a:ext cx="1281572" cy="757738"/>
          </a:xfrm>
          <a:prstGeom prst="rect">
            <a:avLst/>
          </a:prstGeom>
          <a:noFill/>
        </p:spPr>
        <p:txBody>
          <a:bodyPr wrap="square" lIns="75213" tIns="75213" rIns="75213" bIns="75213" rtlCol="0">
            <a:noAutofit/>
          </a:bodyPr>
          <a:lstStyle/>
          <a:p>
            <a:pPr algn="l"/>
            <a:r>
              <a:rPr lang="nb-NO" sz="2100" b="1" dirty="0">
                <a:solidFill>
                  <a:srgbClr val="FFFFFF"/>
                </a:solidFill>
              </a:rPr>
              <a:t>UNDER</a:t>
            </a:r>
          </a:p>
          <a:p>
            <a:pPr lvl="0" algn="l"/>
            <a:r>
              <a:rPr lang="nb-NO" sz="900" dirty="0" smtClean="0">
                <a:solidFill>
                  <a:srgbClr val="FFFFFF"/>
                </a:solidFill>
              </a:rPr>
              <a:t>Mens tjenesten er </a:t>
            </a:r>
          </a:p>
          <a:p>
            <a:pPr lvl="0" algn="l"/>
            <a:r>
              <a:rPr lang="nb-NO" sz="900" dirty="0" smtClean="0">
                <a:solidFill>
                  <a:srgbClr val="FFFFFF"/>
                </a:solidFill>
              </a:rPr>
              <a:t>i bruk.</a:t>
            </a:r>
            <a:endParaRPr lang="nb-NO" sz="9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26546" y="362246"/>
            <a:ext cx="1560174" cy="822949"/>
          </a:xfrm>
          <a:prstGeom prst="rect">
            <a:avLst/>
          </a:prstGeom>
          <a:noFill/>
        </p:spPr>
        <p:txBody>
          <a:bodyPr wrap="square" lIns="75213" tIns="75213" rIns="75213" bIns="75213" rtlCol="0">
            <a:noAutofit/>
          </a:bodyPr>
          <a:lstStyle/>
          <a:p>
            <a:pPr lvl="0" algn="l"/>
            <a:r>
              <a:rPr lang="nb-NO" sz="900" dirty="0" smtClean="0">
                <a:solidFill>
                  <a:srgbClr val="FFFFFF"/>
                </a:solidFill>
              </a:rPr>
              <a:t>Hendelser som omhandler selve kjernen av det tjenesten leverer.</a:t>
            </a:r>
            <a:endParaRPr lang="nb-NO" sz="9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6803" y="4393423"/>
            <a:ext cx="2786024" cy="681477"/>
          </a:xfrm>
          <a:prstGeom prst="rect">
            <a:avLst/>
          </a:prstGeom>
          <a:noFill/>
        </p:spPr>
        <p:txBody>
          <a:bodyPr wrap="square" lIns="75213" tIns="75213" rIns="75213" bIns="75213" rtlCol="0">
            <a:noAutofit/>
          </a:bodyPr>
          <a:lstStyle/>
          <a:p>
            <a:pPr lvl="0" algn="l"/>
            <a:r>
              <a:rPr lang="nb-NO" sz="1000" b="1" dirty="0"/>
              <a:t>Generelle notater:</a:t>
            </a:r>
            <a:endParaRPr lang="nb-NO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7530423" y="473321"/>
            <a:ext cx="1950216" cy="681477"/>
          </a:xfrm>
          <a:prstGeom prst="rect">
            <a:avLst/>
          </a:prstGeom>
          <a:noFill/>
        </p:spPr>
        <p:txBody>
          <a:bodyPr wrap="square" lIns="75213" tIns="75213" rIns="75213" bIns="75213" rtlCol="0">
            <a:noAutofit/>
          </a:bodyPr>
          <a:lstStyle/>
          <a:p>
            <a:pPr lvl="0"/>
            <a:r>
              <a:rPr lang="nb-NO" sz="1000" dirty="0"/>
              <a:t>Navn……………………….</a:t>
            </a:r>
          </a:p>
          <a:p>
            <a:pPr lvl="0"/>
            <a:endParaRPr lang="nb-NO" sz="1000" dirty="0"/>
          </a:p>
          <a:p>
            <a:pPr lvl="0"/>
            <a:r>
              <a:rPr lang="nb-NO" sz="1000" dirty="0"/>
              <a:t>Dato………………………..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29610" y="404664"/>
            <a:ext cx="2786024" cy="681477"/>
          </a:xfrm>
          <a:prstGeom prst="rect">
            <a:avLst/>
          </a:prstGeom>
          <a:noFill/>
        </p:spPr>
        <p:txBody>
          <a:bodyPr wrap="square" lIns="75213" tIns="75213" rIns="75213" bIns="75213" rtlCol="0">
            <a:noAutofit/>
          </a:bodyPr>
          <a:lstStyle/>
          <a:p>
            <a:pPr lvl="0" algn="l"/>
            <a:r>
              <a:rPr lang="nb-NO" sz="700" b="1" dirty="0"/>
              <a:t>Eksempler på oppfølgingsspørsmål:</a:t>
            </a:r>
          </a:p>
          <a:p>
            <a:pPr lvl="0" algn="l"/>
            <a:r>
              <a:rPr lang="nb-NO" sz="700" dirty="0"/>
              <a:t>Kan du fortelle litt mer </a:t>
            </a:r>
            <a:r>
              <a:rPr lang="nb-NO" sz="700" dirty="0" smtClean="0"/>
              <a:t>rundt dette</a:t>
            </a:r>
            <a:r>
              <a:rPr lang="nb-NO" sz="700" dirty="0"/>
              <a:t>?</a:t>
            </a:r>
          </a:p>
          <a:p>
            <a:pPr lvl="0" algn="l"/>
            <a:r>
              <a:rPr lang="nb-NO" sz="700" dirty="0" smtClean="0"/>
              <a:t>Hvordan </a:t>
            </a:r>
            <a:r>
              <a:rPr lang="nb-NO" sz="700" dirty="0"/>
              <a:t>opplevde du det? Hva følte du da?</a:t>
            </a:r>
          </a:p>
          <a:p>
            <a:pPr lvl="0" algn="l"/>
            <a:r>
              <a:rPr lang="nb-NO" sz="700" dirty="0"/>
              <a:t>Hva var positivt? Hva var negativt</a:t>
            </a:r>
            <a:r>
              <a:rPr lang="nb-NO" sz="700" dirty="0" smtClean="0"/>
              <a:t>?</a:t>
            </a:r>
          </a:p>
          <a:p>
            <a:pPr lvl="0" algn="l"/>
            <a:r>
              <a:rPr lang="nb-NO" sz="700" dirty="0" smtClean="0"/>
              <a:t>Hva var viktig for deg i den situasjonen?</a:t>
            </a:r>
            <a:endParaRPr lang="nb-NO" sz="700" dirty="0"/>
          </a:p>
        </p:txBody>
      </p:sp>
    </p:spTree>
    <p:extLst>
      <p:ext uri="{BB962C8B-B14F-4D97-AF65-F5344CB8AC3E}">
        <p14:creationId xmlns:p14="http://schemas.microsoft.com/office/powerpoint/2010/main" val="129788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3923" y="342943"/>
            <a:ext cx="1448732" cy="77151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35" tIns="34167" rIns="68335" bIns="34167" rtlCol="0" anchor="t"/>
          <a:lstStyle/>
          <a:p>
            <a:pPr algn="ctr"/>
            <a:endParaRPr lang="nb-NO" dirty="0" smtClean="0"/>
          </a:p>
        </p:txBody>
      </p:sp>
      <p:sp>
        <p:nvSpPr>
          <p:cNvPr id="3" name="Rectangle 2"/>
          <p:cNvSpPr/>
          <p:nvPr/>
        </p:nvSpPr>
        <p:spPr>
          <a:xfrm>
            <a:off x="1877923" y="342943"/>
            <a:ext cx="1626349" cy="77151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35" tIns="34167" rIns="68335" bIns="34167" rtlCol="0" anchor="t"/>
          <a:lstStyle/>
          <a:p>
            <a:pPr algn="ctr"/>
            <a:endParaRPr lang="nb-NO" dirty="0" smtClean="0"/>
          </a:p>
        </p:txBody>
      </p:sp>
      <p:sp>
        <p:nvSpPr>
          <p:cNvPr id="4" name="Rectangle 3"/>
          <p:cNvSpPr/>
          <p:nvPr/>
        </p:nvSpPr>
        <p:spPr>
          <a:xfrm>
            <a:off x="3559989" y="342943"/>
            <a:ext cx="5850650" cy="771514"/>
          </a:xfrm>
          <a:prstGeom prst="rect">
            <a:avLst/>
          </a:prstGeom>
          <a:solidFill>
            <a:srgbClr val="3A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35" tIns="34167" rIns="68335" bIns="34167" rtlCol="0" anchor="t"/>
          <a:lstStyle/>
          <a:p>
            <a:pPr algn="ctr"/>
            <a:endParaRPr lang="nb-NO" dirty="0" smtClean="0"/>
          </a:p>
        </p:txBody>
      </p:sp>
      <p:sp>
        <p:nvSpPr>
          <p:cNvPr id="5" name="Rectangle 4"/>
          <p:cNvSpPr/>
          <p:nvPr/>
        </p:nvSpPr>
        <p:spPr>
          <a:xfrm>
            <a:off x="3633328" y="400865"/>
            <a:ext cx="5707845" cy="6558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35" tIns="34167" rIns="68335" bIns="34167" rtlCol="0" anchor="t"/>
          <a:lstStyle/>
          <a:p>
            <a:pPr algn="ctr"/>
            <a:endParaRPr lang="nb-NO" dirty="0" smtClean="0"/>
          </a:p>
        </p:txBody>
      </p:sp>
      <p:pic>
        <p:nvPicPr>
          <p:cNvPr id="6" name="Picture 5" descr="intervju-verktøy_Hdir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607" b="34263"/>
          <a:stretch/>
        </p:blipFill>
        <p:spPr>
          <a:xfrm>
            <a:off x="272480" y="1138788"/>
            <a:ext cx="9140998" cy="30488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1363" y="4240074"/>
            <a:ext cx="8978198" cy="22198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35" tIns="34167" rIns="68335" bIns="34167" rtlCol="0" anchor="t"/>
          <a:lstStyle/>
          <a:p>
            <a:pPr algn="ctr"/>
            <a:endParaRPr lang="nb-NO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51082" y="341487"/>
            <a:ext cx="1281572" cy="757738"/>
          </a:xfrm>
          <a:prstGeom prst="rect">
            <a:avLst/>
          </a:prstGeom>
          <a:noFill/>
        </p:spPr>
        <p:txBody>
          <a:bodyPr wrap="square" lIns="75213" tIns="75213" rIns="75213" bIns="75213" rtlCol="0">
            <a:noAutofit/>
          </a:bodyPr>
          <a:lstStyle/>
          <a:p>
            <a:pPr algn="l"/>
            <a:r>
              <a:rPr lang="nb-NO" sz="2100" b="1" dirty="0">
                <a:solidFill>
                  <a:srgbClr val="FFFFFF"/>
                </a:solidFill>
              </a:rPr>
              <a:t>ETTER</a:t>
            </a:r>
          </a:p>
          <a:p>
            <a:pPr lvl="0" algn="l"/>
            <a:r>
              <a:rPr lang="nb-NO" sz="900" dirty="0" smtClean="0">
                <a:solidFill>
                  <a:srgbClr val="FFFFFF"/>
                </a:solidFill>
              </a:rPr>
              <a:t>Bruk av tjenesten endres eller avsluttes.</a:t>
            </a:r>
            <a:endParaRPr lang="nb-NO" sz="9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26546" y="362246"/>
            <a:ext cx="1560174" cy="822949"/>
          </a:xfrm>
          <a:prstGeom prst="rect">
            <a:avLst/>
          </a:prstGeom>
          <a:noFill/>
        </p:spPr>
        <p:txBody>
          <a:bodyPr wrap="square" lIns="75213" tIns="75213" rIns="75213" bIns="75213" rtlCol="0">
            <a:noAutofit/>
          </a:bodyPr>
          <a:lstStyle/>
          <a:p>
            <a:pPr lvl="0" algn="l"/>
            <a:r>
              <a:rPr lang="nb-NO" sz="900" dirty="0" smtClean="0">
                <a:solidFill>
                  <a:srgbClr val="FFFFFF"/>
                </a:solidFill>
              </a:rPr>
              <a:t>Hendelser som omhandler å leve med tjenesten over tid til den eventuelt avsluttes. </a:t>
            </a:r>
            <a:endParaRPr lang="nb-NO" sz="9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30423" y="473321"/>
            <a:ext cx="1950216" cy="681477"/>
          </a:xfrm>
          <a:prstGeom prst="rect">
            <a:avLst/>
          </a:prstGeom>
          <a:noFill/>
        </p:spPr>
        <p:txBody>
          <a:bodyPr wrap="square" lIns="75213" tIns="75213" rIns="75213" bIns="75213" rtlCol="0">
            <a:noAutofit/>
          </a:bodyPr>
          <a:lstStyle/>
          <a:p>
            <a:pPr lvl="0"/>
            <a:r>
              <a:rPr lang="nb-NO" sz="1000" dirty="0"/>
              <a:t>Navn……………………….</a:t>
            </a:r>
          </a:p>
          <a:p>
            <a:pPr lvl="0"/>
            <a:endParaRPr lang="nb-NO" sz="1000" dirty="0"/>
          </a:p>
          <a:p>
            <a:pPr lvl="0"/>
            <a:r>
              <a:rPr lang="nb-NO" sz="1000" dirty="0"/>
              <a:t>Dato………………………..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6803" y="4393423"/>
            <a:ext cx="2786024" cy="681477"/>
          </a:xfrm>
          <a:prstGeom prst="rect">
            <a:avLst/>
          </a:prstGeom>
          <a:noFill/>
        </p:spPr>
        <p:txBody>
          <a:bodyPr wrap="square" lIns="75213" tIns="75213" rIns="75213" bIns="75213" rtlCol="0">
            <a:noAutofit/>
          </a:bodyPr>
          <a:lstStyle/>
          <a:p>
            <a:pPr lvl="0" algn="l"/>
            <a:r>
              <a:rPr lang="nb-NO" sz="1000" b="1" dirty="0"/>
              <a:t>Generelle notater:</a:t>
            </a:r>
            <a:endParaRPr lang="nb-NO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3629610" y="404664"/>
            <a:ext cx="2786024" cy="681477"/>
          </a:xfrm>
          <a:prstGeom prst="rect">
            <a:avLst/>
          </a:prstGeom>
          <a:noFill/>
        </p:spPr>
        <p:txBody>
          <a:bodyPr wrap="square" lIns="75213" tIns="75213" rIns="75213" bIns="75213" rtlCol="0">
            <a:noAutofit/>
          </a:bodyPr>
          <a:lstStyle/>
          <a:p>
            <a:pPr lvl="0" algn="l"/>
            <a:r>
              <a:rPr lang="nb-NO" sz="700" b="1" dirty="0"/>
              <a:t>Eksempler på oppfølgingsspørsmål:</a:t>
            </a:r>
          </a:p>
          <a:p>
            <a:pPr lvl="0" algn="l"/>
            <a:r>
              <a:rPr lang="nb-NO" sz="700" dirty="0"/>
              <a:t>Kan du fortelle litt mer </a:t>
            </a:r>
            <a:r>
              <a:rPr lang="nb-NO" sz="700" dirty="0" smtClean="0"/>
              <a:t>rundt dette</a:t>
            </a:r>
            <a:r>
              <a:rPr lang="nb-NO" sz="700" dirty="0"/>
              <a:t>?</a:t>
            </a:r>
          </a:p>
          <a:p>
            <a:pPr lvl="0" algn="l"/>
            <a:r>
              <a:rPr lang="nb-NO" sz="700" dirty="0" smtClean="0"/>
              <a:t>Hvordan </a:t>
            </a:r>
            <a:r>
              <a:rPr lang="nb-NO" sz="700" dirty="0"/>
              <a:t>opplevde du det? Hva følte du da?</a:t>
            </a:r>
          </a:p>
          <a:p>
            <a:pPr lvl="0" algn="l"/>
            <a:r>
              <a:rPr lang="nb-NO" sz="700" dirty="0"/>
              <a:t>Hva var positivt? Hva var negativt</a:t>
            </a:r>
            <a:r>
              <a:rPr lang="nb-NO" sz="700" dirty="0" smtClean="0"/>
              <a:t>?</a:t>
            </a:r>
          </a:p>
          <a:p>
            <a:pPr lvl="0" algn="l"/>
            <a:r>
              <a:rPr lang="nb-NO" sz="700" dirty="0" smtClean="0"/>
              <a:t>Hva var viktig for deg i den situasjonen?</a:t>
            </a:r>
            <a:endParaRPr lang="nb-NO" sz="700" dirty="0"/>
          </a:p>
        </p:txBody>
      </p:sp>
    </p:spTree>
    <p:extLst>
      <p:ext uri="{BB962C8B-B14F-4D97-AF65-F5344CB8AC3E}">
        <p14:creationId xmlns:p14="http://schemas.microsoft.com/office/powerpoint/2010/main" val="103264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Metode 3: Observasjon</a:t>
            </a:r>
          </a:p>
        </p:txBody>
      </p:sp>
    </p:spTree>
    <p:extLst>
      <p:ext uri="{BB962C8B-B14F-4D97-AF65-F5344CB8AC3E}">
        <p14:creationId xmlns:p14="http://schemas.microsoft.com/office/powerpoint/2010/main" val="75742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Observasjon</a:t>
            </a:r>
          </a:p>
        </p:txBody>
      </p:sp>
      <p:pic>
        <p:nvPicPr>
          <p:cNvPr id="7" name="shadowing-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855"/>
          <a:stretch/>
        </p:blipFill>
        <p:spPr>
          <a:xfrm>
            <a:off x="209550" y="1635124"/>
            <a:ext cx="9517491" cy="503396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 cmpd="sng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7343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b-NO" dirty="0" smtClean="0"/>
              <a:t>Introduksjon til observasjon</a:t>
            </a:r>
            <a:endParaRPr lang="nb-NO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208386" y="1634463"/>
            <a:ext cx="5968750" cy="4818873"/>
          </a:xfrm>
        </p:spPr>
        <p:txBody>
          <a:bodyPr>
            <a:noAutofit/>
          </a:bodyPr>
          <a:lstStyle/>
          <a:p>
            <a:r>
              <a:rPr lang="nb-NO" b="1" dirty="0">
                <a:solidFill>
                  <a:srgbClr val="3A7EC0"/>
                </a:solidFill>
              </a:rPr>
              <a:t>Hva er observasjon?</a:t>
            </a:r>
          </a:p>
          <a:p>
            <a:r>
              <a:rPr lang="nb-NO" dirty="0"/>
              <a:t>I denne metoden </a:t>
            </a:r>
            <a:r>
              <a:rPr lang="nb-NO" dirty="0" smtClean="0"/>
              <a:t>observeres personer </a:t>
            </a:r>
            <a:r>
              <a:rPr lang="nb-NO" dirty="0"/>
              <a:t>mens de </a:t>
            </a:r>
            <a:r>
              <a:rPr lang="nb-NO" dirty="0" smtClean="0"/>
              <a:t>gjennomgår </a:t>
            </a:r>
            <a:r>
              <a:rPr lang="nb-NO" dirty="0"/>
              <a:t>sine rutiner og gjøremål. Det finnes ulike former for observasjon. Man kan være «flue på veggen» der man observerer og følger en eller flere personer over tid, uten å aktivt delta eller ha direkte kontakt med vedkommende. I deltakende observasjon er ikke observatøren passiv, men kan f.eks. gå inn i rollen som </a:t>
            </a:r>
            <a:r>
              <a:rPr lang="nb-NO" dirty="0" smtClean="0"/>
              <a:t>assistent, </a:t>
            </a:r>
            <a:r>
              <a:rPr lang="nb-NO" dirty="0"/>
              <a:t>og delta mer aktivt i situasjonen.</a:t>
            </a:r>
          </a:p>
          <a:p>
            <a:endParaRPr lang="nb-NO" dirty="0"/>
          </a:p>
          <a:p>
            <a:r>
              <a:rPr lang="nb-NO" dirty="0" smtClean="0"/>
              <a:t>Personer dere </a:t>
            </a:r>
            <a:r>
              <a:rPr lang="nb-NO" dirty="0"/>
              <a:t>observerer skal være komfortabel med å ha </a:t>
            </a:r>
            <a:r>
              <a:rPr lang="nb-NO" dirty="0" smtClean="0"/>
              <a:t>dere </a:t>
            </a:r>
            <a:r>
              <a:rPr lang="nb-NO" dirty="0"/>
              <a:t>tilstede, slik at </a:t>
            </a:r>
            <a:r>
              <a:rPr lang="nb-NO" dirty="0" smtClean="0"/>
              <a:t>dere </a:t>
            </a:r>
            <a:r>
              <a:rPr lang="nb-NO" dirty="0"/>
              <a:t>kan observere en mest mulig ekte og upåvirket situasjon. Da er det viktig å være så ’usynlig’ som mulig. Plasser </a:t>
            </a:r>
            <a:r>
              <a:rPr lang="nb-NO" dirty="0" smtClean="0"/>
              <a:t>dere </a:t>
            </a:r>
            <a:r>
              <a:rPr lang="nb-NO" dirty="0"/>
              <a:t>litt utenfor situasjonen og diskret ta notater. Dersom man får behov for å stille spørsmål er det viktig å ikke avbryt situasjonen, men heller notere ned spørsmålene og vente til det passer. </a:t>
            </a:r>
          </a:p>
          <a:p>
            <a:endParaRPr lang="nb-NO" dirty="0"/>
          </a:p>
          <a:p>
            <a:r>
              <a:rPr lang="nb-NO" b="1" dirty="0">
                <a:solidFill>
                  <a:srgbClr val="3A7EC0"/>
                </a:solidFill>
              </a:rPr>
              <a:t>Hvorfor </a:t>
            </a:r>
            <a:r>
              <a:rPr lang="nb-NO" b="1" dirty="0" smtClean="0">
                <a:solidFill>
                  <a:srgbClr val="3A7EC0"/>
                </a:solidFill>
              </a:rPr>
              <a:t>utføre observasjon?</a:t>
            </a:r>
            <a:endParaRPr lang="nb-NO" b="1" dirty="0">
              <a:solidFill>
                <a:srgbClr val="3A7EC0"/>
              </a:solidFill>
            </a:endParaRPr>
          </a:p>
          <a:p>
            <a:r>
              <a:rPr lang="nb-NO" dirty="0" smtClean="0"/>
              <a:t>Gjennom </a:t>
            </a:r>
            <a:r>
              <a:rPr lang="nb-NO" dirty="0"/>
              <a:t>observasjon </a:t>
            </a:r>
            <a:r>
              <a:rPr lang="nb-NO" dirty="0" smtClean="0"/>
              <a:t>vil dere få </a:t>
            </a:r>
            <a:r>
              <a:rPr lang="nb-NO" dirty="0"/>
              <a:t>et mer realistisk bilde av hendelsesforløpet og behov. Dette gjør </a:t>
            </a:r>
            <a:r>
              <a:rPr lang="nb-NO" dirty="0" smtClean="0"/>
              <a:t>dere </a:t>
            </a:r>
            <a:r>
              <a:rPr lang="nb-NO" dirty="0"/>
              <a:t>i stand til å avdekke både hva som fungerer og ikke minst hvilke utfordringer som finnes i dagens </a:t>
            </a:r>
            <a:r>
              <a:rPr lang="nb-NO" dirty="0" smtClean="0"/>
              <a:t>tjenesteforløp. Observasjon kan </a:t>
            </a:r>
            <a:r>
              <a:rPr lang="nb-NO" dirty="0"/>
              <a:t>brukes til å sette seg inn i livet til menneskene som </a:t>
            </a:r>
            <a:r>
              <a:rPr lang="nb-NO" dirty="0" smtClean="0"/>
              <a:t>bruker eller yter tjenesten. </a:t>
            </a:r>
            <a:endParaRPr lang="nb-NO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</p:spPr>
        <p:txBody>
          <a:bodyPr/>
          <a:lstStyle/>
          <a:p>
            <a:fld id="{51360949-4B9F-9B4C-948A-35244A0B85F5}" type="slidenum">
              <a:rPr lang="nb-NO" smtClean="0"/>
              <a:pPr/>
              <a:t>36</a:t>
            </a:fld>
            <a:endParaRPr lang="nb-NO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6393160" y="1759949"/>
            <a:ext cx="3177878" cy="4766488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</a:pPr>
            <a:r>
              <a:rPr lang="nb-NO" b="1" dirty="0">
                <a:solidFill>
                  <a:srgbClr val="000000"/>
                </a:solidFill>
                <a:ea typeface="Helvetica"/>
                <a:sym typeface="Helvetica"/>
              </a:rPr>
              <a:t>Når </a:t>
            </a:r>
            <a:r>
              <a:rPr lang="nb-NO" b="1" dirty="0" smtClean="0">
                <a:solidFill>
                  <a:srgbClr val="000000"/>
                </a:solidFill>
                <a:ea typeface="Helvetica"/>
                <a:sym typeface="Helvetica"/>
              </a:rPr>
              <a:t>utføres dette?</a:t>
            </a:r>
            <a:endParaRPr lang="nb-NO" b="1" dirty="0">
              <a:solidFill>
                <a:srgbClr val="000000"/>
              </a:solidFill>
              <a:ea typeface="Helvetica"/>
              <a:sym typeface="Helvetica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dirty="0" smtClean="0"/>
              <a:t>I fase 2 for å avdekke behov.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dirty="0" smtClean="0"/>
              <a:t>Videre utover i prosjektet når dere avdekker nye områder dere må lære mer om, eller ønsker å få innspill på idéer.</a:t>
            </a:r>
            <a:endParaRPr lang="nb-NO" b="1" dirty="0" smtClean="0">
              <a:solidFill>
                <a:srgbClr val="000000"/>
              </a:solidFill>
              <a:ea typeface="Helvetica"/>
            </a:endParaRPr>
          </a:p>
          <a:p>
            <a:pPr lvl="0">
              <a:spcBef>
                <a:spcPts val="600"/>
              </a:spcBef>
            </a:pPr>
            <a:endParaRPr lang="nb-NO" b="1" dirty="0" smtClean="0">
              <a:solidFill>
                <a:srgbClr val="000000"/>
              </a:solidFill>
              <a:ea typeface="Helvetica"/>
            </a:endParaRPr>
          </a:p>
          <a:p>
            <a:pPr lvl="0">
              <a:spcBef>
                <a:spcPts val="600"/>
              </a:spcBef>
            </a:pPr>
            <a:r>
              <a:rPr lang="nb-NO" b="1" dirty="0" smtClean="0">
                <a:solidFill>
                  <a:srgbClr val="000000"/>
                </a:solidFill>
                <a:ea typeface="Helvetica"/>
              </a:rPr>
              <a:t>Hvem </a:t>
            </a:r>
            <a:r>
              <a:rPr lang="nb-NO" b="1" dirty="0">
                <a:solidFill>
                  <a:srgbClr val="000000"/>
                </a:solidFill>
                <a:ea typeface="Helvetica"/>
              </a:rPr>
              <a:t>er </a:t>
            </a:r>
            <a:r>
              <a:rPr lang="nb-NO" b="1" dirty="0" smtClean="0">
                <a:solidFill>
                  <a:srgbClr val="000000"/>
                </a:solidFill>
                <a:ea typeface="Helvetica"/>
              </a:rPr>
              <a:t>med? </a:t>
            </a:r>
            <a:endParaRPr lang="nb-NO" b="1" dirty="0">
              <a:solidFill>
                <a:srgbClr val="000000"/>
              </a:solidFill>
              <a:ea typeface="Helvetica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dirty="0" smtClean="0"/>
              <a:t>En-to teammedlemmer per observasjon. 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i="1" dirty="0" smtClean="0"/>
              <a:t>Hele</a:t>
            </a:r>
            <a:r>
              <a:rPr lang="nb-NO" dirty="0" smtClean="0"/>
              <a:t> prosjektteamet skal i løpet av prosjektet delta i innsiktsarbeid for å opparbeide empati og forståelse.</a:t>
            </a:r>
          </a:p>
          <a:p>
            <a:endParaRPr lang="nb-NO" b="1" dirty="0"/>
          </a:p>
          <a:p>
            <a:endParaRPr lang="nb-NO" dirty="0"/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209549" y="943270"/>
            <a:ext cx="9503023" cy="541514"/>
          </a:xfrm>
        </p:spPr>
        <p:txBody>
          <a:bodyPr/>
          <a:lstStyle/>
          <a:p>
            <a:r>
              <a:rPr lang="nb-NO" dirty="0" smtClean="0"/>
              <a:t>Det folk sier de gjør, er ofte forskjellig fra det de </a:t>
            </a:r>
            <a:r>
              <a:rPr lang="nb-NO" i="1" dirty="0" smtClean="0"/>
              <a:t>faktisk</a:t>
            </a:r>
            <a:r>
              <a:rPr lang="nb-NO" dirty="0" smtClean="0"/>
              <a:t> gjør. </a:t>
            </a:r>
          </a:p>
          <a:p>
            <a:r>
              <a:rPr lang="nb-NO" dirty="0" smtClean="0"/>
              <a:t>Det er derfor viktig å kombinere intervjuer med observasjon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8650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6-30 at 12.06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407" y="4336813"/>
            <a:ext cx="3150074" cy="2177718"/>
          </a:xfrm>
          <a:prstGeom prst="rect">
            <a:avLst/>
          </a:prstGeom>
          <a:ln w="3175" cmpd="sng">
            <a:solidFill>
              <a:srgbClr val="3A7EC0"/>
            </a:solidFill>
          </a:ln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b-NO" dirty="0" smtClean="0"/>
              <a:t>Introduksjon til observasjon</a:t>
            </a:r>
            <a:endParaRPr lang="nb-NO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208386" y="1634463"/>
            <a:ext cx="5608710" cy="4818873"/>
          </a:xfrm>
        </p:spPr>
        <p:txBody>
          <a:bodyPr>
            <a:noAutofit/>
          </a:bodyPr>
          <a:lstStyle/>
          <a:p>
            <a:r>
              <a:rPr lang="nb-NO" b="1" dirty="0" smtClean="0">
                <a:solidFill>
                  <a:srgbClr val="3A7EC0"/>
                </a:solidFill>
              </a:rPr>
              <a:t>Hvordan utføre observasjon?</a:t>
            </a:r>
          </a:p>
          <a:p>
            <a:endParaRPr lang="nb-NO" b="1" dirty="0" smtClean="0">
              <a:solidFill>
                <a:srgbClr val="3A7EC0"/>
              </a:solidFill>
            </a:endParaRPr>
          </a:p>
          <a:p>
            <a:r>
              <a:rPr lang="nb-NO" b="1" dirty="0" smtClean="0">
                <a:solidFill>
                  <a:srgbClr val="3A7EC0"/>
                </a:solidFill>
              </a:rPr>
              <a:t>FØR </a:t>
            </a:r>
            <a:r>
              <a:rPr lang="nb-NO" b="1" dirty="0">
                <a:solidFill>
                  <a:srgbClr val="3A7EC0"/>
                </a:solidFill>
              </a:rPr>
              <a:t>(forberedelser)</a:t>
            </a:r>
          </a:p>
          <a:p>
            <a:pPr marL="285750" indent="-285750">
              <a:buFont typeface="Arial"/>
              <a:buChar char="•"/>
            </a:pPr>
            <a:r>
              <a:rPr lang="nb-NO" dirty="0"/>
              <a:t>Formuler hva som er formålet med observasjonen og hva </a:t>
            </a:r>
            <a:r>
              <a:rPr lang="nb-NO" dirty="0" smtClean="0"/>
              <a:t>dere </a:t>
            </a:r>
            <a:r>
              <a:rPr lang="nb-NO" dirty="0"/>
              <a:t>ønsker å få innsikt i. Forbered gjerne også noen spørsmål </a:t>
            </a:r>
            <a:r>
              <a:rPr lang="nb-NO" dirty="0" smtClean="0"/>
              <a:t>dere </a:t>
            </a:r>
            <a:r>
              <a:rPr lang="nb-NO" dirty="0"/>
              <a:t>kan ha i </a:t>
            </a:r>
            <a:r>
              <a:rPr lang="nb-NO" dirty="0" smtClean="0"/>
              <a:t>bakhånd.</a:t>
            </a:r>
            <a:endParaRPr lang="nb-NO" dirty="0"/>
          </a:p>
          <a:p>
            <a:endParaRPr lang="nb-NO" b="1" dirty="0">
              <a:solidFill>
                <a:srgbClr val="3A7EC0"/>
              </a:solidFill>
            </a:endParaRPr>
          </a:p>
          <a:p>
            <a:r>
              <a:rPr lang="nb-NO" b="1" dirty="0">
                <a:solidFill>
                  <a:srgbClr val="3A7EC0"/>
                </a:solidFill>
              </a:rPr>
              <a:t>UNDER (utførelse) </a:t>
            </a:r>
          </a:p>
          <a:p>
            <a:pPr marL="285750" indent="-285750">
              <a:buFont typeface="Arial"/>
              <a:buChar char="•"/>
            </a:pPr>
            <a:r>
              <a:rPr lang="nb-NO" dirty="0"/>
              <a:t>Observer og noter. Ta bilder om det </a:t>
            </a:r>
            <a:r>
              <a:rPr lang="nb-NO" dirty="0" smtClean="0"/>
              <a:t>passer, men ikke </a:t>
            </a:r>
            <a:r>
              <a:rPr lang="nb-NO" dirty="0"/>
              <a:t>forstyrrer </a:t>
            </a:r>
            <a:r>
              <a:rPr lang="nb-NO" dirty="0" smtClean="0"/>
              <a:t>situasjonen. Følg </a:t>
            </a:r>
            <a:r>
              <a:rPr lang="nb-NO" dirty="0"/>
              <a:t>tipsene i Observasjonsguiden på neste </a:t>
            </a:r>
            <a:r>
              <a:rPr lang="nb-NO" dirty="0" smtClean="0"/>
              <a:t>side.</a:t>
            </a:r>
          </a:p>
          <a:p>
            <a:pPr marL="285750" indent="-285750">
              <a:buFont typeface="Arial"/>
              <a:buChar char="•"/>
            </a:pPr>
            <a:r>
              <a:rPr lang="nb-NO" dirty="0" smtClean="0"/>
              <a:t>Foreta et kort intervju på slutten av observasjonen for å stille spørsmål relatert til hendelser dere observerte. Forsøk å se en helhet i hendelsene og finn ut </a:t>
            </a:r>
            <a:r>
              <a:rPr lang="nb-NO" i="1" dirty="0" smtClean="0"/>
              <a:t>hvorfor</a:t>
            </a:r>
            <a:r>
              <a:rPr lang="nb-NO" dirty="0" smtClean="0"/>
              <a:t> de gjør ting på den måten de gjør det. </a:t>
            </a:r>
            <a:endParaRPr lang="nb-NO" dirty="0"/>
          </a:p>
          <a:p>
            <a:endParaRPr lang="nb-NO" dirty="0"/>
          </a:p>
          <a:p>
            <a:r>
              <a:rPr lang="nb-NO" b="1" dirty="0">
                <a:solidFill>
                  <a:srgbClr val="3A7EC0"/>
                </a:solidFill>
              </a:rPr>
              <a:t>ETTER (etterarbeid) </a:t>
            </a:r>
          </a:p>
          <a:p>
            <a:pPr marL="285750" indent="-285750">
              <a:buFont typeface="Arial"/>
              <a:buChar char="•"/>
            </a:pPr>
            <a:r>
              <a:rPr lang="nb-NO" dirty="0"/>
              <a:t>Noter ned de viktigste lærdommene: Hva gjorde mest inntrykk? Hva fungerte dårlig? Hva var åpenbare behov? </a:t>
            </a:r>
          </a:p>
          <a:p>
            <a:r>
              <a:rPr lang="nb-NO" dirty="0"/>
              <a:t> 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</p:spPr>
        <p:txBody>
          <a:bodyPr/>
          <a:lstStyle/>
          <a:p>
            <a:fld id="{51360949-4B9F-9B4C-948A-35244A0B85F5}" type="slidenum">
              <a:rPr lang="nb-NO" smtClean="0"/>
              <a:pPr/>
              <a:t>37</a:t>
            </a:fld>
            <a:endParaRPr lang="nb-NO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6393160" y="1759949"/>
            <a:ext cx="3177878" cy="4766488"/>
          </a:xfrm>
        </p:spPr>
        <p:txBody>
          <a:bodyPr>
            <a:noAutofit/>
          </a:bodyPr>
          <a:lstStyle/>
          <a:p>
            <a:r>
              <a:rPr lang="nb-NO" b="1" dirty="0">
                <a:solidFill>
                  <a:srgbClr val="000000"/>
                </a:solidFill>
                <a:ea typeface="Helvetica"/>
              </a:rPr>
              <a:t>Utstyr: </a:t>
            </a: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nb-NO" dirty="0"/>
              <a:t>Observasjonsguide</a:t>
            </a: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nb-NO" dirty="0"/>
              <a:t>Skriftlig dokumentasjon </a:t>
            </a:r>
          </a:p>
          <a:p>
            <a:pPr marL="285681" indent="-285681">
              <a:lnSpc>
                <a:spcPct val="80000"/>
              </a:lnSpc>
              <a:buFont typeface="Arial"/>
              <a:buChar char="•"/>
            </a:pPr>
            <a:r>
              <a:rPr lang="nb-NO" dirty="0"/>
              <a:t>Prosess-</a:t>
            </a:r>
            <a:r>
              <a:rPr lang="nb-NO" dirty="0" smtClean="0"/>
              <a:t>notatark (om ønskelig)</a:t>
            </a:r>
            <a:endParaRPr lang="nb-NO" dirty="0"/>
          </a:p>
          <a:p>
            <a:pPr marL="285681" indent="-285681">
              <a:lnSpc>
                <a:spcPct val="80000"/>
              </a:lnSpc>
              <a:buFont typeface="Arial"/>
              <a:buChar char="•"/>
            </a:pPr>
            <a:r>
              <a:rPr lang="nb-NO" dirty="0" smtClean="0"/>
              <a:t>Penn og notatbok</a:t>
            </a:r>
            <a:endParaRPr lang="nb-NO" dirty="0"/>
          </a:p>
          <a:p>
            <a:pPr marL="285681" indent="-285681">
              <a:lnSpc>
                <a:spcPct val="80000"/>
              </a:lnSpc>
              <a:buFont typeface="Arial"/>
              <a:buChar char="•"/>
            </a:pPr>
            <a:r>
              <a:rPr lang="nb-NO" dirty="0" smtClean="0"/>
              <a:t>Kamera </a:t>
            </a:r>
            <a:r>
              <a:rPr lang="nb-NO" i="1" dirty="0"/>
              <a:t>(evt. på mobiltelefon)</a:t>
            </a:r>
            <a:endParaRPr lang="nb-NO" dirty="0"/>
          </a:p>
          <a:p>
            <a:pPr marL="285681" indent="-285681">
              <a:lnSpc>
                <a:spcPct val="80000"/>
              </a:lnSpc>
              <a:buFont typeface="Arial"/>
              <a:buChar char="•"/>
            </a:pPr>
            <a:r>
              <a:rPr lang="nb-NO" dirty="0"/>
              <a:t>Evt. l</a:t>
            </a:r>
            <a:r>
              <a:rPr lang="nb-NO" dirty="0" smtClean="0"/>
              <a:t>ydopptaker</a:t>
            </a:r>
            <a:endParaRPr lang="nb-NO" dirty="0"/>
          </a:p>
          <a:p>
            <a:pPr marL="285681" indent="-285681">
              <a:lnSpc>
                <a:spcPct val="80000"/>
              </a:lnSpc>
              <a:buFont typeface="Arial"/>
              <a:buChar char="•"/>
            </a:pPr>
            <a:r>
              <a:rPr lang="nb-NO" dirty="0"/>
              <a:t>Adresser og reiseplan</a:t>
            </a:r>
          </a:p>
          <a:p>
            <a:pPr marL="285681" indent="-285681">
              <a:lnSpc>
                <a:spcPct val="80000"/>
              </a:lnSpc>
              <a:buFont typeface="Arial"/>
              <a:buChar char="•"/>
            </a:pPr>
            <a:r>
              <a:rPr lang="nb-NO" dirty="0"/>
              <a:t>Litt informasjon om </a:t>
            </a:r>
            <a:r>
              <a:rPr lang="nb-NO" dirty="0" smtClean="0"/>
              <a:t>personen</a:t>
            </a:r>
            <a:endParaRPr lang="nb-NO" dirty="0"/>
          </a:p>
          <a:p>
            <a:pPr>
              <a:lnSpc>
                <a:spcPct val="80000"/>
              </a:lnSpc>
            </a:pPr>
            <a:endParaRPr lang="nb-NO" b="1" dirty="0" smtClean="0"/>
          </a:p>
          <a:p>
            <a:pPr>
              <a:lnSpc>
                <a:spcPct val="80000"/>
              </a:lnSpc>
            </a:pPr>
            <a:r>
              <a:rPr lang="nb-NO" b="1" dirty="0" smtClean="0"/>
              <a:t>Observasjonsguide</a:t>
            </a:r>
            <a:r>
              <a:rPr lang="nb-NO" b="1" dirty="0"/>
              <a:t>:</a:t>
            </a:r>
            <a:endParaRPr lang="nb-NO" dirty="0"/>
          </a:p>
          <a:p>
            <a:pPr>
              <a:lnSpc>
                <a:spcPct val="80000"/>
              </a:lnSpc>
            </a:pPr>
            <a:endParaRPr lang="nb-NO" dirty="0"/>
          </a:p>
          <a:p>
            <a:endParaRPr lang="nb-NO" b="1" dirty="0"/>
          </a:p>
          <a:p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10270050" y="4784588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23335" y="5386767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75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/>
          <p:nvPr/>
        </p:nvSpPr>
        <p:spPr>
          <a:xfrm>
            <a:off x="5097017" y="1357458"/>
            <a:ext cx="4624426" cy="53292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t"/>
          <a:lstStyle/>
          <a:p>
            <a:pPr algn="ctr"/>
            <a:endParaRPr lang="nb-NO" b="1" dirty="0">
              <a:solidFill>
                <a:srgbClr val="FF9900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617538" y="354648"/>
            <a:ext cx="9244227" cy="711200"/>
          </a:xfrm>
          <a:prstGeom prst="rect">
            <a:avLst/>
          </a:prstGeom>
        </p:spPr>
        <p:txBody>
          <a:bodyPr lIns="91418" tIns="45710" rIns="91418" bIns="45710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chemeClr val="accent3"/>
                </a:solidFill>
                <a:latin typeface="+mn-lt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5pPr>
            <a:lvl6pPr marL="51198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6pPr>
            <a:lvl7pPr marL="102396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7pPr>
            <a:lvl8pPr marL="153594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8pPr>
            <a:lvl9pPr marL="204792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9pPr>
          </a:lstStyle>
          <a:p>
            <a:endParaRPr lang="nb-NO" sz="2400" kern="0" dirty="0">
              <a:solidFill>
                <a:srgbClr val="EF8B0A"/>
              </a:solidFill>
              <a:latin typeface="Arial"/>
              <a:cs typeface="Arial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025008" y="197520"/>
            <a:ext cx="4758529" cy="1071240"/>
          </a:xfrm>
          <a:prstGeom prst="rect">
            <a:avLst/>
          </a:prstGeom>
        </p:spPr>
        <p:txBody>
          <a:bodyPr lIns="91418" tIns="45710" rIns="91418" bIns="45710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chemeClr val="accent3"/>
                </a:solidFill>
                <a:latin typeface="+mn-lt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5pPr>
            <a:lvl6pPr marL="51198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6pPr>
            <a:lvl7pPr marL="102396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7pPr>
            <a:lvl8pPr marL="153594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8pPr>
            <a:lvl9pPr marL="204792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9pPr>
          </a:lstStyle>
          <a:p>
            <a:r>
              <a:rPr lang="nb-NO" sz="1100" i="1" kern="0" dirty="0">
                <a:solidFill>
                  <a:schemeClr val="bg1"/>
                </a:solidFill>
                <a:latin typeface="Arial"/>
                <a:cs typeface="Arial"/>
              </a:rPr>
              <a:t>Vær diskret: </a:t>
            </a:r>
            <a:r>
              <a:rPr lang="nb-NO" sz="1100" b="0" i="1" kern="0" dirty="0" smtClean="0">
                <a:solidFill>
                  <a:schemeClr val="bg1"/>
                </a:solidFill>
                <a:latin typeface="Arial"/>
                <a:cs typeface="Arial"/>
              </a:rPr>
              <a:t>Vi </a:t>
            </a:r>
            <a:r>
              <a:rPr lang="nb-NO" sz="1100" b="0" i="1" kern="0" dirty="0">
                <a:solidFill>
                  <a:schemeClr val="bg1"/>
                </a:solidFill>
                <a:latin typeface="Arial"/>
                <a:cs typeface="Arial"/>
              </a:rPr>
              <a:t>ønsker at de vi observerer er komfortable med å ha oss tilstede, slik at vi kan observere en </a:t>
            </a:r>
            <a:r>
              <a:rPr lang="nb-NO" sz="1100" i="1" kern="0" dirty="0">
                <a:solidFill>
                  <a:schemeClr val="bg1"/>
                </a:solidFill>
                <a:latin typeface="Arial"/>
                <a:cs typeface="Arial"/>
              </a:rPr>
              <a:t>mest mulig ekte og upåvirket situasjon</a:t>
            </a:r>
            <a:r>
              <a:rPr lang="nb-NO" sz="1100" b="0" i="1" kern="0" dirty="0">
                <a:solidFill>
                  <a:schemeClr val="bg1"/>
                </a:solidFill>
                <a:latin typeface="Arial"/>
                <a:cs typeface="Arial"/>
              </a:rPr>
              <a:t>. </a:t>
            </a:r>
            <a:r>
              <a:rPr lang="nb-NO" sz="1100" b="0" i="1" kern="0" dirty="0" smtClean="0">
                <a:solidFill>
                  <a:schemeClr val="bg1"/>
                </a:solidFill>
                <a:latin typeface="Arial"/>
                <a:cs typeface="Arial"/>
              </a:rPr>
              <a:t>Da </a:t>
            </a:r>
            <a:r>
              <a:rPr lang="nb-NO" sz="1100" b="0" i="1" kern="0" dirty="0">
                <a:solidFill>
                  <a:schemeClr val="bg1"/>
                </a:solidFill>
                <a:latin typeface="Arial"/>
                <a:cs typeface="Arial"/>
              </a:rPr>
              <a:t>er det viktig å være så </a:t>
            </a:r>
            <a:r>
              <a:rPr lang="nb-NO" sz="1100" i="1" kern="0" dirty="0">
                <a:solidFill>
                  <a:schemeClr val="bg1"/>
                </a:solidFill>
                <a:latin typeface="Arial"/>
                <a:cs typeface="Arial"/>
              </a:rPr>
              <a:t>’usynlig’ </a:t>
            </a:r>
            <a:r>
              <a:rPr lang="nb-NO" sz="1100" b="0" i="1" kern="0" dirty="0">
                <a:solidFill>
                  <a:schemeClr val="bg1"/>
                </a:solidFill>
                <a:latin typeface="Arial"/>
                <a:cs typeface="Arial"/>
              </a:rPr>
              <a:t>som mulig. Plasser </a:t>
            </a:r>
            <a:r>
              <a:rPr lang="nb-NO" sz="1100" b="0" i="1" kern="0" dirty="0" smtClean="0">
                <a:solidFill>
                  <a:schemeClr val="bg1"/>
                </a:solidFill>
                <a:latin typeface="Arial"/>
                <a:cs typeface="Arial"/>
              </a:rPr>
              <a:t>dere </a:t>
            </a:r>
            <a:r>
              <a:rPr lang="nb-NO" sz="1100" b="0" i="1" kern="0" dirty="0">
                <a:solidFill>
                  <a:schemeClr val="bg1"/>
                </a:solidFill>
                <a:latin typeface="Arial"/>
                <a:cs typeface="Arial"/>
              </a:rPr>
              <a:t>litt utenfor situasjonen og diskret ta notater. Dersom </a:t>
            </a:r>
            <a:r>
              <a:rPr lang="nb-NO" sz="1100" b="0" i="1" kern="0" dirty="0" smtClean="0">
                <a:solidFill>
                  <a:schemeClr val="bg1"/>
                </a:solidFill>
                <a:latin typeface="Arial"/>
                <a:cs typeface="Arial"/>
              </a:rPr>
              <a:t>dere får </a:t>
            </a:r>
            <a:r>
              <a:rPr lang="nb-NO" sz="1100" b="0" i="1" kern="0" dirty="0">
                <a:solidFill>
                  <a:schemeClr val="bg1"/>
                </a:solidFill>
                <a:latin typeface="Arial"/>
                <a:cs typeface="Arial"/>
              </a:rPr>
              <a:t>behov for å stille </a:t>
            </a:r>
            <a:r>
              <a:rPr lang="nb-NO" sz="1100" b="0" i="1" kern="0" dirty="0" smtClean="0">
                <a:solidFill>
                  <a:schemeClr val="bg1"/>
                </a:solidFill>
                <a:latin typeface="Arial"/>
                <a:cs typeface="Arial"/>
              </a:rPr>
              <a:t>spørsmål, </a:t>
            </a:r>
            <a:r>
              <a:rPr lang="nb-NO" sz="1100" i="1" kern="0" dirty="0" smtClean="0">
                <a:solidFill>
                  <a:schemeClr val="bg1"/>
                </a:solidFill>
                <a:latin typeface="Arial"/>
                <a:cs typeface="Arial"/>
              </a:rPr>
              <a:t>noter dere </a:t>
            </a:r>
            <a:r>
              <a:rPr lang="nb-NO" sz="1100" i="1" kern="0" dirty="0">
                <a:solidFill>
                  <a:schemeClr val="bg1"/>
                </a:solidFill>
                <a:latin typeface="Arial"/>
                <a:cs typeface="Arial"/>
              </a:rPr>
              <a:t>spørsmålene og vent </a:t>
            </a:r>
            <a:r>
              <a:rPr lang="nb-NO" sz="1100" b="0" i="1" kern="0" dirty="0">
                <a:solidFill>
                  <a:schemeClr val="bg1"/>
                </a:solidFill>
                <a:latin typeface="Arial"/>
                <a:cs typeface="Arial"/>
              </a:rPr>
              <a:t>til det passer.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50065" y="1556792"/>
            <a:ext cx="4283455" cy="4968552"/>
          </a:xfrm>
          <a:prstGeom prst="rect">
            <a:avLst/>
          </a:prstGeom>
          <a:noFill/>
        </p:spPr>
        <p:txBody>
          <a:bodyPr wrap="square" lIns="71982" tIns="71982" rIns="71982" bIns="71982" rtlCol="0">
            <a:noAutofit/>
          </a:bodyPr>
          <a:lstStyle/>
          <a:p>
            <a:pPr algn="l">
              <a:spcBef>
                <a:spcPct val="20000"/>
              </a:spcBef>
            </a:pPr>
            <a:r>
              <a:rPr lang="nb-NO" sz="1600" b="1" dirty="0">
                <a:solidFill>
                  <a:srgbClr val="3A7EC0"/>
                </a:solidFill>
                <a:latin typeface="Arial"/>
                <a:cs typeface="Arial"/>
              </a:rPr>
              <a:t>Rett etter hver observasjon:</a:t>
            </a:r>
          </a:p>
          <a:p>
            <a:pPr algn="l">
              <a:spcBef>
                <a:spcPct val="20000"/>
              </a:spcBef>
            </a:pPr>
            <a:r>
              <a:rPr lang="nb-NO" sz="1400" dirty="0" smtClean="0">
                <a:solidFill>
                  <a:srgbClr val="000000"/>
                </a:solidFill>
                <a:latin typeface="Arial"/>
                <a:cs typeface="Arial"/>
              </a:rPr>
              <a:t>Noter </a:t>
            </a:r>
            <a:r>
              <a:rPr lang="nb-NO" sz="1400" dirty="0">
                <a:solidFill>
                  <a:srgbClr val="000000"/>
                </a:solidFill>
                <a:latin typeface="Arial"/>
                <a:cs typeface="Arial"/>
              </a:rPr>
              <a:t>ned de viktigste lærdommene: </a:t>
            </a:r>
            <a:r>
              <a:rPr lang="nb-NO" sz="1400" dirty="0" smtClean="0">
                <a:solidFill>
                  <a:srgbClr val="000000"/>
                </a:solidFill>
                <a:latin typeface="Arial"/>
                <a:cs typeface="Arial"/>
              </a:rPr>
              <a:t>Hva </a:t>
            </a:r>
            <a:r>
              <a:rPr lang="nb-NO" sz="1400" dirty="0">
                <a:solidFill>
                  <a:srgbClr val="000000"/>
                </a:solidFill>
                <a:latin typeface="Arial"/>
                <a:cs typeface="Arial"/>
              </a:rPr>
              <a:t>gjorde mest inntrykk? Hva fungerte dårlig? Hva var åpenbare behov? </a:t>
            </a:r>
            <a:endParaRPr lang="nb-NO" sz="14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l">
              <a:spcBef>
                <a:spcPct val="20000"/>
              </a:spcBef>
            </a:pPr>
            <a:endParaRPr lang="nb-NO" sz="1600" b="1" dirty="0">
              <a:solidFill>
                <a:srgbClr val="9BA5AE"/>
              </a:solidFill>
              <a:latin typeface="Arial"/>
              <a:cs typeface="Arial"/>
            </a:endParaRPr>
          </a:p>
          <a:p>
            <a:pPr algn="l">
              <a:spcBef>
                <a:spcPct val="20000"/>
              </a:spcBef>
            </a:pPr>
            <a:r>
              <a:rPr lang="nb-NO" sz="1600" b="1" dirty="0">
                <a:solidFill>
                  <a:srgbClr val="3A7EC0"/>
                </a:solidFill>
                <a:latin typeface="Arial"/>
                <a:cs typeface="Arial"/>
              </a:rPr>
              <a:t>Oppsummering på tvers av alle </a:t>
            </a:r>
            <a:r>
              <a:rPr lang="nb-NO" sz="1600" b="1" dirty="0" smtClean="0">
                <a:solidFill>
                  <a:srgbClr val="3A7EC0"/>
                </a:solidFill>
                <a:latin typeface="Arial"/>
                <a:cs typeface="Arial"/>
              </a:rPr>
              <a:t>observasjonene:</a:t>
            </a:r>
          </a:p>
          <a:p>
            <a:pPr algn="l">
              <a:spcBef>
                <a:spcPct val="20000"/>
              </a:spcBef>
            </a:pPr>
            <a:endParaRPr lang="nb-NO" sz="1600" b="1" dirty="0">
              <a:solidFill>
                <a:srgbClr val="3A7EC0"/>
              </a:solidFill>
              <a:latin typeface="Arial"/>
              <a:cs typeface="Arial"/>
            </a:endParaRPr>
          </a:p>
          <a:p>
            <a:pPr algn="l">
              <a:spcBef>
                <a:spcPct val="20000"/>
              </a:spcBef>
            </a:pPr>
            <a:r>
              <a:rPr lang="nb-NO" sz="1400" b="1" dirty="0">
                <a:latin typeface="Arial"/>
                <a:cs typeface="Arial"/>
              </a:rPr>
              <a:t>Beskrivelse av prosessene (A-Å)</a:t>
            </a:r>
            <a:r>
              <a:rPr lang="nb-NO" sz="1400" dirty="0">
                <a:latin typeface="Arial"/>
                <a:cs typeface="Arial"/>
              </a:rPr>
              <a:t> </a:t>
            </a:r>
          </a:p>
          <a:p>
            <a:pPr marL="285681" indent="-285681" algn="l">
              <a:spcBef>
                <a:spcPct val="20000"/>
              </a:spcBef>
              <a:buFont typeface="Arial"/>
              <a:buChar char="•"/>
            </a:pPr>
            <a:r>
              <a:rPr lang="nb-NO" sz="1400" dirty="0">
                <a:latin typeface="Arial"/>
                <a:cs typeface="Arial"/>
              </a:rPr>
              <a:t>Prosessene: hva </a:t>
            </a:r>
            <a:r>
              <a:rPr lang="nb-NO" sz="1400" b="1" dirty="0">
                <a:latin typeface="Arial"/>
                <a:cs typeface="Arial"/>
              </a:rPr>
              <a:t>skjer når</a:t>
            </a:r>
            <a:r>
              <a:rPr lang="nb-NO" sz="1400" dirty="0">
                <a:latin typeface="Arial"/>
                <a:cs typeface="Arial"/>
              </a:rPr>
              <a:t>?</a:t>
            </a:r>
            <a:endParaRPr lang="nb-NO" sz="1400" b="1" dirty="0">
              <a:latin typeface="Arial"/>
              <a:cs typeface="Arial"/>
            </a:endParaRPr>
          </a:p>
          <a:p>
            <a:pPr marL="285681" indent="-285681" algn="l">
              <a:spcBef>
                <a:spcPct val="20000"/>
              </a:spcBef>
              <a:buFont typeface="Arial"/>
              <a:buChar char="•"/>
            </a:pPr>
            <a:r>
              <a:rPr lang="nb-NO" sz="1400" dirty="0">
                <a:latin typeface="Arial"/>
                <a:cs typeface="Arial"/>
              </a:rPr>
              <a:t>Når oppstår det </a:t>
            </a:r>
            <a:r>
              <a:rPr lang="nb-NO" sz="1400" b="1" dirty="0">
                <a:latin typeface="Arial"/>
                <a:cs typeface="Arial"/>
              </a:rPr>
              <a:t>variasjoner</a:t>
            </a:r>
            <a:r>
              <a:rPr lang="nb-NO" sz="1400" dirty="0">
                <a:latin typeface="Arial"/>
                <a:cs typeface="Arial"/>
              </a:rPr>
              <a:t> på hvordan jobben utføres og når </a:t>
            </a:r>
            <a:r>
              <a:rPr lang="nb-NO" sz="1400" b="1" dirty="0">
                <a:latin typeface="Arial"/>
                <a:cs typeface="Arial"/>
              </a:rPr>
              <a:t>fungerer</a:t>
            </a:r>
            <a:r>
              <a:rPr lang="nb-NO" sz="1400" dirty="0">
                <a:latin typeface="Arial"/>
                <a:cs typeface="Arial"/>
              </a:rPr>
              <a:t> det og ikke?</a:t>
            </a:r>
          </a:p>
          <a:p>
            <a:pPr marL="285681" indent="-285681" algn="l">
              <a:spcBef>
                <a:spcPct val="20000"/>
              </a:spcBef>
              <a:buFont typeface="Arial"/>
              <a:buChar char="•"/>
            </a:pPr>
            <a:r>
              <a:rPr lang="nb-NO" sz="1400" dirty="0">
                <a:latin typeface="Arial"/>
                <a:cs typeface="Arial"/>
              </a:rPr>
              <a:t>Hvor er det </a:t>
            </a:r>
            <a:r>
              <a:rPr lang="nb-NO" sz="1400" b="1" dirty="0">
                <a:latin typeface="Arial"/>
                <a:cs typeface="Arial"/>
              </a:rPr>
              <a:t>mangler</a:t>
            </a:r>
            <a:r>
              <a:rPr lang="nb-NO" sz="1400" dirty="0">
                <a:latin typeface="Arial"/>
                <a:cs typeface="Arial"/>
              </a:rPr>
              <a:t> og umøtte behov?</a:t>
            </a:r>
          </a:p>
          <a:p>
            <a:pPr algn="l">
              <a:spcBef>
                <a:spcPct val="20000"/>
              </a:spcBef>
            </a:pPr>
            <a:endParaRPr lang="nb-NO" sz="1400" dirty="0">
              <a:latin typeface="Arial"/>
              <a:cs typeface="Arial"/>
            </a:endParaRPr>
          </a:p>
          <a:p>
            <a:pPr algn="l">
              <a:spcBef>
                <a:spcPct val="20000"/>
              </a:spcBef>
            </a:pPr>
            <a:r>
              <a:rPr lang="nb-NO" sz="1400" b="1" dirty="0">
                <a:latin typeface="Arial"/>
                <a:cs typeface="Arial"/>
              </a:rPr>
              <a:t>Oppsummere som viktigste funn:</a:t>
            </a:r>
          </a:p>
          <a:p>
            <a:pPr marL="285681" indent="-285681" algn="l">
              <a:spcBef>
                <a:spcPct val="20000"/>
              </a:spcBef>
              <a:buFont typeface="Arial"/>
              <a:buChar char="•"/>
            </a:pPr>
            <a:r>
              <a:rPr lang="nb-NO" sz="1400" dirty="0">
                <a:latin typeface="Arial"/>
                <a:cs typeface="Arial"/>
              </a:rPr>
              <a:t>Hva </a:t>
            </a:r>
            <a:r>
              <a:rPr lang="nb-NO" sz="1400" b="1" dirty="0" smtClean="0">
                <a:latin typeface="Arial"/>
                <a:cs typeface="Arial"/>
              </a:rPr>
              <a:t>fungerer / </a:t>
            </a:r>
            <a:r>
              <a:rPr lang="nb-NO" sz="1400" b="1" dirty="0">
                <a:latin typeface="Arial"/>
                <a:cs typeface="Arial"/>
              </a:rPr>
              <a:t>fungerer ikke </a:t>
            </a:r>
            <a:r>
              <a:rPr lang="nb-NO" sz="1400" dirty="0">
                <a:latin typeface="Arial"/>
                <a:cs typeface="Arial"/>
              </a:rPr>
              <a:t>i arbeids-prosessene?</a:t>
            </a:r>
          </a:p>
          <a:p>
            <a:pPr marL="285681" indent="-285681" algn="l">
              <a:spcBef>
                <a:spcPct val="20000"/>
              </a:spcBef>
              <a:buFont typeface="Arial"/>
              <a:buChar char="•"/>
            </a:pPr>
            <a:r>
              <a:rPr lang="nb-NO" sz="1400" dirty="0">
                <a:latin typeface="Arial"/>
                <a:cs typeface="Arial"/>
              </a:rPr>
              <a:t>Hva er </a:t>
            </a:r>
            <a:r>
              <a:rPr lang="nb-NO" sz="1400" b="1" dirty="0" smtClean="0">
                <a:latin typeface="Arial"/>
                <a:cs typeface="Arial"/>
              </a:rPr>
              <a:t>forbedringsmuligheter</a:t>
            </a:r>
            <a:r>
              <a:rPr lang="nb-NO" sz="1400" dirty="0" smtClean="0">
                <a:latin typeface="Arial"/>
                <a:cs typeface="Arial"/>
              </a:rPr>
              <a:t>?</a:t>
            </a:r>
            <a:endParaRPr lang="nb-NO" sz="1500" dirty="0">
              <a:latin typeface="Arial"/>
              <a:cs typeface="Arial"/>
            </a:endParaRPr>
          </a:p>
        </p:txBody>
      </p:sp>
      <p:sp>
        <p:nvSpPr>
          <p:cNvPr id="8" name="Rectangle 4"/>
          <p:cNvSpPr/>
          <p:nvPr/>
        </p:nvSpPr>
        <p:spPr>
          <a:xfrm>
            <a:off x="204383" y="1348472"/>
            <a:ext cx="4676609" cy="53292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t"/>
          <a:lstStyle/>
          <a:p>
            <a:pPr algn="ctr"/>
            <a:endParaRPr lang="nb-NO" b="1" dirty="0">
              <a:solidFill>
                <a:srgbClr val="FF9900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523" y="1484784"/>
            <a:ext cx="3744416" cy="864096"/>
          </a:xfrm>
          <a:prstGeom prst="rect">
            <a:avLst/>
          </a:prstGeom>
          <a:noFill/>
        </p:spPr>
        <p:txBody>
          <a:bodyPr wrap="square" lIns="71982" tIns="71982" rIns="71982" bIns="71982" rtlCol="0">
            <a:noAutofit/>
          </a:bodyPr>
          <a:lstStyle/>
          <a:p>
            <a:pPr algn="l">
              <a:lnSpc>
                <a:spcPct val="150000"/>
              </a:lnSpc>
              <a:spcBef>
                <a:spcPct val="20000"/>
              </a:spcBef>
            </a:pPr>
            <a:r>
              <a:rPr lang="nb-NO" sz="1600" b="1" dirty="0">
                <a:solidFill>
                  <a:srgbClr val="3A7EC0"/>
                </a:solidFill>
                <a:latin typeface="Arial"/>
                <a:cs typeface="Arial"/>
              </a:rPr>
              <a:t>Underveis i observasjonene</a:t>
            </a:r>
            <a:br>
              <a:rPr lang="nb-NO" sz="1600" b="1" dirty="0">
                <a:solidFill>
                  <a:srgbClr val="3A7EC0"/>
                </a:solidFill>
                <a:latin typeface="Arial"/>
                <a:cs typeface="Arial"/>
              </a:rPr>
            </a:br>
            <a:r>
              <a:rPr lang="nb-NO" sz="1600" b="1" dirty="0">
                <a:solidFill>
                  <a:srgbClr val="9BA5AE"/>
                </a:solidFill>
                <a:latin typeface="Arial"/>
                <a:cs typeface="Arial"/>
              </a:rPr>
              <a:t>SE – NOTER – TA </a:t>
            </a:r>
            <a:r>
              <a:rPr lang="nb-NO" sz="1600" b="1" dirty="0" smtClean="0">
                <a:solidFill>
                  <a:srgbClr val="9BA5AE"/>
                </a:solidFill>
                <a:latin typeface="Arial"/>
                <a:cs typeface="Arial"/>
              </a:rPr>
              <a:t>BILDER</a:t>
            </a:r>
            <a:endParaRPr lang="nb-NO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Title 13"/>
          <p:cNvSpPr txBox="1">
            <a:spLocks/>
          </p:cNvSpPr>
          <p:nvPr/>
        </p:nvSpPr>
        <p:spPr>
          <a:xfrm>
            <a:off x="208387" y="327262"/>
            <a:ext cx="4198552" cy="557836"/>
          </a:xfrm>
          <a:prstGeom prst="rect">
            <a:avLst/>
          </a:prstGeom>
        </p:spPr>
        <p:txBody>
          <a:bodyPr anchor="t"/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3A7E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dirty="0" smtClean="0"/>
              <a:t>Observasjonsguide</a:t>
            </a:r>
            <a:endParaRPr lang="nb-NO" dirty="0"/>
          </a:p>
        </p:txBody>
      </p:sp>
      <p:sp>
        <p:nvSpPr>
          <p:cNvPr id="13" name="TextBox 12"/>
          <p:cNvSpPr txBox="1"/>
          <p:nvPr/>
        </p:nvSpPr>
        <p:spPr>
          <a:xfrm>
            <a:off x="662523" y="2780928"/>
            <a:ext cx="3744416" cy="3555271"/>
          </a:xfrm>
          <a:prstGeom prst="rect">
            <a:avLst/>
          </a:prstGeom>
          <a:noFill/>
        </p:spPr>
        <p:txBody>
          <a:bodyPr wrap="square" lIns="71982" tIns="71982" rIns="71982" bIns="71982" rtlCol="0">
            <a:noAutofit/>
          </a:bodyPr>
          <a:lstStyle/>
          <a:p>
            <a:pPr marL="285750" indent="-285750" algn="l">
              <a:lnSpc>
                <a:spcPct val="150000"/>
              </a:lnSpc>
              <a:spcBef>
                <a:spcPct val="20000"/>
              </a:spcBef>
              <a:buFont typeface="Arial"/>
              <a:buChar char="•"/>
            </a:pPr>
            <a:r>
              <a:rPr lang="nb-NO" sz="1400" dirty="0" smtClean="0">
                <a:solidFill>
                  <a:srgbClr val="000000"/>
                </a:solidFill>
                <a:latin typeface="Arial"/>
                <a:cs typeface="Arial"/>
              </a:rPr>
              <a:t>Prosess </a:t>
            </a:r>
            <a:r>
              <a:rPr lang="nb-NO" sz="1400" dirty="0">
                <a:solidFill>
                  <a:srgbClr val="000000"/>
                </a:solidFill>
                <a:latin typeface="Arial"/>
                <a:cs typeface="Arial"/>
              </a:rPr>
              <a:t>og rekkefølge: </a:t>
            </a:r>
            <a:r>
              <a:rPr lang="nb-NO" sz="1400" dirty="0" smtClean="0">
                <a:solidFill>
                  <a:srgbClr val="000000"/>
                </a:solidFill>
                <a:latin typeface="Arial"/>
                <a:cs typeface="Arial"/>
              </a:rPr>
              <a:t>Hva </a:t>
            </a:r>
            <a:r>
              <a:rPr lang="nb-NO" sz="1400" dirty="0">
                <a:solidFill>
                  <a:srgbClr val="000000"/>
                </a:solidFill>
                <a:latin typeface="Arial"/>
                <a:cs typeface="Arial"/>
              </a:rPr>
              <a:t>skjer når?</a:t>
            </a:r>
          </a:p>
          <a:p>
            <a:pPr marL="285681" indent="-285681" algn="l">
              <a:lnSpc>
                <a:spcPct val="150000"/>
              </a:lnSpc>
              <a:spcBef>
                <a:spcPct val="20000"/>
              </a:spcBef>
              <a:buFont typeface="Arial"/>
              <a:buChar char="•"/>
            </a:pPr>
            <a:r>
              <a:rPr lang="nb-NO" sz="1400" dirty="0">
                <a:solidFill>
                  <a:srgbClr val="000000"/>
                </a:solidFill>
                <a:latin typeface="Arial"/>
                <a:cs typeface="Arial"/>
              </a:rPr>
              <a:t>Hvem gjør hva og hvordan?</a:t>
            </a:r>
          </a:p>
          <a:p>
            <a:pPr marL="285681" indent="-285681" algn="l">
              <a:lnSpc>
                <a:spcPct val="150000"/>
              </a:lnSpc>
              <a:spcBef>
                <a:spcPct val="20000"/>
              </a:spcBef>
              <a:buFont typeface="Arial"/>
              <a:buChar char="•"/>
            </a:pPr>
            <a:r>
              <a:rPr lang="nb-NO" sz="1400" dirty="0">
                <a:solidFill>
                  <a:srgbClr val="000000"/>
                </a:solidFill>
                <a:latin typeface="Arial"/>
                <a:cs typeface="Arial"/>
              </a:rPr>
              <a:t>Hvilke verktøy/utstyr benyttes?</a:t>
            </a:r>
          </a:p>
          <a:p>
            <a:pPr marL="285681" indent="-285681" algn="l">
              <a:lnSpc>
                <a:spcPct val="150000"/>
              </a:lnSpc>
              <a:spcBef>
                <a:spcPct val="20000"/>
              </a:spcBef>
              <a:buFont typeface="Arial"/>
              <a:buChar char="•"/>
            </a:pPr>
            <a:r>
              <a:rPr lang="nb-NO" sz="1400" dirty="0">
                <a:solidFill>
                  <a:srgbClr val="000000"/>
                </a:solidFill>
                <a:latin typeface="Arial"/>
                <a:cs typeface="Arial"/>
              </a:rPr>
              <a:t>Ulikheter mellom ansatte?</a:t>
            </a:r>
          </a:p>
          <a:p>
            <a:pPr marL="285681" indent="-285681" algn="l">
              <a:lnSpc>
                <a:spcPct val="150000"/>
              </a:lnSpc>
              <a:spcBef>
                <a:spcPct val="20000"/>
              </a:spcBef>
              <a:buFont typeface="Arial"/>
              <a:buChar char="•"/>
            </a:pPr>
            <a:r>
              <a:rPr lang="nb-NO" sz="1400" dirty="0">
                <a:solidFill>
                  <a:srgbClr val="000000"/>
                </a:solidFill>
                <a:latin typeface="Arial"/>
                <a:cs typeface="Arial"/>
              </a:rPr>
              <a:t>Usynlige tjenester?</a:t>
            </a:r>
          </a:p>
          <a:p>
            <a:pPr marL="285681" indent="-285681" algn="l">
              <a:lnSpc>
                <a:spcPct val="150000"/>
              </a:lnSpc>
              <a:spcBef>
                <a:spcPct val="20000"/>
              </a:spcBef>
              <a:buFont typeface="Arial"/>
              <a:buChar char="•"/>
            </a:pPr>
            <a:r>
              <a:rPr lang="nb-NO" sz="1400" dirty="0">
                <a:solidFill>
                  <a:srgbClr val="000000"/>
                </a:solidFill>
                <a:latin typeface="Arial"/>
                <a:cs typeface="Arial"/>
              </a:rPr>
              <a:t>Egenlagde systemer/verktøy?</a:t>
            </a:r>
          </a:p>
          <a:p>
            <a:pPr marL="285681" indent="-285681" algn="l">
              <a:lnSpc>
                <a:spcPct val="150000"/>
              </a:lnSpc>
              <a:spcBef>
                <a:spcPct val="20000"/>
              </a:spcBef>
              <a:buFont typeface="Arial"/>
              <a:buChar char="•"/>
            </a:pPr>
            <a:r>
              <a:rPr lang="nb-NO" sz="1400" dirty="0">
                <a:solidFill>
                  <a:srgbClr val="000000"/>
                </a:solidFill>
                <a:latin typeface="Arial"/>
                <a:cs typeface="Arial"/>
              </a:rPr>
              <a:t>I hvilke konkrete situasjoner oppstår det uforutsigbare hendelser?</a:t>
            </a:r>
          </a:p>
          <a:p>
            <a:pPr marL="285681" indent="-285681" algn="l">
              <a:lnSpc>
                <a:spcPct val="150000"/>
              </a:lnSpc>
              <a:spcBef>
                <a:spcPct val="20000"/>
              </a:spcBef>
              <a:buFont typeface="Arial"/>
              <a:buChar char="•"/>
            </a:pPr>
            <a:r>
              <a:rPr lang="nb-NO" sz="1400" dirty="0">
                <a:solidFill>
                  <a:srgbClr val="000000"/>
                </a:solidFill>
                <a:latin typeface="Arial"/>
                <a:cs typeface="Arial"/>
              </a:rPr>
              <a:t>Hvor er det mangler og umøtte behov</a:t>
            </a:r>
            <a:r>
              <a:rPr lang="nb-NO" sz="1400" dirty="0" smtClean="0">
                <a:solidFill>
                  <a:srgbClr val="000000"/>
                </a:solidFill>
                <a:latin typeface="Arial"/>
                <a:cs typeface="Arial"/>
              </a:rPr>
              <a:t>?</a:t>
            </a:r>
            <a:endParaRPr lang="nb-NO" sz="15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273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 smtClean="0"/>
              <a:t>Lykke til!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0317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b-NO" dirty="0" smtClean="0"/>
              <a:t>Introduksjon til innsiktsarbeid</a:t>
            </a:r>
            <a:endParaRPr lang="nb-NO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208386" y="1634463"/>
            <a:ext cx="5824734" cy="5223537"/>
          </a:xfrm>
        </p:spPr>
        <p:txBody>
          <a:bodyPr>
            <a:noAutofit/>
          </a:bodyPr>
          <a:lstStyle/>
          <a:p>
            <a:r>
              <a:rPr lang="nb-NO" b="1" dirty="0">
                <a:solidFill>
                  <a:srgbClr val="3A7EC0"/>
                </a:solidFill>
              </a:rPr>
              <a:t>Hva er </a:t>
            </a:r>
            <a:r>
              <a:rPr lang="nb-NO" b="1" dirty="0" smtClean="0">
                <a:solidFill>
                  <a:srgbClr val="3A7EC0"/>
                </a:solidFill>
              </a:rPr>
              <a:t>innsiktsarbeid?</a:t>
            </a:r>
            <a:endParaRPr lang="nb-NO" b="1" dirty="0">
              <a:solidFill>
                <a:srgbClr val="3A7EC0"/>
              </a:solidFill>
            </a:endParaRPr>
          </a:p>
          <a:p>
            <a:r>
              <a:rPr lang="nb-NO" dirty="0"/>
              <a:t>Innsiktsarbeid er selve grunnmuren i et innovasjonsprosjekt uansett om dere ønsker å forbedre, evaluere eller å skape helt nye tjenester. </a:t>
            </a:r>
            <a:r>
              <a:rPr lang="nb-NO" dirty="0" smtClean="0"/>
              <a:t>Innsikt er kunnskap og </a:t>
            </a:r>
            <a:r>
              <a:rPr lang="nb-NO" dirty="0"/>
              <a:t>kan defineres som evnen til å oppnå en presis og intuitiv forståelse av </a:t>
            </a:r>
            <a:r>
              <a:rPr lang="nb-NO" dirty="0" smtClean="0"/>
              <a:t>mennesker behov</a:t>
            </a:r>
            <a:r>
              <a:rPr lang="nb-NO" dirty="0"/>
              <a:t>, handlinger og </a:t>
            </a:r>
            <a:r>
              <a:rPr lang="nb-NO" dirty="0" smtClean="0"/>
              <a:t>holdninger. Dette skal brukes som </a:t>
            </a:r>
            <a:r>
              <a:rPr lang="nb-NO" dirty="0"/>
              <a:t>inspirasjon til å skape meningsfulle og relevante tjenester </a:t>
            </a:r>
            <a:r>
              <a:rPr lang="nb-NO" dirty="0" smtClean="0"/>
              <a:t>som dekker </a:t>
            </a:r>
            <a:r>
              <a:rPr lang="nb-NO" dirty="0"/>
              <a:t>reelle </a:t>
            </a:r>
            <a:r>
              <a:rPr lang="nb-NO" dirty="0" smtClean="0"/>
              <a:t>behov og skaper </a:t>
            </a:r>
            <a:r>
              <a:rPr lang="nb-NO" dirty="0"/>
              <a:t>verdi for alle </a:t>
            </a:r>
            <a:r>
              <a:rPr lang="nb-NO" dirty="0" smtClean="0"/>
              <a:t>parter. </a:t>
            </a:r>
          </a:p>
          <a:p>
            <a:r>
              <a:rPr lang="nb-NO" dirty="0" smtClean="0"/>
              <a:t>Dere </a:t>
            </a:r>
            <a:r>
              <a:rPr lang="nb-NO" dirty="0"/>
              <a:t>bør sette av god tid til å forstå </a:t>
            </a:r>
            <a:r>
              <a:rPr lang="nb-NO" i="1" dirty="0"/>
              <a:t>brukernes</a:t>
            </a:r>
            <a:r>
              <a:rPr lang="nb-NO" dirty="0"/>
              <a:t> livssituasjon, </a:t>
            </a:r>
            <a:r>
              <a:rPr lang="nb-NO" i="1" dirty="0"/>
              <a:t>pårørendes</a:t>
            </a:r>
            <a:r>
              <a:rPr lang="nb-NO" dirty="0"/>
              <a:t> ønsker </a:t>
            </a:r>
            <a:r>
              <a:rPr lang="nb-NO" dirty="0" smtClean="0"/>
              <a:t>og </a:t>
            </a:r>
            <a:r>
              <a:rPr lang="nb-NO" i="1" dirty="0"/>
              <a:t>ansattes</a:t>
            </a:r>
            <a:r>
              <a:rPr lang="nb-NO" dirty="0"/>
              <a:t> arbeidshverdag. Opparbeid dere en dyp forståelse for </a:t>
            </a:r>
            <a:r>
              <a:rPr lang="nb-NO" dirty="0" smtClean="0"/>
              <a:t>deres </a:t>
            </a:r>
            <a:r>
              <a:rPr lang="nb-NO" i="1" dirty="0" smtClean="0"/>
              <a:t>faktiske</a:t>
            </a:r>
            <a:r>
              <a:rPr lang="nb-NO" dirty="0" smtClean="0"/>
              <a:t> behov, og hvordan de opplever dagens tjenester.</a:t>
            </a:r>
            <a:endParaRPr lang="nb-NO" dirty="0" smtClean="0">
              <a:solidFill>
                <a:srgbClr val="FF0000"/>
              </a:solidFill>
            </a:endParaRPr>
          </a:p>
          <a:p>
            <a:endParaRPr lang="nb-NO" dirty="0"/>
          </a:p>
          <a:p>
            <a:r>
              <a:rPr lang="nb-NO" b="1" dirty="0" smtClean="0">
                <a:solidFill>
                  <a:srgbClr val="3A7EC0"/>
                </a:solidFill>
              </a:rPr>
              <a:t>Hvorfor utføre innsiktsarbeid?</a:t>
            </a:r>
            <a:endParaRPr lang="nb-NO" b="1" dirty="0">
              <a:solidFill>
                <a:srgbClr val="3A7EC0"/>
              </a:solidFill>
            </a:endParaRPr>
          </a:p>
          <a:p>
            <a:r>
              <a:rPr lang="nb-NO" dirty="0" smtClean="0"/>
              <a:t>Grundig </a:t>
            </a:r>
            <a:r>
              <a:rPr lang="nb-NO" dirty="0"/>
              <a:t>arbeid med å avdekke faktiske behov og </a:t>
            </a:r>
            <a:r>
              <a:rPr lang="nb-NO" dirty="0" smtClean="0"/>
              <a:t>problemer </a:t>
            </a:r>
            <a:r>
              <a:rPr lang="nb-NO" i="1" dirty="0"/>
              <a:t>før</a:t>
            </a:r>
            <a:r>
              <a:rPr lang="nb-NO" dirty="0"/>
              <a:t> dere velger </a:t>
            </a:r>
            <a:r>
              <a:rPr lang="nb-NO" dirty="0" smtClean="0"/>
              <a:t>løsning </a:t>
            </a:r>
            <a:r>
              <a:rPr lang="nb-NO" dirty="0"/>
              <a:t>vil redusere faren for at dere </a:t>
            </a:r>
            <a:r>
              <a:rPr lang="nb-NO" dirty="0" smtClean="0"/>
              <a:t>tar prosjektet i </a:t>
            </a:r>
            <a:r>
              <a:rPr lang="nb-NO" dirty="0"/>
              <a:t>feil </a:t>
            </a:r>
            <a:r>
              <a:rPr lang="nb-NO" dirty="0" smtClean="0"/>
              <a:t>retning. Innsikten </a:t>
            </a:r>
            <a:r>
              <a:rPr lang="nb-NO" dirty="0"/>
              <a:t>vil </a:t>
            </a:r>
            <a:r>
              <a:rPr lang="nb-NO" dirty="0" smtClean="0"/>
              <a:t>belyse </a:t>
            </a:r>
            <a:r>
              <a:rPr lang="nb-NO" dirty="0"/>
              <a:t>nye temaer og </a:t>
            </a:r>
            <a:r>
              <a:rPr lang="nb-NO" dirty="0" smtClean="0"/>
              <a:t>inspirere til helt nye løsningsbilder. </a:t>
            </a:r>
            <a:endParaRPr lang="en-GB" dirty="0"/>
          </a:p>
          <a:p>
            <a:endParaRPr lang="nb-NO" dirty="0"/>
          </a:p>
          <a:p>
            <a:r>
              <a:rPr lang="nb-NO" b="1" dirty="0" smtClean="0">
                <a:solidFill>
                  <a:srgbClr val="3A7EC0"/>
                </a:solidFill>
              </a:rPr>
              <a:t>Hvordan utføre innsiktsarbeid?</a:t>
            </a:r>
            <a:endParaRPr lang="nb-NO" b="1" dirty="0">
              <a:solidFill>
                <a:srgbClr val="3A7EC0"/>
              </a:solidFill>
            </a:endParaRPr>
          </a:p>
          <a:p>
            <a:r>
              <a:rPr lang="nb-NO" dirty="0" smtClean="0"/>
              <a:t>Gjennom observasjon og samtaler med ansatte, aktive og potensielle brukere av nye tjenester og deres pårørende vil dere få innsikt i eksisterende og fremtidige behov som må imøtekommes. Les videre for å lære mer om de mest sentrale metodene for å innhente innsikt. </a:t>
            </a:r>
          </a:p>
          <a:p>
            <a:endParaRPr lang="nb-NO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6393160" y="1759949"/>
            <a:ext cx="3177878" cy="4766488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</a:pPr>
            <a:r>
              <a:rPr lang="nb-NO" b="1" dirty="0">
                <a:solidFill>
                  <a:srgbClr val="000000"/>
                </a:solidFill>
                <a:ea typeface="Helvetica"/>
                <a:sym typeface="Helvetica"/>
              </a:rPr>
              <a:t>Når </a:t>
            </a:r>
            <a:r>
              <a:rPr lang="nb-NO" b="1" dirty="0" smtClean="0">
                <a:solidFill>
                  <a:srgbClr val="000000"/>
                </a:solidFill>
                <a:ea typeface="Helvetica"/>
                <a:sym typeface="Helvetica"/>
              </a:rPr>
              <a:t>utføres dette?</a:t>
            </a:r>
            <a:endParaRPr lang="nb-NO" b="1" dirty="0">
              <a:solidFill>
                <a:srgbClr val="000000"/>
              </a:solidFill>
              <a:ea typeface="Helvetica"/>
              <a:sym typeface="Helvetica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dirty="0" smtClean="0"/>
              <a:t>Mennesker som bruker og yter tjenestene skal holdes </a:t>
            </a:r>
            <a:r>
              <a:rPr lang="nb-NO" dirty="0"/>
              <a:t>involvert igjennom hele prosjektet. </a:t>
            </a:r>
          </a:p>
          <a:p>
            <a:pPr lvl="0">
              <a:spcBef>
                <a:spcPts val="600"/>
              </a:spcBef>
            </a:pPr>
            <a:endParaRPr lang="nb-NO" b="1" dirty="0" smtClean="0">
              <a:solidFill>
                <a:srgbClr val="000000"/>
              </a:solidFill>
              <a:ea typeface="Helvetica"/>
            </a:endParaRPr>
          </a:p>
          <a:p>
            <a:pPr lvl="0">
              <a:spcBef>
                <a:spcPts val="600"/>
              </a:spcBef>
            </a:pPr>
            <a:endParaRPr lang="nb-NO" b="1" dirty="0">
              <a:solidFill>
                <a:srgbClr val="000000"/>
              </a:solidFill>
              <a:ea typeface="Helvetica"/>
            </a:endParaRPr>
          </a:p>
          <a:p>
            <a:pPr lvl="0">
              <a:spcBef>
                <a:spcPts val="600"/>
              </a:spcBef>
            </a:pPr>
            <a:r>
              <a:rPr lang="nb-NO" b="1" dirty="0">
                <a:solidFill>
                  <a:srgbClr val="000000"/>
                </a:solidFill>
                <a:ea typeface="Helvetica"/>
              </a:rPr>
              <a:t>Hvem er </a:t>
            </a:r>
            <a:r>
              <a:rPr lang="nb-NO" b="1" dirty="0" smtClean="0">
                <a:solidFill>
                  <a:srgbClr val="000000"/>
                </a:solidFill>
                <a:ea typeface="Helvetica"/>
              </a:rPr>
              <a:t>med?</a:t>
            </a:r>
            <a:endParaRPr lang="nb-NO" b="1" dirty="0">
              <a:solidFill>
                <a:srgbClr val="000000"/>
              </a:solidFill>
              <a:ea typeface="Helvetica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i="1" dirty="0" smtClean="0"/>
              <a:t>Hele</a:t>
            </a:r>
            <a:r>
              <a:rPr lang="nb-NO" dirty="0" smtClean="0"/>
              <a:t> prosjektteamet skal i løpet av prosjektet delta på innsiktsarbeid </a:t>
            </a:r>
            <a:br>
              <a:rPr lang="nb-NO" dirty="0" smtClean="0"/>
            </a:br>
            <a:r>
              <a:rPr lang="nb-NO" dirty="0" smtClean="0"/>
              <a:t>for å opparbeide empati og forståelse.</a:t>
            </a:r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10270050" y="4784588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</p:spPr>
        <p:txBody>
          <a:bodyPr/>
          <a:lstStyle/>
          <a:p>
            <a:r>
              <a:rPr lang="nb-NO" dirty="0" smtClean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5116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09551" y="943270"/>
            <a:ext cx="9361487" cy="294191"/>
          </a:xfrm>
        </p:spPr>
        <p:txBody>
          <a:bodyPr/>
          <a:lstStyle/>
          <a:p>
            <a:r>
              <a:rPr lang="nb-NO" dirty="0" smtClean="0"/>
              <a:t>Forstå mennesker og hvordan en tjeneste må passe inn i deres livssituasjon og arbeidshverdag</a:t>
            </a:r>
            <a:endParaRPr lang="nb-NO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6393160" y="1772815"/>
            <a:ext cx="3177878" cy="4896545"/>
          </a:xfrm>
        </p:spPr>
        <p:txBody>
          <a:bodyPr>
            <a:noAutofit/>
          </a:bodyPr>
          <a:lstStyle/>
          <a:p>
            <a:r>
              <a:rPr lang="nb-NO" sz="1600" b="1" dirty="0">
                <a:solidFill>
                  <a:srgbClr val="000000"/>
                </a:solidFill>
              </a:rPr>
              <a:t>Gir empati:</a:t>
            </a:r>
          </a:p>
          <a:p>
            <a:r>
              <a:rPr lang="nb-NO" dirty="0">
                <a:solidFill>
                  <a:srgbClr val="000000"/>
                </a:solidFill>
              </a:rPr>
              <a:t>Det å bruke tid sammen med mennesker vi trenger å forstå, gjør at vi kan sette oss inn i deres situasjon. Det gir </a:t>
            </a:r>
            <a:r>
              <a:rPr lang="nb-NO" dirty="0" smtClean="0">
                <a:solidFill>
                  <a:srgbClr val="000000"/>
                </a:solidFill>
              </a:rPr>
              <a:t>dere </a:t>
            </a:r>
            <a:r>
              <a:rPr lang="nb-NO" dirty="0">
                <a:solidFill>
                  <a:srgbClr val="000000"/>
                </a:solidFill>
              </a:rPr>
              <a:t>en god intuisjon om en løsning vil fungere for den det gjelder. </a:t>
            </a:r>
          </a:p>
          <a:p>
            <a:endParaRPr lang="nb-NO" sz="1600" b="1" dirty="0">
              <a:solidFill>
                <a:schemeClr val="accent1"/>
              </a:solidFill>
            </a:endParaRPr>
          </a:p>
          <a:p>
            <a:r>
              <a:rPr lang="nb-NO" sz="1600" b="1" dirty="0">
                <a:solidFill>
                  <a:srgbClr val="000000"/>
                </a:solidFill>
              </a:rPr>
              <a:t>Gir inspirasjon:</a:t>
            </a:r>
          </a:p>
          <a:p>
            <a:r>
              <a:rPr lang="nb-NO" dirty="0">
                <a:solidFill>
                  <a:srgbClr val="000000"/>
                </a:solidFill>
              </a:rPr>
              <a:t>Innsiktsarbeid avdekker viktig informasjon som blir til inspirasjon for idémyldring. Dette danner grunnlaget for å kunne skape gode og meningsfulle tjenester som skaper verdi i folks liv.</a:t>
            </a:r>
          </a:p>
          <a:p>
            <a:endParaRPr lang="nb-NO" dirty="0">
              <a:solidFill>
                <a:srgbClr val="000000"/>
              </a:solidFill>
            </a:endParaRPr>
          </a:p>
          <a:p>
            <a:r>
              <a:rPr lang="nb-NO" sz="1600" b="1" dirty="0">
                <a:solidFill>
                  <a:srgbClr val="000000"/>
                </a:solidFill>
              </a:rPr>
              <a:t>Bygger kunnskap:</a:t>
            </a:r>
          </a:p>
          <a:p>
            <a:r>
              <a:rPr lang="nb-NO" dirty="0">
                <a:solidFill>
                  <a:srgbClr val="000000"/>
                </a:solidFill>
              </a:rPr>
              <a:t>Over tid bygger teamet opp verdifull og virkelighetsdrevet kunnskap om innbyggerne som også kan brukes i andre prosjekter.</a:t>
            </a:r>
          </a:p>
          <a:p>
            <a:endParaRPr lang="nb-NO" dirty="0">
              <a:solidFill>
                <a:srgbClr val="000000"/>
              </a:solidFill>
            </a:endParaRPr>
          </a:p>
          <a:p>
            <a:endParaRPr lang="nb-NO" dirty="0">
              <a:solidFill>
                <a:srgbClr val="000000"/>
              </a:solidFill>
            </a:endParaRPr>
          </a:p>
          <a:p>
            <a:endParaRPr lang="nb-NO" dirty="0">
              <a:solidFill>
                <a:srgbClr val="000000"/>
              </a:solidFill>
            </a:endParaRPr>
          </a:p>
          <a:p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14" name="Title 13"/>
          <p:cNvSpPr txBox="1">
            <a:spLocks/>
          </p:cNvSpPr>
          <p:nvPr/>
        </p:nvSpPr>
        <p:spPr>
          <a:xfrm>
            <a:off x="208387" y="327262"/>
            <a:ext cx="9504186" cy="5578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3A7E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dirty="0" smtClean="0"/>
              <a:t>Introduksjon til innsiktsarbeid</a:t>
            </a:r>
            <a:endParaRPr lang="nb-NO" dirty="0"/>
          </a:p>
        </p:txBody>
      </p:sp>
      <p:pic>
        <p:nvPicPr>
          <p:cNvPr id="3" name="Picture Placeholder 2" descr="Hva er viktig for deg?.png"/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76" t="-2794" r="-2733" b="651"/>
          <a:stretch/>
        </p:blipFill>
        <p:spPr>
          <a:solidFill>
            <a:schemeClr val="bg1"/>
          </a:solidFill>
          <a:ln>
            <a:solidFill>
              <a:srgbClr val="7F7F7F"/>
            </a:solidFill>
          </a:ln>
        </p:spPr>
      </p:pic>
    </p:spTree>
    <p:extLst>
      <p:ext uri="{BB962C8B-B14F-4D97-AF65-F5344CB8AC3E}">
        <p14:creationId xmlns:p14="http://schemas.microsoft.com/office/powerpoint/2010/main" val="313596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inkstockPhotos-469692004_smal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8" r="19683"/>
          <a:stretch/>
        </p:blipFill>
        <p:spPr>
          <a:xfrm>
            <a:off x="209551" y="1628143"/>
            <a:ext cx="5662148" cy="505304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b-NO" dirty="0" smtClean="0"/>
              <a:t>Avdekke </a:t>
            </a:r>
            <a:r>
              <a:rPr lang="nb-NO" i="1" dirty="0" smtClean="0"/>
              <a:t>faktiske</a:t>
            </a:r>
            <a:r>
              <a:rPr lang="nb-NO" dirty="0" smtClean="0"/>
              <a:t> behov, ikke antatte</a:t>
            </a:r>
          </a:p>
          <a:p>
            <a:endParaRPr lang="nb-NO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nb-NO" b="1" dirty="0" smtClean="0"/>
              <a:t>EN LITEN HISTORIE</a:t>
            </a:r>
            <a:r>
              <a:rPr lang="nb-NO" b="1" dirty="0"/>
              <a:t>:</a:t>
            </a:r>
          </a:p>
          <a:p>
            <a:endParaRPr lang="nb-NO" b="1" dirty="0">
              <a:solidFill>
                <a:srgbClr val="000000"/>
              </a:solidFill>
            </a:endParaRPr>
          </a:p>
          <a:p>
            <a:r>
              <a:rPr lang="nb-NO" b="1" dirty="0">
                <a:solidFill>
                  <a:srgbClr val="000000"/>
                </a:solidFill>
              </a:rPr>
              <a:t>Problem:                    </a:t>
            </a:r>
          </a:p>
          <a:p>
            <a:r>
              <a:rPr lang="nb-NO" dirty="0">
                <a:solidFill>
                  <a:srgbClr val="000000"/>
                </a:solidFill>
              </a:rPr>
              <a:t>En gammel mann på sykehjemmet bråkte om natten og forstyrret </a:t>
            </a:r>
            <a:r>
              <a:rPr lang="nb-NO" dirty="0" smtClean="0">
                <a:solidFill>
                  <a:srgbClr val="000000"/>
                </a:solidFill>
              </a:rPr>
              <a:t>alle så ingen fikk sove.</a:t>
            </a:r>
            <a:endParaRPr lang="nb-NO" dirty="0">
              <a:solidFill>
                <a:srgbClr val="000000"/>
              </a:solidFill>
            </a:endParaRPr>
          </a:p>
          <a:p>
            <a:endParaRPr lang="nb-NO" dirty="0">
              <a:solidFill>
                <a:srgbClr val="000000"/>
              </a:solidFill>
            </a:endParaRPr>
          </a:p>
          <a:p>
            <a:r>
              <a:rPr lang="nb-NO" b="1" dirty="0">
                <a:solidFill>
                  <a:srgbClr val="000000"/>
                </a:solidFill>
              </a:rPr>
              <a:t>Antatt behov:          </a:t>
            </a:r>
          </a:p>
          <a:p>
            <a:r>
              <a:rPr lang="nb-NO" dirty="0" smtClean="0">
                <a:solidFill>
                  <a:srgbClr val="000000"/>
                </a:solidFill>
              </a:rPr>
              <a:t>Han </a:t>
            </a:r>
            <a:r>
              <a:rPr lang="nb-NO" dirty="0">
                <a:solidFill>
                  <a:srgbClr val="000000"/>
                </a:solidFill>
              </a:rPr>
              <a:t>trenger medisin for å roes ned.</a:t>
            </a:r>
          </a:p>
          <a:p>
            <a:endParaRPr lang="nb-NO" dirty="0">
              <a:solidFill>
                <a:srgbClr val="000000"/>
              </a:solidFill>
            </a:endParaRPr>
          </a:p>
          <a:p>
            <a:r>
              <a:rPr lang="nb-NO" b="1" dirty="0">
                <a:solidFill>
                  <a:srgbClr val="000000"/>
                </a:solidFill>
              </a:rPr>
              <a:t>Innsikt:                     </a:t>
            </a:r>
          </a:p>
          <a:p>
            <a:r>
              <a:rPr lang="nb-NO" dirty="0">
                <a:solidFill>
                  <a:srgbClr val="000000"/>
                </a:solidFill>
              </a:rPr>
              <a:t>De pårørende fortalte at </a:t>
            </a:r>
            <a:r>
              <a:rPr lang="nb-NO" dirty="0" smtClean="0">
                <a:solidFill>
                  <a:srgbClr val="000000"/>
                </a:solidFill>
              </a:rPr>
              <a:t>han i hele sitt liv hadde jobbet som </a:t>
            </a:r>
            <a:r>
              <a:rPr lang="nb-NO" dirty="0">
                <a:solidFill>
                  <a:srgbClr val="000000"/>
                </a:solidFill>
              </a:rPr>
              <a:t>nattevakt.</a:t>
            </a:r>
          </a:p>
          <a:p>
            <a:endParaRPr lang="nb-NO" dirty="0">
              <a:solidFill>
                <a:srgbClr val="000000"/>
              </a:solidFill>
            </a:endParaRPr>
          </a:p>
          <a:p>
            <a:r>
              <a:rPr lang="nb-NO" b="1" dirty="0">
                <a:solidFill>
                  <a:srgbClr val="000000"/>
                </a:solidFill>
              </a:rPr>
              <a:t>Faktisk behov: </a:t>
            </a:r>
          </a:p>
          <a:p>
            <a:r>
              <a:rPr lang="nb-NO" dirty="0">
                <a:solidFill>
                  <a:srgbClr val="000000"/>
                </a:solidFill>
              </a:rPr>
              <a:t>Få gjøre jobben sin.</a:t>
            </a:r>
          </a:p>
          <a:p>
            <a:endParaRPr lang="nb-NO" dirty="0">
              <a:solidFill>
                <a:srgbClr val="000000"/>
              </a:solidFill>
            </a:endParaRPr>
          </a:p>
          <a:p>
            <a:r>
              <a:rPr lang="nb-NO" b="1" dirty="0">
                <a:solidFill>
                  <a:srgbClr val="000000"/>
                </a:solidFill>
              </a:rPr>
              <a:t>Løsning:                </a:t>
            </a:r>
          </a:p>
          <a:p>
            <a:r>
              <a:rPr lang="nb-NO" dirty="0" smtClean="0">
                <a:solidFill>
                  <a:srgbClr val="000000"/>
                </a:solidFill>
              </a:rPr>
              <a:t>Han fikk være </a:t>
            </a:r>
            <a:r>
              <a:rPr lang="nb-NO" dirty="0">
                <a:solidFill>
                  <a:srgbClr val="000000"/>
                </a:solidFill>
              </a:rPr>
              <a:t>med på natterunden.</a:t>
            </a:r>
          </a:p>
        </p:txBody>
      </p:sp>
      <p:sp>
        <p:nvSpPr>
          <p:cNvPr id="7" name="Title 13"/>
          <p:cNvSpPr txBox="1">
            <a:spLocks/>
          </p:cNvSpPr>
          <p:nvPr/>
        </p:nvSpPr>
        <p:spPr>
          <a:xfrm>
            <a:off x="208387" y="327262"/>
            <a:ext cx="9504186" cy="5578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3A7E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dirty="0" smtClean="0"/>
              <a:t>Introduksjon til innsiktsarbeid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5695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209551" y="943270"/>
            <a:ext cx="9503022" cy="679895"/>
          </a:xfrm>
        </p:spPr>
        <p:txBody>
          <a:bodyPr/>
          <a:lstStyle/>
          <a:p>
            <a:r>
              <a:rPr lang="nb-NO" dirty="0" smtClean="0"/>
              <a:t>Se situasjonen fra en annen persons perspektiv, ikke kun deres eget.</a:t>
            </a:r>
          </a:p>
          <a:p>
            <a:r>
              <a:rPr lang="nb-NO" dirty="0" smtClean="0"/>
              <a:t>Ikke anta at dere vet hva brukere, pårørende og ansatte tror og mener.</a:t>
            </a:r>
            <a:endParaRPr lang="nb-NO" dirty="0"/>
          </a:p>
        </p:txBody>
      </p:sp>
      <p:sp>
        <p:nvSpPr>
          <p:cNvPr id="2" name="Rectangle 1"/>
          <p:cNvSpPr/>
          <p:nvPr/>
        </p:nvSpPr>
        <p:spPr>
          <a:xfrm>
            <a:off x="209551" y="1623165"/>
            <a:ext cx="9536785" cy="5045924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584031" y="96197"/>
            <a:ext cx="4913019" cy="8122241"/>
          </a:xfrm>
          <a:prstGeom prst="rect">
            <a:avLst/>
          </a:prstGeom>
        </p:spPr>
      </p:pic>
      <p:sp>
        <p:nvSpPr>
          <p:cNvPr id="8" name="Title 13"/>
          <p:cNvSpPr txBox="1">
            <a:spLocks/>
          </p:cNvSpPr>
          <p:nvPr/>
        </p:nvSpPr>
        <p:spPr>
          <a:xfrm>
            <a:off x="208387" y="327262"/>
            <a:ext cx="9504186" cy="5578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3A7E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dirty="0" smtClean="0"/>
              <a:t>Introduksjon til innsiktsarbeid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8280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Placeholder 54" descr="ThinkstockPhotos-95095557_small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" r="103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5" name="Title 5"/>
          <p:cNvSpPr txBox="1">
            <a:spLocks/>
          </p:cNvSpPr>
          <p:nvPr/>
        </p:nvSpPr>
        <p:spPr bwMode="auto">
          <a:xfrm>
            <a:off x="2292912" y="1196752"/>
            <a:ext cx="3363287" cy="134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80808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65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65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65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65 Medium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65 Medium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65 Medium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65 Medium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65 Medium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nb-NO" sz="1400" dirty="0" smtClean="0">
                <a:solidFill>
                  <a:schemeClr val="accent1"/>
                </a:solidFill>
                <a:latin typeface="+mn-lt"/>
                <a:cs typeface="Helvetica Neue"/>
              </a:rPr>
              <a:t>Statistikk og tall</a:t>
            </a:r>
          </a:p>
          <a:p>
            <a:pPr>
              <a:lnSpc>
                <a:spcPct val="90000"/>
              </a:lnSpc>
            </a:pPr>
            <a:r>
              <a:rPr lang="nb-NO" sz="1400" b="0" dirty="0" smtClean="0">
                <a:solidFill>
                  <a:schemeClr val="accent1"/>
                </a:solidFill>
                <a:latin typeface="+mn-lt"/>
                <a:cs typeface="Helvetica Neue"/>
              </a:rPr>
              <a:t>Spørreundersøkelser</a:t>
            </a:r>
          </a:p>
          <a:p>
            <a:pPr>
              <a:lnSpc>
                <a:spcPct val="90000"/>
              </a:lnSpc>
            </a:pPr>
            <a:r>
              <a:rPr lang="nb-NO" sz="1400" b="0" dirty="0" smtClean="0">
                <a:solidFill>
                  <a:schemeClr val="accent1"/>
                </a:solidFill>
                <a:latin typeface="+mn-lt"/>
                <a:cs typeface="Helvetica Neue"/>
              </a:rPr>
              <a:t>1000 mennesker</a:t>
            </a:r>
          </a:p>
          <a:p>
            <a:pPr>
              <a:lnSpc>
                <a:spcPct val="90000"/>
              </a:lnSpc>
            </a:pPr>
            <a:r>
              <a:rPr lang="nb-NO" sz="1400" b="0" dirty="0" smtClean="0">
                <a:solidFill>
                  <a:schemeClr val="accent1"/>
                </a:solidFill>
                <a:latin typeface="+mn-lt"/>
                <a:cs typeface="Helvetica Neue"/>
              </a:rPr>
              <a:t>Forstå </a:t>
            </a:r>
            <a:r>
              <a:rPr lang="nb-NO" sz="1400" b="0" i="1" dirty="0" smtClean="0">
                <a:solidFill>
                  <a:schemeClr val="accent1"/>
                </a:solidFill>
                <a:latin typeface="+mn-lt"/>
                <a:cs typeface="Helvetica Neue"/>
              </a:rPr>
              <a:t>hva</a:t>
            </a:r>
          </a:p>
          <a:p>
            <a:pPr>
              <a:lnSpc>
                <a:spcPct val="90000"/>
              </a:lnSpc>
            </a:pPr>
            <a:r>
              <a:rPr lang="nb-NO" sz="1400" b="0" dirty="0" smtClean="0">
                <a:solidFill>
                  <a:schemeClr val="accent1"/>
                </a:solidFill>
                <a:latin typeface="+mn-lt"/>
                <a:cs typeface="Helvetica Neue"/>
              </a:rPr>
              <a:t>Anta behov</a:t>
            </a:r>
          </a:p>
          <a:p>
            <a:pPr>
              <a:lnSpc>
                <a:spcPct val="90000"/>
              </a:lnSpc>
            </a:pPr>
            <a:r>
              <a:rPr lang="nb-NO" sz="1400" b="0" dirty="0" smtClean="0">
                <a:solidFill>
                  <a:schemeClr val="accent1"/>
                </a:solidFill>
                <a:latin typeface="+mn-lt"/>
                <a:cs typeface="Helvetica Neue"/>
              </a:rPr>
              <a:t>Ta utgangspunkt i det man vet</a:t>
            </a:r>
          </a:p>
          <a:p>
            <a:pPr>
              <a:lnSpc>
                <a:spcPct val="90000"/>
              </a:lnSpc>
            </a:pPr>
            <a:endParaRPr lang="nb-NO" sz="1400" b="0" dirty="0" smtClean="0">
              <a:solidFill>
                <a:schemeClr val="accent1"/>
              </a:solidFill>
              <a:latin typeface="+mn-lt"/>
              <a:cs typeface="Helvetica Neue"/>
            </a:endParaRPr>
          </a:p>
          <a:p>
            <a:pPr>
              <a:lnSpc>
                <a:spcPct val="90000"/>
              </a:lnSpc>
            </a:pPr>
            <a:endParaRPr lang="nb-NO" sz="1400" b="0" dirty="0">
              <a:solidFill>
                <a:schemeClr val="accent1"/>
              </a:solidFill>
              <a:latin typeface="+mn-lt"/>
              <a:cs typeface="Helvetica Neue"/>
            </a:endParaRPr>
          </a:p>
        </p:txBody>
      </p:sp>
      <p:sp>
        <p:nvSpPr>
          <p:cNvPr id="26" name="Title 5"/>
          <p:cNvSpPr txBox="1">
            <a:spLocks/>
          </p:cNvSpPr>
          <p:nvPr/>
        </p:nvSpPr>
        <p:spPr bwMode="auto">
          <a:xfrm>
            <a:off x="2288704" y="3057952"/>
            <a:ext cx="3016214" cy="121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80808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65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65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65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65 Medium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65 Medium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65 Medium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65 Medium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65 Medium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nb-NO" sz="1400" dirty="0" smtClean="0">
                <a:solidFill>
                  <a:schemeClr val="bg1"/>
                </a:solidFill>
                <a:latin typeface="+mn-lt"/>
                <a:cs typeface="Helvetica Neue"/>
              </a:rPr>
              <a:t>Intervju og observasjon</a:t>
            </a:r>
          </a:p>
          <a:p>
            <a:pPr>
              <a:lnSpc>
                <a:spcPct val="90000"/>
              </a:lnSpc>
            </a:pPr>
            <a:r>
              <a:rPr lang="nb-NO" sz="1400" b="0" dirty="0" smtClean="0">
                <a:solidFill>
                  <a:schemeClr val="bg1"/>
                </a:solidFill>
                <a:latin typeface="+mn-lt"/>
                <a:cs typeface="Helvetica Neue"/>
              </a:rPr>
              <a:t>Snakke med mennesker</a:t>
            </a:r>
          </a:p>
          <a:p>
            <a:pPr>
              <a:lnSpc>
                <a:spcPct val="90000"/>
              </a:lnSpc>
            </a:pPr>
            <a:r>
              <a:rPr lang="nb-NO" sz="1400" b="0" dirty="0" smtClean="0">
                <a:solidFill>
                  <a:schemeClr val="bg1"/>
                </a:solidFill>
                <a:latin typeface="+mn-lt"/>
                <a:cs typeface="Helvetica Neue"/>
              </a:rPr>
              <a:t>10 mennesker</a:t>
            </a:r>
          </a:p>
          <a:p>
            <a:pPr>
              <a:lnSpc>
                <a:spcPct val="90000"/>
              </a:lnSpc>
            </a:pPr>
            <a:r>
              <a:rPr lang="nb-NO" sz="1400" b="0" dirty="0" smtClean="0">
                <a:solidFill>
                  <a:schemeClr val="bg1"/>
                </a:solidFill>
                <a:latin typeface="+mn-lt"/>
                <a:cs typeface="Helvetica Neue"/>
              </a:rPr>
              <a:t>Forstå </a:t>
            </a:r>
            <a:r>
              <a:rPr lang="nb-NO" sz="1400" b="0" i="1" dirty="0" smtClean="0">
                <a:solidFill>
                  <a:schemeClr val="bg1"/>
                </a:solidFill>
                <a:latin typeface="+mn-lt"/>
                <a:cs typeface="Helvetica Neue"/>
              </a:rPr>
              <a:t>hvorfor</a:t>
            </a:r>
            <a:r>
              <a:rPr lang="nb-NO" sz="1400" b="0" dirty="0" smtClean="0">
                <a:solidFill>
                  <a:schemeClr val="bg1"/>
                </a:solidFill>
                <a:latin typeface="+mn-lt"/>
                <a:cs typeface="Helvetica Neue"/>
              </a:rPr>
              <a:t> og </a:t>
            </a:r>
            <a:r>
              <a:rPr lang="nb-NO" sz="1400" b="0" i="1" dirty="0" smtClean="0">
                <a:solidFill>
                  <a:schemeClr val="bg1"/>
                </a:solidFill>
                <a:latin typeface="+mn-lt"/>
                <a:cs typeface="Helvetica Neue"/>
              </a:rPr>
              <a:t>hvordan</a:t>
            </a:r>
          </a:p>
          <a:p>
            <a:pPr>
              <a:lnSpc>
                <a:spcPct val="90000"/>
              </a:lnSpc>
            </a:pPr>
            <a:r>
              <a:rPr lang="nb-NO" sz="1400" b="0" dirty="0" smtClean="0">
                <a:solidFill>
                  <a:schemeClr val="bg1"/>
                </a:solidFill>
                <a:latin typeface="+mn-lt"/>
                <a:cs typeface="Helvetica Neue"/>
              </a:rPr>
              <a:t>Avdekke faktiske behov</a:t>
            </a:r>
          </a:p>
          <a:p>
            <a:pPr>
              <a:lnSpc>
                <a:spcPct val="90000"/>
              </a:lnSpc>
            </a:pPr>
            <a:r>
              <a:rPr lang="nb-NO" sz="1400" b="0" dirty="0" smtClean="0">
                <a:solidFill>
                  <a:schemeClr val="bg1"/>
                </a:solidFill>
                <a:latin typeface="+mn-lt"/>
                <a:cs typeface="Helvetica Neue"/>
              </a:rPr>
              <a:t>Belyse nye områder</a:t>
            </a:r>
            <a:endParaRPr lang="nb-NO" sz="1400" b="0" dirty="0">
              <a:solidFill>
                <a:schemeClr val="bg1"/>
              </a:solidFill>
              <a:latin typeface="+mn-lt"/>
              <a:cs typeface="Helvetica Neue"/>
            </a:endParaRPr>
          </a:p>
        </p:txBody>
      </p:sp>
      <p:sp>
        <p:nvSpPr>
          <p:cNvPr id="33" name="Title 5"/>
          <p:cNvSpPr txBox="1">
            <a:spLocks/>
          </p:cNvSpPr>
          <p:nvPr/>
        </p:nvSpPr>
        <p:spPr bwMode="auto">
          <a:xfrm>
            <a:off x="2288708" y="4556780"/>
            <a:ext cx="2179882" cy="103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80808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65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65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65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65 Medium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65 Medium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65 Medium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65 Medium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65 Medium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nb-NO" sz="1400" dirty="0" err="1" smtClean="0">
                <a:solidFill>
                  <a:srgbClr val="FFFFFF"/>
                </a:solidFill>
                <a:latin typeface="+mn-lt"/>
                <a:cs typeface="Helvetica Neue"/>
              </a:rPr>
              <a:t>Samskaping</a:t>
            </a:r>
            <a:endParaRPr lang="nb-NO" sz="1400" dirty="0" smtClean="0">
              <a:solidFill>
                <a:srgbClr val="FFFFFF"/>
              </a:solidFill>
              <a:latin typeface="+mn-lt"/>
              <a:cs typeface="Helvetica Neue"/>
            </a:endParaRPr>
          </a:p>
          <a:p>
            <a:pPr>
              <a:lnSpc>
                <a:spcPct val="90000"/>
              </a:lnSpc>
            </a:pPr>
            <a:r>
              <a:rPr lang="nb-NO" sz="1400" b="0" dirty="0" smtClean="0">
                <a:solidFill>
                  <a:srgbClr val="FFFFFF"/>
                </a:solidFill>
                <a:latin typeface="+mn-lt"/>
                <a:cs typeface="Helvetica Neue"/>
              </a:rPr>
              <a:t>Utvikle tjenesten sammen med alle berørte parter. </a:t>
            </a:r>
            <a:endParaRPr lang="nb-NO" sz="1400" b="0" dirty="0">
              <a:solidFill>
                <a:srgbClr val="FFFFFF"/>
              </a:solidFill>
              <a:latin typeface="+mn-lt"/>
              <a:cs typeface="Helvetica Neue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4822813" y="1317398"/>
            <a:ext cx="2026227" cy="0"/>
          </a:xfrm>
          <a:prstGeom prst="line">
            <a:avLst/>
          </a:prstGeom>
          <a:ln w="12700" cmpd="sng">
            <a:solidFill>
              <a:schemeClr val="accent1"/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822813" y="3207551"/>
            <a:ext cx="2038409" cy="0"/>
          </a:xfrm>
          <a:prstGeom prst="line">
            <a:avLst/>
          </a:prstGeom>
          <a:ln w="12700" cmpd="sng">
            <a:solidFill>
              <a:schemeClr val="bg1"/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822813" y="4728857"/>
            <a:ext cx="2046376" cy="0"/>
          </a:xfrm>
          <a:prstGeom prst="line">
            <a:avLst/>
          </a:prstGeom>
          <a:ln w="12700" cmpd="sng">
            <a:solidFill>
              <a:schemeClr val="bg1"/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6767832" y="1268760"/>
            <a:ext cx="105386" cy="9727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 err="1" smtClean="0"/>
          </a:p>
        </p:txBody>
      </p:sp>
      <p:sp>
        <p:nvSpPr>
          <p:cNvPr id="38" name="Oval 37"/>
          <p:cNvSpPr/>
          <p:nvPr/>
        </p:nvSpPr>
        <p:spPr>
          <a:xfrm>
            <a:off x="6776867" y="3165986"/>
            <a:ext cx="105386" cy="972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 err="1" smtClean="0"/>
          </a:p>
        </p:txBody>
      </p:sp>
      <p:sp>
        <p:nvSpPr>
          <p:cNvPr id="39" name="Oval 38"/>
          <p:cNvSpPr/>
          <p:nvPr/>
        </p:nvSpPr>
        <p:spPr>
          <a:xfrm>
            <a:off x="6791830" y="4673308"/>
            <a:ext cx="105386" cy="9727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 err="1" smtClean="0"/>
          </a:p>
        </p:txBody>
      </p:sp>
      <p:sp>
        <p:nvSpPr>
          <p:cNvPr id="40" name="Title 5"/>
          <p:cNvSpPr txBox="1">
            <a:spLocks/>
          </p:cNvSpPr>
          <p:nvPr/>
        </p:nvSpPr>
        <p:spPr bwMode="auto">
          <a:xfrm>
            <a:off x="350489" y="2216404"/>
            <a:ext cx="2028225" cy="89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80808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65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65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65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65 Medium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65 Medium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65 Medium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65 Medium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65 Medium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nb-NO" sz="1400" dirty="0" smtClean="0">
                <a:solidFill>
                  <a:schemeClr val="accent1"/>
                </a:solidFill>
                <a:latin typeface="+mn-lt"/>
                <a:cs typeface="Helvetica Neue"/>
              </a:rPr>
              <a:t>Rasjonelt</a:t>
            </a:r>
          </a:p>
          <a:p>
            <a:pPr>
              <a:lnSpc>
                <a:spcPct val="100000"/>
              </a:lnSpc>
            </a:pPr>
            <a:endParaRPr lang="nb-NO" sz="1400" dirty="0" smtClean="0">
              <a:solidFill>
                <a:schemeClr val="accent1"/>
              </a:solidFill>
              <a:latin typeface="+mn-lt"/>
              <a:cs typeface="Helvetica Neue"/>
            </a:endParaRPr>
          </a:p>
          <a:p>
            <a:pPr>
              <a:lnSpc>
                <a:spcPct val="100000"/>
              </a:lnSpc>
            </a:pPr>
            <a:r>
              <a:rPr lang="nb-NO" sz="1400" dirty="0" smtClean="0">
                <a:solidFill>
                  <a:schemeClr val="bg1"/>
                </a:solidFill>
                <a:latin typeface="+mn-lt"/>
                <a:cs typeface="Helvetica Neue"/>
              </a:rPr>
              <a:t>Emosjonelt</a:t>
            </a:r>
            <a:endParaRPr lang="nb-NO" sz="1400" dirty="0">
              <a:solidFill>
                <a:schemeClr val="bg1"/>
              </a:solidFill>
              <a:latin typeface="+mn-lt"/>
              <a:cs typeface="Helvetica Neue"/>
            </a:endParaRPr>
          </a:p>
        </p:txBody>
      </p:sp>
      <p:sp>
        <p:nvSpPr>
          <p:cNvPr id="53" name="Title 13"/>
          <p:cNvSpPr txBox="1">
            <a:spLocks/>
          </p:cNvSpPr>
          <p:nvPr/>
        </p:nvSpPr>
        <p:spPr>
          <a:xfrm>
            <a:off x="345358" y="327262"/>
            <a:ext cx="8516771" cy="557836"/>
          </a:xfrm>
          <a:prstGeom prst="rect">
            <a:avLst/>
          </a:prstGeom>
        </p:spPr>
        <p:txBody>
          <a:bodyPr anchor="t"/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3A7E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dirty="0" smtClean="0">
                <a:solidFill>
                  <a:schemeClr val="bg1"/>
                </a:solidFill>
              </a:rPr>
              <a:t>Ulike nivåer av innsikt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27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209551" y="943270"/>
            <a:ext cx="9503022" cy="613522"/>
          </a:xfrm>
        </p:spPr>
        <p:txBody>
          <a:bodyPr/>
          <a:lstStyle/>
          <a:p>
            <a:r>
              <a:rPr lang="nb-NO" dirty="0" smtClean="0"/>
              <a:t>De følgende tre metodene er de mest utbredte metodene for å samle innsikt. </a:t>
            </a:r>
            <a:br>
              <a:rPr lang="nb-NO" dirty="0" smtClean="0"/>
            </a:br>
            <a:r>
              <a:rPr lang="nb-NO" dirty="0" smtClean="0"/>
              <a:t>En kombinasjon av disse vil gi et helhetlig bilde av en persons situasjon og sammensatte behov.</a:t>
            </a:r>
            <a:endParaRPr lang="nb-NO" dirty="0"/>
          </a:p>
        </p:txBody>
      </p:sp>
      <p:pic>
        <p:nvPicPr>
          <p:cNvPr id="6" name="Picture 5" descr="Alle tegningene-0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6385" y="2411175"/>
            <a:ext cx="2526138" cy="18964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43464" y="4653136"/>
            <a:ext cx="2502024" cy="1126442"/>
          </a:xfrm>
          <a:prstGeom prst="rect">
            <a:avLst/>
          </a:prstGeom>
        </p:spPr>
        <p:txBody>
          <a:bodyPr wrap="square" lIns="91418" tIns="45710" rIns="91418" bIns="45710">
            <a:spAutoFit/>
          </a:bodyPr>
          <a:lstStyle/>
          <a:p>
            <a:pPr>
              <a:lnSpc>
                <a:spcPct val="120000"/>
              </a:lnSpc>
            </a:pPr>
            <a:r>
              <a:rPr lang="nb-NO" sz="1400" b="1" dirty="0" smtClean="0">
                <a:solidFill>
                  <a:srgbClr val="3A7EC0"/>
                </a:solidFill>
                <a:latin typeface="Arial"/>
                <a:cs typeface="Arial"/>
              </a:rPr>
              <a:t>3. Deltagende observasjon </a:t>
            </a:r>
          </a:p>
          <a:p>
            <a:pPr>
              <a:lnSpc>
                <a:spcPct val="120000"/>
              </a:lnSpc>
            </a:pPr>
            <a:r>
              <a:rPr lang="nb-NO" sz="1400" b="1" dirty="0" smtClean="0">
                <a:solidFill>
                  <a:srgbClr val="3A7EC0"/>
                </a:solidFill>
                <a:latin typeface="Arial"/>
                <a:cs typeface="Arial"/>
              </a:rPr>
              <a:t>og «skygging» </a:t>
            </a:r>
          </a:p>
          <a:p>
            <a:pPr>
              <a:lnSpc>
                <a:spcPct val="120000"/>
              </a:lnSpc>
            </a:pPr>
            <a:r>
              <a:rPr lang="nb-NO" sz="1400" dirty="0" smtClean="0">
                <a:solidFill>
                  <a:srgbClr val="000000"/>
                </a:solidFill>
                <a:latin typeface="Arial"/>
                <a:cs typeface="Arial"/>
              </a:rPr>
              <a:t>Kontekstuell informasjon </a:t>
            </a:r>
          </a:p>
          <a:p>
            <a:pPr>
              <a:lnSpc>
                <a:spcPct val="120000"/>
              </a:lnSpc>
            </a:pPr>
            <a:r>
              <a:rPr lang="nb-NO" sz="1400" dirty="0" smtClean="0">
                <a:solidFill>
                  <a:srgbClr val="000000"/>
                </a:solidFill>
                <a:latin typeface="Arial"/>
                <a:cs typeface="Arial"/>
              </a:rPr>
              <a:t>om hva som </a:t>
            </a:r>
            <a:r>
              <a:rPr lang="nb-NO" sz="1400" i="1" dirty="0" smtClean="0">
                <a:solidFill>
                  <a:srgbClr val="000000"/>
                </a:solidFill>
                <a:latin typeface="Arial"/>
                <a:cs typeface="Arial"/>
              </a:rPr>
              <a:t>faktisk</a:t>
            </a:r>
            <a:r>
              <a:rPr lang="nb-NO" sz="1400" dirty="0" smtClean="0">
                <a:solidFill>
                  <a:srgbClr val="000000"/>
                </a:solidFill>
                <a:latin typeface="Arial"/>
                <a:cs typeface="Arial"/>
              </a:rPr>
              <a:t> skjer</a:t>
            </a:r>
            <a:endParaRPr lang="nb-NO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308035" y="2123143"/>
            <a:ext cx="2918001" cy="2788313"/>
            <a:chOff x="2771800" y="1628800"/>
            <a:chExt cx="2956449" cy="2825052"/>
          </a:xfrm>
        </p:grpSpPr>
        <p:pic>
          <p:nvPicPr>
            <p:cNvPr id="10" name="Picture 9" descr="Alle tegningene-0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71800" y="1628800"/>
              <a:ext cx="2956449" cy="2825052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915816" y="2996952"/>
              <a:ext cx="720080" cy="1440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nb-NO" dirty="0" smtClean="0">
                <a:latin typeface="Arial"/>
                <a:cs typeface="Arial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3819128" y="4653136"/>
            <a:ext cx="2502024" cy="602196"/>
          </a:xfrm>
          <a:prstGeom prst="rect">
            <a:avLst/>
          </a:prstGeom>
        </p:spPr>
        <p:txBody>
          <a:bodyPr wrap="square" lIns="91418" tIns="45710" rIns="91418" bIns="45710">
            <a:spAutoFit/>
          </a:bodyPr>
          <a:lstStyle/>
          <a:p>
            <a:pPr>
              <a:lnSpc>
                <a:spcPct val="120000"/>
              </a:lnSpc>
            </a:pPr>
            <a:r>
              <a:rPr lang="nb-NO" sz="1400" b="1" dirty="0" smtClean="0">
                <a:solidFill>
                  <a:srgbClr val="3A7EC0"/>
                </a:solidFill>
                <a:latin typeface="Arial"/>
                <a:cs typeface="Arial"/>
              </a:rPr>
              <a:t>2. Intervju</a:t>
            </a:r>
            <a:br>
              <a:rPr lang="nb-NO" sz="1400" b="1" dirty="0" smtClean="0">
                <a:solidFill>
                  <a:srgbClr val="3A7EC0"/>
                </a:solidFill>
                <a:latin typeface="Arial"/>
                <a:cs typeface="Arial"/>
              </a:rPr>
            </a:br>
            <a:r>
              <a:rPr lang="nb-NO" sz="1400" dirty="0" smtClean="0">
                <a:solidFill>
                  <a:srgbClr val="000000"/>
                </a:solidFill>
                <a:latin typeface="Arial"/>
                <a:cs typeface="Arial"/>
              </a:rPr>
              <a:t>Detaljert informasjon</a:t>
            </a:r>
            <a:endParaRPr lang="nb-NO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94792" y="4653137"/>
            <a:ext cx="2502024" cy="817640"/>
          </a:xfrm>
          <a:prstGeom prst="rect">
            <a:avLst/>
          </a:prstGeom>
        </p:spPr>
        <p:txBody>
          <a:bodyPr wrap="square" lIns="91418" tIns="45710" rIns="91418" bIns="45710">
            <a:spAutoFit/>
          </a:bodyPr>
          <a:lstStyle/>
          <a:p>
            <a:r>
              <a:rPr lang="nb-NO" sz="1400" b="1" dirty="0" smtClean="0">
                <a:solidFill>
                  <a:schemeClr val="accent1"/>
                </a:solidFill>
                <a:latin typeface="Arial"/>
                <a:cs typeface="Arial"/>
              </a:rPr>
              <a:t>1. Gruppesamtale</a:t>
            </a:r>
          </a:p>
          <a:p>
            <a:pPr>
              <a:lnSpc>
                <a:spcPct val="120000"/>
              </a:lnSpc>
            </a:pPr>
            <a:r>
              <a:rPr lang="nb-NO" sz="1400" dirty="0" smtClean="0">
                <a:solidFill>
                  <a:srgbClr val="000000"/>
                </a:solidFill>
                <a:latin typeface="Arial"/>
                <a:cs typeface="Arial"/>
              </a:rPr>
              <a:t>Retningsgivende informasjon</a:t>
            </a:r>
          </a:p>
          <a:p>
            <a:pPr>
              <a:lnSpc>
                <a:spcPct val="120000"/>
              </a:lnSpc>
            </a:pPr>
            <a:endParaRPr lang="nb-NO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21" name="Picture 20" descr="Illustrasjon_fra_til 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913" y="2528272"/>
            <a:ext cx="2009855" cy="1625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Ulike metoder for å utføre innsiktsarbeid</a:t>
            </a:r>
            <a:endParaRPr lang="nb-NO" dirty="0"/>
          </a:p>
        </p:txBody>
      </p:sp>
      <p:sp>
        <p:nvSpPr>
          <p:cNvPr id="19" name="Rectangle 18"/>
          <p:cNvSpPr/>
          <p:nvPr/>
        </p:nvSpPr>
        <p:spPr>
          <a:xfrm>
            <a:off x="209551" y="1623165"/>
            <a:ext cx="9536785" cy="5045924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0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veis_Mal_KHE_NEW">
  <a:themeElements>
    <a:clrScheme name="Farger samveis">
      <a:dk1>
        <a:sysClr val="windowText" lastClr="000000"/>
      </a:dk1>
      <a:lt1>
        <a:sysClr val="window" lastClr="FFFFFF"/>
      </a:lt1>
      <a:dk2>
        <a:srgbClr val="3A7EC0"/>
      </a:dk2>
      <a:lt2>
        <a:srgbClr val="F7F8D9"/>
      </a:lt2>
      <a:accent1>
        <a:srgbClr val="3A7EC0"/>
      </a:accent1>
      <a:accent2>
        <a:srgbClr val="8BAE4A"/>
      </a:accent2>
      <a:accent3>
        <a:srgbClr val="9BA5AE"/>
      </a:accent3>
      <a:accent4>
        <a:srgbClr val="67674B"/>
      </a:accent4>
      <a:accent5>
        <a:srgbClr val="DCDE44"/>
      </a:accent5>
      <a:accent6>
        <a:srgbClr val="FCF21A"/>
      </a:accent6>
      <a:hlink>
        <a:srgbClr val="8BAE4A"/>
      </a:hlink>
      <a:folHlink>
        <a:srgbClr val="67674B"/>
      </a:folHlink>
    </a:clrScheme>
    <a:fontScheme name="Samveis fon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amveis_mal" id="{36C031A2-F6DB-4C80-8301-5F3E73719B8E}" vid="{69C62D17-C552-45C8-9653-7B01577BA84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3703</TotalTime>
  <Words>4297</Words>
  <Application>Microsoft Office PowerPoint</Application>
  <PresentationFormat>A4 (210 x 297 mm)</PresentationFormat>
  <Paragraphs>529</Paragraphs>
  <Slides>39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39</vt:i4>
      </vt:variant>
    </vt:vector>
  </HeadingPairs>
  <TitlesOfParts>
    <vt:vector size="46" baseType="lpstr">
      <vt:lpstr>Arial</vt:lpstr>
      <vt:lpstr>Calibri</vt:lpstr>
      <vt:lpstr>Helvetica</vt:lpstr>
      <vt:lpstr>Helvetica Light</vt:lpstr>
      <vt:lpstr>Helvetica Neue</vt:lpstr>
      <vt:lpstr>Times New Roman</vt:lpstr>
      <vt:lpstr>Samveis_Mal_KHE_NEW</vt:lpstr>
      <vt:lpstr>PowerPoint-presentasjon</vt:lpstr>
      <vt:lpstr>PowerPoint-presentasjon</vt:lpstr>
      <vt:lpstr>Introduksjon til innsiktsarbeid</vt:lpstr>
      <vt:lpstr>Introduksjon til innsiktsarbeid</vt:lpstr>
      <vt:lpstr>PowerPoint-presentasjon</vt:lpstr>
      <vt:lpstr>PowerPoint-presentasjon</vt:lpstr>
      <vt:lpstr>PowerPoint-presentasjon</vt:lpstr>
      <vt:lpstr>PowerPoint-presentasjon</vt:lpstr>
      <vt:lpstr>Ulike metoder for å utføre innsiktsarbeid</vt:lpstr>
      <vt:lpstr>Prosessen for å utføre innsiktsarbeid </vt:lpstr>
      <vt:lpstr>PowerPoint-presentasjon</vt:lpstr>
      <vt:lpstr>PowerPoint-presentasjon</vt:lpstr>
      <vt:lpstr>PowerPoint-presentasjon</vt:lpstr>
      <vt:lpstr>Gruppesamtale</vt:lpstr>
      <vt:lpstr>Introduksjon til gruppesamtale</vt:lpstr>
      <vt:lpstr>Introduksjon til gruppesamtale</vt:lpstr>
      <vt:lpstr>PowerPoint-presentasjon</vt:lpstr>
      <vt:lpstr>Intervjusituasjonen</vt:lpstr>
      <vt:lpstr>Introduksjon til intervju</vt:lpstr>
      <vt:lpstr>Introduksjon til intervju</vt:lpstr>
      <vt:lpstr>Tips for hvem dere bør snakke med</vt:lpstr>
      <vt:lpstr>Tips for hvordan føre samtalen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Dokumentere intervjuet med prosess-notatark</vt:lpstr>
      <vt:lpstr>PowerPoint-presentasjon</vt:lpstr>
      <vt:lpstr>PowerPoint-presentasjon</vt:lpstr>
      <vt:lpstr>PowerPoint-presentasjon</vt:lpstr>
      <vt:lpstr>PowerPoint-presentasjon</vt:lpstr>
      <vt:lpstr>Observasjon</vt:lpstr>
      <vt:lpstr>Introduksjon til observasjon</vt:lpstr>
      <vt:lpstr>Introduksjon til observasjon</vt:lpstr>
      <vt:lpstr>PowerPoint-presentasjon</vt:lpstr>
      <vt:lpstr>PowerPoint-presentasjon</vt:lpstr>
    </vt:vector>
  </TitlesOfParts>
  <Company>Making Waves Group 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Making Waves</dc:creator>
  <cp:lastModifiedBy>Une Tangen</cp:lastModifiedBy>
  <cp:revision>1102</cp:revision>
  <cp:lastPrinted>2015-07-02T10:43:13Z</cp:lastPrinted>
  <dcterms:created xsi:type="dcterms:W3CDTF">2015-06-22T13:44:25Z</dcterms:created>
  <dcterms:modified xsi:type="dcterms:W3CDTF">2019-01-25T13:28:44Z</dcterms:modified>
</cp:coreProperties>
</file>