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heme/theme5.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9" r:id="rId5"/>
    <p:sldMasterId id="2147483707" r:id="rId6"/>
    <p:sldMasterId id="2147483722" r:id="rId7"/>
  </p:sldMasterIdLst>
  <p:notesMasterIdLst>
    <p:notesMasterId r:id="rId48"/>
  </p:notesMasterIdLst>
  <p:sldIdLst>
    <p:sldId id="485" r:id="rId8"/>
    <p:sldId id="487" r:id="rId9"/>
    <p:sldId id="462" r:id="rId10"/>
    <p:sldId id="456" r:id="rId11"/>
    <p:sldId id="457" r:id="rId12"/>
    <p:sldId id="470" r:id="rId13"/>
    <p:sldId id="286" r:id="rId14"/>
    <p:sldId id="469" r:id="rId15"/>
    <p:sldId id="287" r:id="rId16"/>
    <p:sldId id="343" r:id="rId17"/>
    <p:sldId id="342" r:id="rId18"/>
    <p:sldId id="341" r:id="rId19"/>
    <p:sldId id="274" r:id="rId20"/>
    <p:sldId id="278" r:id="rId21"/>
    <p:sldId id="279" r:id="rId22"/>
    <p:sldId id="459" r:id="rId23"/>
    <p:sldId id="370" r:id="rId24"/>
    <p:sldId id="471" r:id="rId25"/>
    <p:sldId id="374" r:id="rId26"/>
    <p:sldId id="468" r:id="rId27"/>
    <p:sldId id="373" r:id="rId28"/>
    <p:sldId id="423" r:id="rId29"/>
    <p:sldId id="472" r:id="rId30"/>
    <p:sldId id="260" r:id="rId31"/>
    <p:sldId id="298" r:id="rId32"/>
    <p:sldId id="300" r:id="rId33"/>
    <p:sldId id="301" r:id="rId34"/>
    <p:sldId id="264" r:id="rId35"/>
    <p:sldId id="407" r:id="rId36"/>
    <p:sldId id="411" r:id="rId37"/>
    <p:sldId id="464" r:id="rId38"/>
    <p:sldId id="473" r:id="rId39"/>
    <p:sldId id="416" r:id="rId40"/>
    <p:sldId id="476" r:id="rId41"/>
    <p:sldId id="474" r:id="rId42"/>
    <p:sldId id="418" r:id="rId43"/>
    <p:sldId id="477" r:id="rId44"/>
    <p:sldId id="478" r:id="rId45"/>
    <p:sldId id="479" r:id="rId46"/>
    <p:sldId id="481" r:id="rId4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2CCE9"/>
    <a:srgbClr val="AECCE8"/>
    <a:srgbClr val="AFCB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4C0DEA-5719-44BA-952B-E21F50EA7D2E}" v="630" dt="2020-07-08T06:51:15.530"/>
    <p1510:client id="{60B41144-5CA8-4723-B564-0D81DA55C7F5}" v="23" dt="2020-08-12T12:56:34.527"/>
    <p1510:client id="{AE0E1331-8DEB-4112-BB7D-514CF41B5DCC}" v="4" dt="2020-08-12T13:27:36.56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69" autoAdjust="0"/>
    <p:restoredTop sz="94660"/>
  </p:normalViewPr>
  <p:slideViewPr>
    <p:cSldViewPr snapToGrid="0">
      <p:cViewPr varScale="1">
        <p:scale>
          <a:sx n="108" d="100"/>
          <a:sy n="108" d="100"/>
        </p:scale>
        <p:origin x="144"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B0B4-06F4-4A00-9AB8-E50930BB9346}" type="datetimeFigureOut">
              <a:rPr lang="nb-NO" smtClean="0"/>
              <a:t>24.08.2020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A49635-18C8-4347-AB81-27266B0B9D86}" type="slidenum">
              <a:rPr lang="nb-NO" smtClean="0"/>
              <a:t>‹#›</a:t>
            </a:fld>
            <a:endParaRPr lang="nb-NO"/>
          </a:p>
        </p:txBody>
      </p:sp>
    </p:spTree>
    <p:extLst>
      <p:ext uri="{BB962C8B-B14F-4D97-AF65-F5344CB8AC3E}">
        <p14:creationId xmlns:p14="http://schemas.microsoft.com/office/powerpoint/2010/main" val="334692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10" name="Picture 9" descr="SAMVEIS_Ph02_Illustrasjon_REV_1-02 AE.png"/>
          <p:cNvPicPr>
            <a:picLocks noChangeAspect="1"/>
          </p:cNvPicPr>
          <p:nvPr userDrawn="1"/>
        </p:nvPicPr>
        <p:blipFill rotWithShape="1">
          <a:blip r:embed="rId2">
            <a:extLst>
              <a:ext uri="{28A0092B-C50C-407E-A947-70E740481C1C}">
                <a14:useLocalDpi xmlns:a14="http://schemas.microsoft.com/office/drawing/2010/main" val="0"/>
              </a:ext>
            </a:extLst>
          </a:blip>
          <a:srcRect t="791" r="2061" b="-1"/>
          <a:stretch/>
        </p:blipFill>
        <p:spPr>
          <a:xfrm>
            <a:off x="234812" y="194134"/>
            <a:ext cx="11728842" cy="5376086"/>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dirty="0">
              <a:solidFill>
                <a:schemeClr val="bg1"/>
              </a:solidFill>
              <a:latin typeface="Arial"/>
              <a:cs typeface="Arial"/>
            </a:endParaRPr>
          </a:p>
        </p:txBody>
      </p:sp>
      <p:sp>
        <p:nvSpPr>
          <p:cNvPr id="15" name="TextBox 14"/>
          <p:cNvSpPr txBox="1"/>
          <p:nvPr userDrawn="1"/>
        </p:nvSpPr>
        <p:spPr>
          <a:xfrm>
            <a:off x="423985" y="2292449"/>
            <a:ext cx="11344031" cy="463607"/>
          </a:xfrm>
          <a:prstGeom prst="rect">
            <a:avLst/>
          </a:prstGeom>
          <a:noFill/>
          <a:effectLst/>
        </p:spPr>
        <p:txBody>
          <a:bodyPr wrap="square" lIns="36000" tIns="36000" rIns="36000" bIns="108000" rtlCol="0">
            <a:noAutofit/>
          </a:bodyPr>
          <a:lstStyle>
            <a:defPPr>
              <a:defRPr lang="en-US"/>
            </a:defPPr>
            <a:lvl1pPr marL="0" indent="0">
              <a:spcBef>
                <a:spcPct val="20000"/>
              </a:spcBef>
              <a:defRPr sz="6000" b="1">
                <a:solidFill>
                  <a:schemeClr val="bg1"/>
                </a:solidFill>
                <a:latin typeface="Arial"/>
                <a:cs typeface="Arial"/>
              </a:defRPr>
            </a:lvl1pPr>
          </a:lstStyle>
          <a:p>
            <a:pPr algn="l"/>
            <a:r>
              <a:rPr lang="nb-NO" sz="2800" b="0" dirty="0">
                <a:solidFill>
                  <a:schemeClr val="tx1"/>
                </a:solidFill>
              </a:rPr>
              <a:t>Veikart for tjenesteinnovasjon</a:t>
            </a:r>
            <a:endParaRPr lang="nb-NO" sz="2000" b="0" dirty="0">
              <a:solidFill>
                <a:schemeClr val="tx1"/>
              </a:solidFill>
            </a:endParaRPr>
          </a:p>
        </p:txBody>
      </p:sp>
      <p:sp>
        <p:nvSpPr>
          <p:cNvPr id="7" name="Text Placeholder 6"/>
          <p:cNvSpPr>
            <a:spLocks noGrp="1"/>
          </p:cNvSpPr>
          <p:nvPr>
            <p:ph type="body" sz="quarter" idx="11" hasCustomPrompt="1"/>
          </p:nvPr>
        </p:nvSpPr>
        <p:spPr>
          <a:xfrm>
            <a:off x="512611" y="2773363"/>
            <a:ext cx="8199932" cy="432000"/>
          </a:xfrm>
        </p:spPr>
        <p:txBody>
          <a:bodyPr wrap="square" lIns="36000" tIns="36000" rIns="36000" bIns="36000">
            <a:normAutofit/>
          </a:bodyPr>
          <a:lstStyle>
            <a:lvl1pPr>
              <a:defRPr sz="2000" b="0">
                <a:solidFill>
                  <a:schemeClr val="tx2"/>
                </a:solidFill>
              </a:defRPr>
            </a:lvl1pPr>
          </a:lstStyle>
          <a:p>
            <a:pPr lvl="0"/>
            <a:r>
              <a:rPr lang="en-US" dirty="0"/>
              <a:t>&lt;</a:t>
            </a:r>
            <a:r>
              <a:rPr lang="en-US" dirty="0" err="1"/>
              <a:t>Klikk</a:t>
            </a:r>
            <a:r>
              <a:rPr lang="en-US" dirty="0"/>
              <a:t> for </a:t>
            </a:r>
            <a:r>
              <a:rPr lang="en-US" dirty="0" err="1"/>
              <a:t>å</a:t>
            </a:r>
            <a:r>
              <a:rPr lang="en-US" dirty="0"/>
              <a:t> </a:t>
            </a:r>
            <a:r>
              <a:rPr lang="en-US" dirty="0" err="1"/>
              <a:t>legge</a:t>
            </a:r>
            <a:r>
              <a:rPr lang="en-US" dirty="0"/>
              <a:t> inn </a:t>
            </a:r>
            <a:r>
              <a:rPr lang="en-US" dirty="0" err="1"/>
              <a:t>navn</a:t>
            </a:r>
            <a:r>
              <a:rPr lang="en-US" dirty="0"/>
              <a:t>&lt;</a:t>
            </a:r>
          </a:p>
        </p:txBody>
      </p:sp>
      <p:sp>
        <p:nvSpPr>
          <p:cNvPr id="18" name="Rectangle 17"/>
          <p:cNvSpPr/>
          <p:nvPr userDrawn="1"/>
        </p:nvSpPr>
        <p:spPr>
          <a:xfrm>
            <a:off x="9020633" y="5911388"/>
            <a:ext cx="3013258" cy="253916"/>
          </a:xfrm>
          <a:prstGeom prst="rect">
            <a:avLst/>
          </a:prstGeom>
        </p:spPr>
        <p:txBody>
          <a:bodyPr wrap="square">
            <a:spAutoFit/>
          </a:bodyPr>
          <a:lstStyle/>
          <a:p>
            <a:pPr lvl="0" algn="r"/>
            <a:r>
              <a:rPr lang="nb-NO" sz="1050" kern="0" spc="190" dirty="0">
                <a:solidFill>
                  <a:schemeClr val="bg1">
                    <a:lumMod val="50000"/>
                  </a:schemeClr>
                </a:solidFill>
                <a:latin typeface="+mn-lt"/>
                <a:ea typeface="+mn-ea"/>
                <a:cs typeface="+mn-cs"/>
              </a:rPr>
              <a:t>V1.0  JULI 2015</a:t>
            </a:r>
          </a:p>
        </p:txBody>
      </p:sp>
      <p:pic>
        <p:nvPicPr>
          <p:cNvPr id="4" name="Picture 3" descr="temptlogo_aho.png"/>
          <p:cNvPicPr>
            <a:picLocks noChangeAspect="1"/>
          </p:cNvPicPr>
          <p:nvPr userDrawn="1"/>
        </p:nvPicPr>
        <p:blipFill>
          <a:blip r:embed="rId3" cstate="print">
            <a:alphaModFix amt="50000"/>
            <a:extLst>
              <a:ext uri="{28A0092B-C50C-407E-A947-70E740481C1C}">
                <a14:useLocalDpi xmlns:a14="http://schemas.microsoft.com/office/drawing/2010/main"/>
              </a:ext>
            </a:extLst>
          </a:blip>
          <a:stretch>
            <a:fillRect/>
          </a:stretch>
        </p:blipFill>
        <p:spPr>
          <a:xfrm>
            <a:off x="173179" y="5915730"/>
            <a:ext cx="8449258" cy="609615"/>
          </a:xfrm>
          <a:prstGeom prst="rect">
            <a:avLst/>
          </a:prstGeom>
        </p:spPr>
      </p:pic>
    </p:spTree>
    <p:extLst>
      <p:ext uri="{BB962C8B-B14F-4D97-AF65-F5344CB8AC3E}">
        <p14:creationId xmlns:p14="http://schemas.microsoft.com/office/powerpoint/2010/main" val="118551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e+overskrift">
    <p:spTree>
      <p:nvGrpSpPr>
        <p:cNvPr id="1" name=""/>
        <p:cNvGrpSpPr/>
        <p:nvPr/>
      </p:nvGrpSpPr>
      <p:grpSpPr>
        <a:xfrm>
          <a:off x="0" y="0"/>
          <a:ext cx="0" cy="0"/>
          <a:chOff x="0" y="0"/>
          <a:chExt cx="0" cy="0"/>
        </a:xfrm>
      </p:grpSpPr>
      <p:sp>
        <p:nvSpPr>
          <p:cNvPr id="21" name="Picture Placeholder 20"/>
          <p:cNvSpPr>
            <a:spLocks noGrp="1"/>
          </p:cNvSpPr>
          <p:nvPr>
            <p:ph type="pic" sz="quarter" idx="12" hasCustomPrompt="1"/>
          </p:nvPr>
        </p:nvSpPr>
        <p:spPr>
          <a:xfrm>
            <a:off x="257908" y="1635124"/>
            <a:ext cx="11696028" cy="5033964"/>
          </a:xfrm>
          <a:solidFill>
            <a:srgbClr val="DCDE44"/>
          </a:solidFill>
        </p:spPr>
        <p:txBody>
          <a:bodyPr/>
          <a:lstStyle>
            <a:lvl1pPr>
              <a:defRPr b="0" baseline="0">
                <a:solidFill>
                  <a:schemeClr val="tx1"/>
                </a:solidFill>
              </a:defRPr>
            </a:lvl1pPr>
          </a:lstStyle>
          <a:p>
            <a:r>
              <a:rPr lang="nb-NO" dirty="0"/>
              <a:t>Klikk på ikon for å sette inn bilde som viser kontekst / workshop, hvis nødvendig</a:t>
            </a:r>
          </a:p>
        </p:txBody>
      </p:sp>
      <p:sp>
        <p:nvSpPr>
          <p:cNvPr id="18" name="Title Placeholder 1"/>
          <p:cNvSpPr>
            <a:spLocks noGrp="1"/>
          </p:cNvSpPr>
          <p:nvPr>
            <p:ph type="title" hasCustomPrompt="1"/>
          </p:nvPr>
        </p:nvSpPr>
        <p:spPr>
          <a:xfrm>
            <a:off x="257909" y="341780"/>
            <a:ext cx="11696027"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tittel</a:t>
            </a:r>
          </a:p>
        </p:txBody>
      </p:sp>
      <p:sp>
        <p:nvSpPr>
          <p:cNvPr id="4" name="Text Placeholder 25"/>
          <p:cNvSpPr>
            <a:spLocks noGrp="1"/>
          </p:cNvSpPr>
          <p:nvPr>
            <p:ph type="body" sz="quarter" idx="18" hasCustomPrompt="1"/>
          </p:nvPr>
        </p:nvSpPr>
        <p:spPr>
          <a:xfrm>
            <a:off x="257909" y="943271"/>
            <a:ext cx="11696027" cy="294191"/>
          </a:xfrm>
        </p:spPr>
        <p:txBody>
          <a:bodyPr>
            <a:noAutofit/>
          </a:bodyPr>
          <a:lstStyle>
            <a:lvl1pPr>
              <a:defRPr b="1" baseline="0">
                <a:solidFill>
                  <a:srgbClr val="3A7EC0"/>
                </a:solidFill>
              </a:defRPr>
            </a:lvl1pPr>
            <a:lvl2pPr marL="457200" indent="0">
              <a:buNone/>
              <a:defRPr/>
            </a:lvl2pPr>
          </a:lstStyle>
          <a:p>
            <a:pPr lvl="0"/>
            <a:r>
              <a:rPr lang="nb-NO" dirty="0"/>
              <a:t>...</a:t>
            </a:r>
          </a:p>
        </p:txBody>
      </p:sp>
    </p:spTree>
    <p:extLst>
      <p:ext uri="{BB962C8B-B14F-4D97-AF65-F5344CB8AC3E}">
        <p14:creationId xmlns:p14="http://schemas.microsoft.com/office/powerpoint/2010/main" val="3331061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tekst_vertikal">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271917" y="327262"/>
            <a:ext cx="11699631"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tittel</a:t>
            </a:r>
          </a:p>
        </p:txBody>
      </p:sp>
      <p:sp>
        <p:nvSpPr>
          <p:cNvPr id="34" name="Text Placeholder 25"/>
          <p:cNvSpPr>
            <a:spLocks noGrp="1"/>
          </p:cNvSpPr>
          <p:nvPr>
            <p:ph type="body" sz="quarter" idx="18" hasCustomPrompt="1"/>
          </p:nvPr>
        </p:nvSpPr>
        <p:spPr>
          <a:xfrm>
            <a:off x="257907" y="943271"/>
            <a:ext cx="11713641" cy="294191"/>
          </a:xfrm>
        </p:spPr>
        <p:txBody>
          <a:bodyPr>
            <a:noAutofit/>
          </a:bodyPr>
          <a:lstStyle>
            <a:lvl1pPr>
              <a:defRPr b="1" baseline="0">
                <a:solidFill>
                  <a:srgbClr val="3A7EC0"/>
                </a:solidFill>
              </a:defRPr>
            </a:lvl1pPr>
            <a:lvl2pPr marL="457200" indent="0">
              <a:buNone/>
              <a:defRPr/>
            </a:lvl2pPr>
          </a:lstStyle>
          <a:p>
            <a:pPr lvl="0"/>
            <a:r>
              <a:rPr lang="nb-NO" dirty="0"/>
              <a:t>.</a:t>
            </a:r>
          </a:p>
        </p:txBody>
      </p:sp>
      <p:sp>
        <p:nvSpPr>
          <p:cNvPr id="7" name="Text Placeholder 6"/>
          <p:cNvSpPr>
            <a:spLocks noGrp="1"/>
          </p:cNvSpPr>
          <p:nvPr>
            <p:ph type="body" sz="quarter" idx="19" hasCustomPrompt="1"/>
          </p:nvPr>
        </p:nvSpPr>
        <p:spPr>
          <a:xfrm>
            <a:off x="271917" y="1635126"/>
            <a:ext cx="11699631" cy="946693"/>
          </a:xfrm>
        </p:spPr>
        <p:txBody>
          <a:bodyPr>
            <a:noAutofit/>
          </a:bodyPr>
          <a:lstStyle>
            <a:lvl1pPr marL="0" indent="0">
              <a:buFont typeface="Arial" panose="020B0604020202020204" pitchFamily="34" charset="0"/>
              <a:buNone/>
              <a:defRPr b="0"/>
            </a:lvl1pPr>
          </a:lstStyle>
          <a:p>
            <a:pPr lvl="0"/>
            <a:r>
              <a:rPr lang="en-US" dirty="0" err="1"/>
              <a:t>Klikk</a:t>
            </a:r>
            <a:r>
              <a:rPr lang="en-US" dirty="0"/>
              <a:t> for å </a:t>
            </a:r>
            <a:r>
              <a:rPr lang="en-US" dirty="0" err="1"/>
              <a:t>skrive</a:t>
            </a:r>
            <a:r>
              <a:rPr lang="en-US" dirty="0"/>
              <a:t> inn </a:t>
            </a:r>
            <a:r>
              <a:rPr lang="en-US" dirty="0" err="1"/>
              <a:t>tekst</a:t>
            </a:r>
            <a:endParaRPr lang="nb-NO" dirty="0"/>
          </a:p>
        </p:txBody>
      </p:sp>
      <p:sp>
        <p:nvSpPr>
          <p:cNvPr id="8" name="Picture Placeholder 7"/>
          <p:cNvSpPr>
            <a:spLocks noGrp="1"/>
          </p:cNvSpPr>
          <p:nvPr>
            <p:ph type="pic" sz="quarter" idx="20" hasCustomPrompt="1"/>
          </p:nvPr>
        </p:nvSpPr>
        <p:spPr>
          <a:xfrm>
            <a:off x="271917" y="2719614"/>
            <a:ext cx="11699631" cy="2941635"/>
          </a:xfrm>
          <a:solidFill>
            <a:srgbClr val="DCDE44"/>
          </a:solidFill>
        </p:spPr>
        <p:txBody>
          <a:bodyPr/>
          <a:lstStyle>
            <a:lvl1pPr>
              <a:defRPr baseline="0"/>
            </a:lvl1pPr>
          </a:lstStyle>
          <a:p>
            <a:r>
              <a:rPr lang="nb-NO" dirty="0"/>
              <a:t>Klikk på ikonet for å sette inn bilde</a:t>
            </a:r>
          </a:p>
        </p:txBody>
      </p:sp>
      <p:sp>
        <p:nvSpPr>
          <p:cNvPr id="9" name="Text Placeholder 25"/>
          <p:cNvSpPr>
            <a:spLocks noGrp="1"/>
          </p:cNvSpPr>
          <p:nvPr>
            <p:ph type="body" sz="quarter" idx="15" hasCustomPrompt="1"/>
          </p:nvPr>
        </p:nvSpPr>
        <p:spPr>
          <a:xfrm>
            <a:off x="443819" y="5913360"/>
            <a:ext cx="3544615" cy="756000"/>
          </a:xfrm>
        </p:spPr>
        <p:txBody>
          <a:bodyPr>
            <a:noAutofit/>
          </a:bodyPr>
          <a:lstStyle>
            <a:lvl1pPr>
              <a:defRPr/>
            </a:lvl1pPr>
            <a:lvl2pPr marL="457200" indent="0">
              <a:buNone/>
              <a:defRPr/>
            </a:lvl2pPr>
          </a:lstStyle>
          <a:p>
            <a:pPr lvl="0"/>
            <a:r>
              <a:rPr lang="nb-NO" dirty="0"/>
              <a:t>Klikk her for å skrive inn tittel og hvordan utarbeides</a:t>
            </a:r>
          </a:p>
        </p:txBody>
      </p:sp>
      <p:sp>
        <p:nvSpPr>
          <p:cNvPr id="10" name="Text Placeholder 25"/>
          <p:cNvSpPr>
            <a:spLocks noGrp="1"/>
          </p:cNvSpPr>
          <p:nvPr>
            <p:ph type="body" sz="quarter" idx="21" hasCustomPrompt="1"/>
          </p:nvPr>
        </p:nvSpPr>
        <p:spPr>
          <a:xfrm>
            <a:off x="4345000" y="5913360"/>
            <a:ext cx="3544615" cy="756000"/>
          </a:xfrm>
        </p:spPr>
        <p:txBody>
          <a:bodyPr>
            <a:noAutofit/>
          </a:bodyPr>
          <a:lstStyle>
            <a:lvl1pPr>
              <a:defRPr/>
            </a:lvl1pPr>
            <a:lvl2pPr marL="457200" indent="0">
              <a:buNone/>
              <a:defRPr/>
            </a:lvl2pPr>
          </a:lstStyle>
          <a:p>
            <a:pPr lvl="0"/>
            <a:r>
              <a:rPr lang="nb-NO" dirty="0"/>
              <a:t>Klikk her for å skrive inn tittel og hvordan utarbeides</a:t>
            </a:r>
          </a:p>
        </p:txBody>
      </p:sp>
      <p:sp>
        <p:nvSpPr>
          <p:cNvPr id="11" name="Text Placeholder 25"/>
          <p:cNvSpPr>
            <a:spLocks noGrp="1"/>
          </p:cNvSpPr>
          <p:nvPr>
            <p:ph type="body" sz="quarter" idx="22" hasCustomPrompt="1"/>
          </p:nvPr>
        </p:nvSpPr>
        <p:spPr>
          <a:xfrm>
            <a:off x="8246180" y="5913360"/>
            <a:ext cx="3544615" cy="756000"/>
          </a:xfrm>
        </p:spPr>
        <p:txBody>
          <a:bodyPr>
            <a:noAutofit/>
          </a:bodyPr>
          <a:lstStyle>
            <a:lvl1pPr>
              <a:defRPr/>
            </a:lvl1pPr>
            <a:lvl2pPr marL="457200" indent="0">
              <a:buNone/>
              <a:defRPr/>
            </a:lvl2pPr>
          </a:lstStyle>
          <a:p>
            <a:pPr lvl="0"/>
            <a:r>
              <a:rPr lang="nb-NO" dirty="0"/>
              <a:t>Klikk her for å skrive inn tittel og hvordan utarbeides</a:t>
            </a:r>
          </a:p>
        </p:txBody>
      </p:sp>
      <p:sp>
        <p:nvSpPr>
          <p:cNvPr id="13"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3671149301"/>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57909" y="188913"/>
            <a:ext cx="11687906" cy="6480176"/>
          </a:xfrm>
          <a:solidFill>
            <a:srgbClr val="DCDE44"/>
          </a:solidFill>
        </p:spPr>
        <p:txBody>
          <a:bodyPr/>
          <a:lstStyle>
            <a:lvl1pPr>
              <a:defRPr/>
            </a:lvl1pPr>
          </a:lstStyle>
          <a:p>
            <a:r>
              <a:rPr lang="nb-NO" dirty="0"/>
              <a:t>Klikk på ikon for å sette inn bilde</a:t>
            </a:r>
          </a:p>
        </p:txBody>
      </p:sp>
    </p:spTree>
    <p:extLst>
      <p:ext uri="{BB962C8B-B14F-4D97-AF65-F5344CB8AC3E}">
        <p14:creationId xmlns:p14="http://schemas.microsoft.com/office/powerpoint/2010/main" val="1818439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vslutnin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b="-252"/>
          <a:stretch/>
        </p:blipFill>
        <p:spPr>
          <a:xfrm>
            <a:off x="245371" y="188640"/>
            <a:ext cx="11699894" cy="5400601"/>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dirty="0">
              <a:solidFill>
                <a:schemeClr val="bg1"/>
              </a:solidFill>
              <a:latin typeface="Arial"/>
              <a:cs typeface="Arial"/>
            </a:endParaRPr>
          </a:p>
        </p:txBody>
      </p:sp>
      <p:sp>
        <p:nvSpPr>
          <p:cNvPr id="4" name="Text Placeholder 3"/>
          <p:cNvSpPr>
            <a:spLocks noGrp="1"/>
          </p:cNvSpPr>
          <p:nvPr>
            <p:ph type="body" sz="quarter" idx="10" hasCustomPrompt="1"/>
          </p:nvPr>
        </p:nvSpPr>
        <p:spPr>
          <a:xfrm>
            <a:off x="423303" y="367266"/>
            <a:ext cx="11344031" cy="2125630"/>
          </a:xfrm>
        </p:spPr>
        <p:txBody>
          <a:bodyPr anchor="b">
            <a:normAutofit/>
          </a:bodyPr>
          <a:lstStyle>
            <a:lvl1pPr>
              <a:defRPr sz="2800" b="0" baseline="0">
                <a:solidFill>
                  <a:schemeClr val="tx2"/>
                </a:solidFill>
              </a:defRPr>
            </a:lvl1pPr>
          </a:lstStyle>
          <a:p>
            <a:pPr lvl="0"/>
            <a:r>
              <a:rPr lang="nb-NO" dirty="0"/>
              <a:t>Klikk for å skrive inn avslutning</a:t>
            </a:r>
          </a:p>
        </p:txBody>
      </p:sp>
      <p:pic>
        <p:nvPicPr>
          <p:cNvPr id="10" name="Picture 9" descr="temptlogo_aho.png"/>
          <p:cNvPicPr>
            <a:picLocks noChangeAspect="1"/>
          </p:cNvPicPr>
          <p:nvPr userDrawn="1"/>
        </p:nvPicPr>
        <p:blipFill>
          <a:blip r:embed="rId3" cstate="print">
            <a:alphaModFix amt="50000"/>
            <a:extLst>
              <a:ext uri="{28A0092B-C50C-407E-A947-70E740481C1C}">
                <a14:useLocalDpi xmlns:a14="http://schemas.microsoft.com/office/drawing/2010/main"/>
              </a:ext>
            </a:extLst>
          </a:blip>
          <a:stretch>
            <a:fillRect/>
          </a:stretch>
        </p:blipFill>
        <p:spPr>
          <a:xfrm>
            <a:off x="158109" y="5915730"/>
            <a:ext cx="8449258" cy="609615"/>
          </a:xfrm>
          <a:prstGeom prst="rect">
            <a:avLst/>
          </a:prstGeom>
        </p:spPr>
      </p:pic>
    </p:spTree>
    <p:extLst>
      <p:ext uri="{BB962C8B-B14F-4D97-AF65-F5344CB8AC3E}">
        <p14:creationId xmlns:p14="http://schemas.microsoft.com/office/powerpoint/2010/main" val="2243377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7" name="Straight Connector 6"/>
          <p:cNvCxnSpPr/>
          <p:nvPr userDrawn="1"/>
        </p:nvCxnSpPr>
        <p:spPr>
          <a:xfrm>
            <a:off x="0" y="2314958"/>
            <a:ext cx="12192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0" y="99706"/>
            <a:ext cx="12192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a:off x="0" y="4524493"/>
            <a:ext cx="12192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userDrawn="1"/>
        </p:nvCxnSpPr>
        <p:spPr>
          <a:xfrm>
            <a:off x="0" y="6741368"/>
            <a:ext cx="12192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flipV="1">
            <a:off x="2559946"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userDrawn="1"/>
        </p:nvCxnSpPr>
        <p:spPr>
          <a:xfrm flipV="1">
            <a:off x="4907316"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flipV="1">
            <a:off x="7254686"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V="1">
            <a:off x="9602055"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flipV="1">
            <a:off x="11949424"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flipV="1">
            <a:off x="212576"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30" name="Rectangle 29"/>
          <p:cNvSpPr/>
          <p:nvPr userDrawn="1"/>
        </p:nvSpPr>
        <p:spPr>
          <a:xfrm>
            <a:off x="158110" y="72008"/>
            <a:ext cx="11875780" cy="66693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83912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114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9" name="Picture 8" descr="SAMVEIS_Ph02_Illustrasjon_REV_1-02 AE.png"/>
          <p:cNvPicPr>
            <a:picLocks noChangeAspect="1"/>
          </p:cNvPicPr>
          <p:nvPr userDrawn="1"/>
        </p:nvPicPr>
        <p:blipFill rotWithShape="1">
          <a:blip r:embed="rId2">
            <a:extLst>
              <a:ext uri="{28A0092B-C50C-407E-A947-70E740481C1C}">
                <a14:useLocalDpi xmlns:a14="http://schemas.microsoft.com/office/drawing/2010/main" val="0"/>
              </a:ext>
            </a:extLst>
          </a:blip>
          <a:srcRect t="791" r="2061" b="-1"/>
          <a:stretch/>
        </p:blipFill>
        <p:spPr>
          <a:xfrm>
            <a:off x="234812" y="194134"/>
            <a:ext cx="11728842" cy="5376086"/>
          </a:xfrm>
          <a:prstGeom prst="rect">
            <a:avLst/>
          </a:prstGeom>
        </p:spPr>
      </p:pic>
      <p:sp>
        <p:nvSpPr>
          <p:cNvPr id="19" name="TextBox 18"/>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dirty="0">
              <a:solidFill>
                <a:schemeClr val="bg1"/>
              </a:solidFill>
              <a:latin typeface="Arial"/>
              <a:cs typeface="Arial"/>
            </a:endParaRPr>
          </a:p>
        </p:txBody>
      </p:sp>
      <p:sp>
        <p:nvSpPr>
          <p:cNvPr id="20" name="TextBox 19"/>
          <p:cNvSpPr txBox="1"/>
          <p:nvPr userDrawn="1"/>
        </p:nvSpPr>
        <p:spPr>
          <a:xfrm>
            <a:off x="423985" y="2292449"/>
            <a:ext cx="11344031" cy="463607"/>
          </a:xfrm>
          <a:prstGeom prst="rect">
            <a:avLst/>
          </a:prstGeom>
          <a:noFill/>
          <a:effectLst/>
        </p:spPr>
        <p:txBody>
          <a:bodyPr wrap="square" lIns="36000" tIns="36000" rIns="36000" bIns="108000" rtlCol="0">
            <a:noAutofit/>
          </a:bodyPr>
          <a:lstStyle>
            <a:defPPr>
              <a:defRPr lang="en-US"/>
            </a:defPPr>
            <a:lvl1pPr marL="0" indent="0">
              <a:spcBef>
                <a:spcPct val="20000"/>
              </a:spcBef>
              <a:defRPr sz="6000" b="1">
                <a:solidFill>
                  <a:schemeClr val="bg1"/>
                </a:solidFill>
                <a:latin typeface="Arial"/>
                <a:cs typeface="Arial"/>
              </a:defRPr>
            </a:lvl1pPr>
          </a:lstStyle>
          <a:p>
            <a:pPr algn="l"/>
            <a:r>
              <a:rPr lang="nb-NO" sz="2800" b="0" dirty="0">
                <a:solidFill>
                  <a:schemeClr val="tx1"/>
                </a:solidFill>
              </a:rPr>
              <a:t>Veikart for tjenesteinnovasjon</a:t>
            </a:r>
            <a:endParaRPr lang="nb-NO" sz="2000" b="0" dirty="0">
              <a:solidFill>
                <a:schemeClr val="tx1"/>
              </a:solidFill>
            </a:endParaRPr>
          </a:p>
        </p:txBody>
      </p:sp>
      <p:sp>
        <p:nvSpPr>
          <p:cNvPr id="21" name="Text Placeholder 6"/>
          <p:cNvSpPr>
            <a:spLocks noGrp="1"/>
          </p:cNvSpPr>
          <p:nvPr>
            <p:ph type="body" sz="quarter" idx="11" hasCustomPrompt="1"/>
          </p:nvPr>
        </p:nvSpPr>
        <p:spPr>
          <a:xfrm>
            <a:off x="512611" y="2773363"/>
            <a:ext cx="8199932" cy="432000"/>
          </a:xfrm>
        </p:spPr>
        <p:txBody>
          <a:bodyPr wrap="square" lIns="36000" tIns="36000" rIns="36000" bIns="36000">
            <a:normAutofit/>
          </a:bodyPr>
          <a:lstStyle>
            <a:lvl1pPr>
              <a:defRPr sz="2000" b="0">
                <a:solidFill>
                  <a:schemeClr val="tx2"/>
                </a:solidFill>
              </a:defRPr>
            </a:lvl1pPr>
          </a:lstStyle>
          <a:p>
            <a:pPr lvl="0"/>
            <a:r>
              <a:rPr lang="en-US" dirty="0"/>
              <a:t>&lt;</a:t>
            </a:r>
            <a:r>
              <a:rPr lang="en-US" dirty="0" err="1"/>
              <a:t>Klikk</a:t>
            </a:r>
            <a:r>
              <a:rPr lang="en-US" dirty="0"/>
              <a:t> for </a:t>
            </a:r>
            <a:r>
              <a:rPr lang="en-US" dirty="0" err="1"/>
              <a:t>å</a:t>
            </a:r>
            <a:r>
              <a:rPr lang="en-US" dirty="0"/>
              <a:t> </a:t>
            </a:r>
            <a:r>
              <a:rPr lang="en-US" dirty="0" err="1"/>
              <a:t>legge</a:t>
            </a:r>
            <a:r>
              <a:rPr lang="en-US" dirty="0"/>
              <a:t> inn </a:t>
            </a:r>
            <a:r>
              <a:rPr lang="en-US" dirty="0" err="1"/>
              <a:t>navn</a:t>
            </a:r>
            <a:r>
              <a:rPr lang="en-US" dirty="0"/>
              <a:t>&lt;</a:t>
            </a:r>
          </a:p>
        </p:txBody>
      </p:sp>
      <p:sp>
        <p:nvSpPr>
          <p:cNvPr id="22" name="Rectangle 21"/>
          <p:cNvSpPr/>
          <p:nvPr userDrawn="1"/>
        </p:nvSpPr>
        <p:spPr>
          <a:xfrm>
            <a:off x="9020633" y="5911388"/>
            <a:ext cx="3013258" cy="253916"/>
          </a:xfrm>
          <a:prstGeom prst="rect">
            <a:avLst/>
          </a:prstGeom>
        </p:spPr>
        <p:txBody>
          <a:bodyPr wrap="square">
            <a:spAutoFit/>
          </a:bodyPr>
          <a:lstStyle/>
          <a:p>
            <a:pPr lvl="0" algn="r"/>
            <a:r>
              <a:rPr lang="nb-NO" sz="1050" kern="0" spc="190" dirty="0">
                <a:solidFill>
                  <a:schemeClr val="bg1">
                    <a:lumMod val="50000"/>
                  </a:schemeClr>
                </a:solidFill>
                <a:latin typeface="+mn-lt"/>
                <a:ea typeface="+mn-ea"/>
                <a:cs typeface="+mn-cs"/>
              </a:rPr>
              <a:t>V1.0  JULI 2015</a:t>
            </a:r>
          </a:p>
        </p:txBody>
      </p:sp>
      <p:pic>
        <p:nvPicPr>
          <p:cNvPr id="23" name="Picture 22" descr="temptlogo_aho.png"/>
          <p:cNvPicPr>
            <a:picLocks noChangeAspect="1"/>
          </p:cNvPicPr>
          <p:nvPr userDrawn="1"/>
        </p:nvPicPr>
        <p:blipFill>
          <a:blip r:embed="rId3" cstate="print">
            <a:alphaModFix amt="50000"/>
            <a:extLst>
              <a:ext uri="{28A0092B-C50C-407E-A947-70E740481C1C}">
                <a14:useLocalDpi xmlns:a14="http://schemas.microsoft.com/office/drawing/2010/main"/>
              </a:ext>
            </a:extLst>
          </a:blip>
          <a:stretch>
            <a:fillRect/>
          </a:stretch>
        </p:blipFill>
        <p:spPr>
          <a:xfrm>
            <a:off x="158109" y="5915730"/>
            <a:ext cx="8449258" cy="609615"/>
          </a:xfrm>
          <a:prstGeom prst="rect">
            <a:avLst/>
          </a:prstGeom>
        </p:spPr>
      </p:pic>
    </p:spTree>
    <p:extLst>
      <p:ext uri="{BB962C8B-B14F-4D97-AF65-F5344CB8AC3E}">
        <p14:creationId xmlns:p14="http://schemas.microsoft.com/office/powerpoint/2010/main" val="3975524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8" name="TextBox 7"/>
          <p:cNvSpPr txBox="1"/>
          <p:nvPr userDrawn="1"/>
        </p:nvSpPr>
        <p:spPr>
          <a:xfrm>
            <a:off x="258645" y="327263"/>
            <a:ext cx="6544649" cy="554269"/>
          </a:xfrm>
          <a:prstGeom prst="rect">
            <a:avLst/>
          </a:prstGeom>
          <a:noFill/>
        </p:spPr>
        <p:txBody>
          <a:bodyPr wrap="square" lIns="71990" tIns="71990" rIns="71990" bIns="71990" rtlCol="0">
            <a:noAutofit/>
          </a:bodyPr>
          <a:lstStyle/>
          <a:p>
            <a:pPr algn="l"/>
            <a:r>
              <a:rPr lang="nb-NO" sz="2800" dirty="0">
                <a:solidFill>
                  <a:schemeClr val="tx2"/>
                </a:solidFill>
                <a:latin typeface="Arial"/>
                <a:cs typeface="Arial"/>
              </a:rPr>
              <a:t>Innholdsfortegnelse</a:t>
            </a:r>
          </a:p>
          <a:p>
            <a:pPr algn="l"/>
            <a:r>
              <a:rPr lang="nb-NO" sz="2800" dirty="0">
                <a:solidFill>
                  <a:schemeClr val="tx2"/>
                </a:solidFill>
                <a:latin typeface="Arial"/>
                <a:cs typeface="Arial"/>
              </a:rPr>
              <a:t>   </a:t>
            </a:r>
          </a:p>
        </p:txBody>
      </p:sp>
      <p:sp>
        <p:nvSpPr>
          <p:cNvPr id="4" name="TextBox 3"/>
          <p:cNvSpPr txBox="1"/>
          <p:nvPr userDrawn="1"/>
        </p:nvSpPr>
        <p:spPr>
          <a:xfrm>
            <a:off x="258646" y="1310351"/>
            <a:ext cx="543739" cy="307777"/>
          </a:xfrm>
          <a:prstGeom prst="rect">
            <a:avLst/>
          </a:prstGeom>
          <a:noFill/>
        </p:spPr>
        <p:txBody>
          <a:bodyPr wrap="none" rtlCol="0">
            <a:spAutoFit/>
          </a:bodyPr>
          <a:lstStyle/>
          <a:p>
            <a:r>
              <a:rPr lang="nb-NO" sz="1400" dirty="0">
                <a:solidFill>
                  <a:srgbClr val="3A7EC0"/>
                </a:solidFill>
                <a:latin typeface="Arial" panose="020B0604020202020204" pitchFamily="34" charset="0"/>
                <a:cs typeface="Arial" panose="020B0604020202020204" pitchFamily="34" charset="0"/>
              </a:rPr>
              <a:t>Side</a:t>
            </a:r>
          </a:p>
        </p:txBody>
      </p:sp>
      <p:sp>
        <p:nvSpPr>
          <p:cNvPr id="14" name="TextBox 13"/>
          <p:cNvSpPr txBox="1"/>
          <p:nvPr userDrawn="1"/>
        </p:nvSpPr>
        <p:spPr>
          <a:xfrm>
            <a:off x="1313307" y="1310351"/>
            <a:ext cx="621645" cy="307777"/>
          </a:xfrm>
          <a:prstGeom prst="rect">
            <a:avLst/>
          </a:prstGeom>
          <a:noFill/>
        </p:spPr>
        <p:txBody>
          <a:bodyPr wrap="none" rtlCol="0">
            <a:spAutoFit/>
          </a:bodyPr>
          <a:lstStyle/>
          <a:p>
            <a:r>
              <a:rPr lang="nb-NO" sz="1400" dirty="0">
                <a:solidFill>
                  <a:srgbClr val="3A7EC0"/>
                </a:solidFill>
                <a:latin typeface="Arial" panose="020B0604020202020204" pitchFamily="34" charset="0"/>
                <a:cs typeface="Arial" panose="020B0604020202020204" pitchFamily="34" charset="0"/>
              </a:rPr>
              <a:t>Tema</a:t>
            </a:r>
          </a:p>
        </p:txBody>
      </p:sp>
      <p:sp>
        <p:nvSpPr>
          <p:cNvPr id="15" name="Text Placeholder 14"/>
          <p:cNvSpPr>
            <a:spLocks noGrp="1"/>
          </p:cNvSpPr>
          <p:nvPr>
            <p:ph type="body" sz="quarter" idx="13" hasCustomPrompt="1"/>
          </p:nvPr>
        </p:nvSpPr>
        <p:spPr>
          <a:xfrm>
            <a:off x="257908" y="1779071"/>
            <a:ext cx="6961205" cy="4313754"/>
          </a:xfrm>
        </p:spPr>
        <p:txBody>
          <a:bodyPr>
            <a:noAutofit/>
          </a:bodyPr>
          <a:lstStyle>
            <a:lvl1pPr>
              <a:tabLst>
                <a:tab pos="803275" algn="l"/>
              </a:tabLst>
              <a:defRPr b="0" baseline="0">
                <a:solidFill>
                  <a:schemeClr val="tx1"/>
                </a:solidFill>
              </a:defRPr>
            </a:lvl1pPr>
          </a:lstStyle>
          <a:p>
            <a:pPr lvl="0"/>
            <a:r>
              <a:rPr lang="en-US" dirty="0" err="1"/>
              <a:t>Klikk</a:t>
            </a:r>
            <a:r>
              <a:rPr lang="en-US" dirty="0"/>
              <a:t> for å </a:t>
            </a:r>
            <a:r>
              <a:rPr lang="en-US" dirty="0" err="1"/>
              <a:t>legge</a:t>
            </a:r>
            <a:r>
              <a:rPr lang="en-US" dirty="0"/>
              <a:t> inn </a:t>
            </a:r>
            <a:r>
              <a:rPr lang="en-US" dirty="0" err="1"/>
              <a:t>sidenummer</a:t>
            </a:r>
            <a:r>
              <a:rPr lang="en-US" dirty="0"/>
              <a:t> </a:t>
            </a:r>
            <a:r>
              <a:rPr lang="en-US" dirty="0" err="1"/>
              <a:t>og</a:t>
            </a:r>
            <a:r>
              <a:rPr lang="en-US" dirty="0"/>
              <a:t> </a:t>
            </a:r>
            <a:r>
              <a:rPr lang="en-US" dirty="0" err="1"/>
              <a:t>kapittel</a:t>
            </a:r>
            <a:r>
              <a:rPr lang="en-US" dirty="0"/>
              <a:t>. </a:t>
            </a:r>
            <a:r>
              <a:rPr lang="en-US" dirty="0" err="1"/>
              <a:t>Bruk</a:t>
            </a:r>
            <a:r>
              <a:rPr lang="en-US" dirty="0"/>
              <a:t> tab </a:t>
            </a:r>
            <a:r>
              <a:rPr lang="en-US" dirty="0" err="1"/>
              <a:t>etter</a:t>
            </a:r>
            <a:r>
              <a:rPr lang="en-US" dirty="0"/>
              <a:t> </a:t>
            </a:r>
            <a:r>
              <a:rPr lang="en-US" dirty="0" err="1"/>
              <a:t>sidenummer</a:t>
            </a:r>
            <a:endParaRPr lang="en-US" dirty="0"/>
          </a:p>
          <a:p>
            <a:pPr lvl="0"/>
            <a:r>
              <a:rPr lang="en-US" dirty="0"/>
              <a:t>	</a:t>
            </a:r>
          </a:p>
        </p:txBody>
      </p:sp>
      <p:cxnSp>
        <p:nvCxnSpPr>
          <p:cNvPr id="17" name="Straight Connector 16"/>
          <p:cNvCxnSpPr/>
          <p:nvPr userDrawn="1"/>
        </p:nvCxnSpPr>
        <p:spPr>
          <a:xfrm>
            <a:off x="244233" y="1634133"/>
            <a:ext cx="6974880" cy="0"/>
          </a:xfrm>
          <a:prstGeom prst="line">
            <a:avLst/>
          </a:prstGeom>
          <a:ln w="12700">
            <a:solidFill>
              <a:srgbClr val="9BA5AE"/>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pic>
        <p:nvPicPr>
          <p:cNvPr id="20" name="Picture 19"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23" name="Text Placeholder 6"/>
          <p:cNvSpPr>
            <a:spLocks noGrp="1"/>
          </p:cNvSpPr>
          <p:nvPr>
            <p:ph type="body" sz="quarter" idx="23" hasCustomPrompt="1"/>
          </p:nvPr>
        </p:nvSpPr>
        <p:spPr>
          <a:xfrm>
            <a:off x="7880470" y="1628800"/>
            <a:ext cx="3911234" cy="335200"/>
          </a:xfrm>
        </p:spPr>
        <p:txBody>
          <a:bodyPr/>
          <a:lstStyle>
            <a:lvl1pPr marL="0" indent="0">
              <a:buNone/>
              <a:defRPr b="1"/>
            </a:lvl1pPr>
          </a:lstStyle>
          <a:p>
            <a:pPr marL="0" indent="0">
              <a:buNone/>
            </a:pPr>
            <a:r>
              <a:rPr lang="nb-NO" sz="1400" b="1" dirty="0">
                <a:solidFill>
                  <a:schemeClr val="tx1"/>
                </a:solidFill>
                <a:latin typeface="Arial"/>
                <a:ea typeface="Calibri"/>
                <a:cs typeface="Arial"/>
              </a:rPr>
              <a:t>OM VEIKART FOR TJENESTEINNOVASJON</a:t>
            </a:r>
          </a:p>
        </p:txBody>
      </p:sp>
      <p:sp>
        <p:nvSpPr>
          <p:cNvPr id="13" name="Text Placeholder 6"/>
          <p:cNvSpPr>
            <a:spLocks noGrp="1"/>
          </p:cNvSpPr>
          <p:nvPr>
            <p:ph type="body" sz="quarter" idx="19" hasCustomPrompt="1"/>
          </p:nvPr>
        </p:nvSpPr>
        <p:spPr>
          <a:xfrm>
            <a:off x="7868505" y="2080594"/>
            <a:ext cx="3911234" cy="2356517"/>
          </a:xfrm>
        </p:spPr>
        <p:txBody>
          <a:bodyPr/>
          <a:lstStyle>
            <a:lvl1pPr marL="0" marR="0" indent="0" algn="l" defTabSz="457200" rtl="0" eaLnBrk="1" fontAlgn="auto" latinLnBrk="0" hangingPunct="1">
              <a:lnSpc>
                <a:spcPct val="100000"/>
              </a:lnSpc>
              <a:spcBef>
                <a:spcPts val="300"/>
              </a:spcBef>
              <a:spcAft>
                <a:spcPts val="600"/>
              </a:spcAft>
              <a:buClrTx/>
              <a:buSzTx/>
              <a:buFont typeface="Arial" panose="020B0604020202020204" pitchFamily="34" charset="0"/>
              <a:buNone/>
              <a:tabLst/>
              <a:defRPr baseline="0">
                <a:solidFill>
                  <a:schemeClr val="tx1"/>
                </a:solidFill>
              </a:defRPr>
            </a:lvl1pPr>
          </a:lstStyle>
          <a:p>
            <a:pPr marL="0" indent="0">
              <a:spcBef>
                <a:spcPts val="300"/>
              </a:spcBef>
              <a:spcAft>
                <a:spcPts val="600"/>
              </a:spcAft>
              <a:buNone/>
            </a:pPr>
            <a:r>
              <a:rPr lang="nb-NO" sz="1400" dirty="0">
                <a:solidFill>
                  <a:schemeClr val="tx1"/>
                </a:solidFill>
                <a:latin typeface="Arial"/>
                <a:ea typeface="Calibri"/>
                <a:cs typeface="Arial"/>
              </a:rPr>
              <a:t>Veikart for tjenesteinnovasjon er en praktisk metodikk som setter kommunene i stand til å endre offentlige tjenester for å møte fremtiden. </a:t>
            </a:r>
          </a:p>
          <a:p>
            <a:pPr marL="0" indent="0">
              <a:spcBef>
                <a:spcPts val="300"/>
              </a:spcBef>
              <a:spcAft>
                <a:spcPts val="600"/>
              </a:spcAft>
              <a:buNone/>
            </a:pPr>
            <a:r>
              <a:rPr lang="nb-NO" sz="1400" dirty="0">
                <a:solidFill>
                  <a:schemeClr val="tx1"/>
                </a:solidFill>
                <a:latin typeface="Arial"/>
                <a:ea typeface="Calibri"/>
                <a:cs typeface="Arial"/>
              </a:rPr>
              <a:t>For å få tilgang til hele metodikken for tjenesteinnovasjon kan dere gå til </a:t>
            </a:r>
            <a:r>
              <a:rPr lang="nb-NO" sz="1400" dirty="0" err="1">
                <a:solidFill>
                  <a:schemeClr val="tx1"/>
                </a:solidFill>
                <a:latin typeface="Arial"/>
                <a:ea typeface="Calibri"/>
                <a:cs typeface="Arial"/>
              </a:rPr>
              <a:t>www.ks.no</a:t>
            </a:r>
            <a:r>
              <a:rPr lang="nb-NO" sz="1400" dirty="0">
                <a:solidFill>
                  <a:schemeClr val="tx1"/>
                </a:solidFill>
                <a:latin typeface="Arial"/>
                <a:ea typeface="Calibri"/>
                <a:cs typeface="Arial"/>
              </a:rPr>
              <a:t>/</a:t>
            </a:r>
            <a:r>
              <a:rPr lang="nb-NO" sz="1400" dirty="0" err="1">
                <a:solidFill>
                  <a:schemeClr val="tx1"/>
                </a:solidFill>
                <a:latin typeface="Arial"/>
                <a:ea typeface="Calibri"/>
                <a:cs typeface="Arial"/>
              </a:rPr>
              <a:t>samveis</a:t>
            </a:r>
            <a:r>
              <a:rPr lang="nb-NO" sz="1400" dirty="0">
                <a:solidFill>
                  <a:schemeClr val="tx1"/>
                </a:solidFill>
                <a:latin typeface="Arial"/>
                <a:ea typeface="Calibri"/>
                <a:cs typeface="Arial"/>
              </a:rPr>
              <a:t> </a:t>
            </a:r>
          </a:p>
          <a:p>
            <a:pPr marL="0" indent="0">
              <a:spcBef>
                <a:spcPts val="300"/>
              </a:spcBef>
              <a:spcAft>
                <a:spcPts val="600"/>
              </a:spcAft>
              <a:buNone/>
            </a:pPr>
            <a:r>
              <a:rPr lang="nb-NO" sz="1400" dirty="0">
                <a:solidFill>
                  <a:schemeClr val="tx1"/>
                </a:solidFill>
                <a:latin typeface="Arial"/>
                <a:ea typeface="Calibri"/>
                <a:cs typeface="Arial"/>
              </a:rPr>
              <a:t>Dette dokumentet er et av verktøyene i metodikken, og dere finner det referert til i </a:t>
            </a:r>
            <a:r>
              <a:rPr lang="en-US" dirty="0"/>
              <a:t>[</a:t>
            </a:r>
            <a:r>
              <a:rPr lang="en-US" dirty="0" err="1"/>
              <a:t>Fase</a:t>
            </a:r>
            <a:r>
              <a:rPr lang="en-US" dirty="0"/>
              <a:t> </a:t>
            </a:r>
            <a:r>
              <a:rPr lang="en-US" dirty="0" err="1"/>
              <a:t>nr</a:t>
            </a:r>
            <a:r>
              <a:rPr lang="en-US" dirty="0"/>
              <a:t>, </a:t>
            </a:r>
            <a:r>
              <a:rPr lang="en-US" dirty="0" err="1"/>
              <a:t>Fasenavn</a:t>
            </a:r>
            <a:r>
              <a:rPr lang="en-US" dirty="0"/>
              <a:t>.]</a:t>
            </a:r>
          </a:p>
          <a:p>
            <a:pPr marL="0" indent="0">
              <a:spcBef>
                <a:spcPts val="300"/>
              </a:spcBef>
              <a:spcAft>
                <a:spcPts val="600"/>
              </a:spcAft>
              <a:buNone/>
            </a:pPr>
            <a:endParaRPr lang="nb-NO" sz="1400" b="1" dirty="0">
              <a:solidFill>
                <a:schemeClr val="tx1"/>
              </a:solidFill>
              <a:latin typeface="Arial"/>
              <a:ea typeface="Calibri"/>
              <a:cs typeface="Arial"/>
            </a:endParaRP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3224" y="4728614"/>
            <a:ext cx="3873762" cy="1795824"/>
          </a:xfrm>
          <a:prstGeom prst="rect">
            <a:avLst/>
          </a:prstGeom>
          <a:ln>
            <a:solidFill>
              <a:schemeClr val="bg1"/>
            </a:solidFill>
          </a:ln>
        </p:spPr>
      </p:pic>
    </p:spTree>
    <p:extLst>
      <p:ext uri="{BB962C8B-B14F-4D97-AF65-F5344CB8AC3E}">
        <p14:creationId xmlns:p14="http://schemas.microsoft.com/office/powerpoint/2010/main" val="518964995"/>
      </p:ext>
    </p:extLst>
  </p:cSld>
  <p:clrMapOvr>
    <a:masterClrMapping/>
  </p:clrMapOvr>
  <p:extLst>
    <p:ext uri="{DCECCB84-F9BA-43D5-87BE-67443E8EF086}">
      <p15:sldGuideLst xmlns:p15="http://schemas.microsoft.com/office/powerpoint/2012/main">
        <p15:guide id="1" pos="3120">
          <p15:clr>
            <a:srgbClr val="FBAE40"/>
          </p15:clr>
        </p15:guide>
        <p15:guide id="2" pos="580">
          <p15:clr>
            <a:srgbClr val="FBAE40"/>
          </p15:clr>
        </p15:guide>
        <p15:guide id="3" pos="3846">
          <p15:clr>
            <a:srgbClr val="FBAE40"/>
          </p15:clr>
        </p15:guide>
        <p15:guide id="4" pos="1578">
          <p15:clr>
            <a:srgbClr val="FBAE40"/>
          </p15:clr>
        </p15:guide>
        <p15:guide id="5" orient="horz" pos="2160">
          <p15:clr>
            <a:srgbClr val="FBAE40"/>
          </p15:clr>
        </p15:guide>
        <p15:guide id="6" orient="horz" pos="8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tel">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205"/>
          <a:stretch/>
        </p:blipFill>
        <p:spPr>
          <a:xfrm>
            <a:off x="245371" y="188640"/>
            <a:ext cx="11699894" cy="6480448"/>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dirty="0">
              <a:solidFill>
                <a:schemeClr val="bg1"/>
              </a:solidFill>
              <a:latin typeface="Arial"/>
              <a:cs typeface="Arial"/>
            </a:endParaRPr>
          </a:p>
        </p:txBody>
      </p:sp>
      <p:sp>
        <p:nvSpPr>
          <p:cNvPr id="4" name="Text Placeholder 3"/>
          <p:cNvSpPr>
            <a:spLocks noGrp="1"/>
          </p:cNvSpPr>
          <p:nvPr>
            <p:ph type="body" sz="quarter" idx="10" hasCustomPrompt="1"/>
          </p:nvPr>
        </p:nvSpPr>
        <p:spPr>
          <a:xfrm>
            <a:off x="442653" y="1628776"/>
            <a:ext cx="11344031" cy="1803722"/>
          </a:xfrm>
        </p:spPr>
        <p:txBody>
          <a:bodyPr anchor="b">
            <a:normAutofit/>
          </a:bodyPr>
          <a:lstStyle>
            <a:lvl1pPr>
              <a:defRPr sz="2800" b="0" baseline="0">
                <a:solidFill>
                  <a:srgbClr val="3A7EC0"/>
                </a:solidFill>
              </a:defRPr>
            </a:lvl1pPr>
          </a:lstStyle>
          <a:p>
            <a:pPr lvl="0"/>
            <a:r>
              <a:rPr lang="nb-NO" dirty="0"/>
              <a:t>Klikk for å skrive inn navn på kapittel</a:t>
            </a:r>
          </a:p>
        </p:txBody>
      </p:sp>
      <p:sp>
        <p:nvSpPr>
          <p:cNvPr id="5" name="Text Placeholder 6"/>
          <p:cNvSpPr>
            <a:spLocks noGrp="1"/>
          </p:cNvSpPr>
          <p:nvPr>
            <p:ph type="body" sz="quarter" idx="11" hasCustomPrompt="1"/>
          </p:nvPr>
        </p:nvSpPr>
        <p:spPr>
          <a:xfrm>
            <a:off x="536158" y="3438248"/>
            <a:ext cx="8041349" cy="432000"/>
          </a:xfrm>
        </p:spPr>
        <p:txBody>
          <a:bodyPr wrap="square" lIns="36000" tIns="36000" rIns="36000" bIns="36000">
            <a:normAutofit/>
          </a:bodyPr>
          <a:lstStyle>
            <a:lvl1pPr>
              <a:defRPr sz="1800" b="0">
                <a:solidFill>
                  <a:schemeClr val="tx2"/>
                </a:solidFill>
              </a:defRPr>
            </a:lvl1pPr>
          </a:lstStyle>
          <a:p>
            <a:pPr lvl="0"/>
            <a:r>
              <a:rPr lang="en-US" dirty="0"/>
              <a:t>.</a:t>
            </a:r>
          </a:p>
        </p:txBody>
      </p:sp>
    </p:spTree>
    <p:extLst>
      <p:ext uri="{BB962C8B-B14F-4D97-AF65-F5344CB8AC3E}">
        <p14:creationId xmlns:p14="http://schemas.microsoft.com/office/powerpoint/2010/main" val="1759703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slide_Introduksjon">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6476" y="327262"/>
            <a:ext cx="11697460"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introduksjon til &lt;tema&gt;</a:t>
            </a:r>
          </a:p>
        </p:txBody>
      </p:sp>
      <p:sp>
        <p:nvSpPr>
          <p:cNvPr id="26" name="Text Placeholder 25"/>
          <p:cNvSpPr>
            <a:spLocks noGrp="1"/>
          </p:cNvSpPr>
          <p:nvPr>
            <p:ph type="body" sz="quarter" idx="14" hasCustomPrompt="1"/>
          </p:nvPr>
        </p:nvSpPr>
        <p:spPr>
          <a:xfrm>
            <a:off x="257907" y="1634464"/>
            <a:ext cx="6961205" cy="360000"/>
          </a:xfrm>
        </p:spPr>
        <p:txBody>
          <a:bodyPr>
            <a:noAutofit/>
          </a:bodyPr>
          <a:lstStyle>
            <a:lvl1pPr>
              <a:defRPr b="1" baseline="0">
                <a:solidFill>
                  <a:srgbClr val="3A7EC0"/>
                </a:solidFill>
              </a:defRPr>
            </a:lvl1pPr>
            <a:lvl2pPr marL="457200" indent="0">
              <a:buNone/>
              <a:defRPr/>
            </a:lvl2pPr>
          </a:lstStyle>
          <a:p>
            <a:pPr lvl="0"/>
            <a:r>
              <a:rPr lang="nb-NO" dirty="0"/>
              <a:t>Klikk for å skrive inn overskrift for hva er &lt;tema&gt;</a:t>
            </a:r>
          </a:p>
        </p:txBody>
      </p:sp>
      <p:sp>
        <p:nvSpPr>
          <p:cNvPr id="29" name="Text Placeholder 25"/>
          <p:cNvSpPr>
            <a:spLocks noGrp="1"/>
          </p:cNvSpPr>
          <p:nvPr>
            <p:ph type="body" sz="quarter" idx="16" hasCustomPrompt="1"/>
          </p:nvPr>
        </p:nvSpPr>
        <p:spPr>
          <a:xfrm>
            <a:off x="257909" y="5805264"/>
            <a:ext cx="6961204" cy="647924"/>
          </a:xfrm>
        </p:spPr>
        <p:txBody>
          <a:bodyPr anchor="b"/>
          <a:lstStyle>
            <a:lvl1pPr>
              <a:defRPr b="0">
                <a:solidFill>
                  <a:srgbClr val="3A7EC0"/>
                </a:solidFill>
              </a:defRPr>
            </a:lvl1pPr>
            <a:lvl2pPr marL="457200" indent="0">
              <a:buNone/>
              <a:defRPr b="0">
                <a:solidFill>
                  <a:srgbClr val="2E69B3"/>
                </a:solidFill>
              </a:defRPr>
            </a:lvl2pPr>
          </a:lstStyle>
          <a:p>
            <a:pPr lvl="0"/>
            <a:r>
              <a:rPr lang="nb-NO" dirty="0"/>
              <a:t>Klikk for å skrive inn evt. sitat</a:t>
            </a:r>
          </a:p>
        </p:txBody>
      </p:sp>
      <p:sp>
        <p:nvSpPr>
          <p:cNvPr id="30" name="Text Placeholder 25"/>
          <p:cNvSpPr>
            <a:spLocks noGrp="1"/>
          </p:cNvSpPr>
          <p:nvPr>
            <p:ph type="body" sz="quarter" idx="17" hasCustomPrompt="1"/>
          </p:nvPr>
        </p:nvSpPr>
        <p:spPr>
          <a:xfrm>
            <a:off x="256476" y="1994464"/>
            <a:ext cx="6962636" cy="1434808"/>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34" name="Text Placeholder 25"/>
          <p:cNvSpPr>
            <a:spLocks noGrp="1"/>
          </p:cNvSpPr>
          <p:nvPr>
            <p:ph type="body" sz="quarter" idx="18" hasCustomPrompt="1"/>
          </p:nvPr>
        </p:nvSpPr>
        <p:spPr>
          <a:xfrm>
            <a:off x="257907" y="943271"/>
            <a:ext cx="11696028" cy="294191"/>
          </a:xfrm>
        </p:spPr>
        <p:txBody>
          <a:bodyPr>
            <a:noAutofit/>
          </a:bodyPr>
          <a:lstStyle>
            <a:lvl1pPr>
              <a:defRPr b="1" baseline="0">
                <a:solidFill>
                  <a:srgbClr val="3A7EC0"/>
                </a:solidFill>
              </a:defRPr>
            </a:lvl1pPr>
            <a:lvl2pPr marL="457200" indent="0">
              <a:buNone/>
              <a:defRPr/>
            </a:lvl2pPr>
          </a:lstStyle>
          <a:p>
            <a:pPr lvl="0"/>
            <a:r>
              <a:rPr lang="nb-NO" dirty="0"/>
              <a:t>.</a:t>
            </a:r>
          </a:p>
        </p:txBody>
      </p:sp>
      <p:sp>
        <p:nvSpPr>
          <p:cNvPr id="7"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dirty="0" err="1"/>
              <a:t>.</a:t>
            </a:r>
            <a:endParaRPr lang="nb-NO" dirty="0"/>
          </a:p>
        </p:txBody>
      </p:sp>
      <p:sp>
        <p:nvSpPr>
          <p:cNvPr id="20" name="Text Placeholder 6"/>
          <p:cNvSpPr>
            <a:spLocks noGrp="1"/>
          </p:cNvSpPr>
          <p:nvPr>
            <p:ph type="body" sz="quarter" idx="20" hasCustomPrompt="1"/>
          </p:nvPr>
        </p:nvSpPr>
        <p:spPr>
          <a:xfrm>
            <a:off x="7862185" y="4136587"/>
            <a:ext cx="3890635" cy="1430337"/>
          </a:xfrm>
        </p:spPr>
        <p:txBody>
          <a:bodyPr/>
          <a:lstStyle>
            <a:lvl1pPr marL="180975" indent="-180975">
              <a:buFont typeface="Arial" panose="020B0604020202020204" pitchFamily="34" charset="0"/>
              <a:buChar char="•"/>
              <a:defRPr/>
            </a:lvl1pPr>
          </a:lstStyle>
          <a:p>
            <a:pPr lvl="0"/>
            <a:r>
              <a:rPr lang="en-US" dirty="0" err="1"/>
              <a:t>.</a:t>
            </a:r>
            <a:endParaRPr lang="nb-NO" dirty="0"/>
          </a:p>
        </p:txBody>
      </p:sp>
      <p:sp>
        <p:nvSpPr>
          <p:cNvPr id="21" name="Text Placeholder 25"/>
          <p:cNvSpPr>
            <a:spLocks noGrp="1"/>
          </p:cNvSpPr>
          <p:nvPr>
            <p:ph type="body" sz="quarter" idx="21" hasCustomPrompt="1"/>
          </p:nvPr>
        </p:nvSpPr>
        <p:spPr>
          <a:xfrm>
            <a:off x="257909" y="3565249"/>
            <a:ext cx="6961204" cy="360000"/>
          </a:xfrm>
        </p:spPr>
        <p:txBody>
          <a:bodyPr>
            <a:noAutofit/>
          </a:bodyPr>
          <a:lstStyle>
            <a:lvl1pPr>
              <a:defRPr b="1">
                <a:solidFill>
                  <a:srgbClr val="3A7EC0"/>
                </a:solidFill>
              </a:defRPr>
            </a:lvl1pPr>
            <a:lvl2pPr marL="457200" indent="0">
              <a:buNone/>
              <a:defRPr/>
            </a:lvl2pPr>
          </a:lstStyle>
          <a:p>
            <a:pPr lvl="0"/>
            <a:r>
              <a:rPr lang="nb-NO" dirty="0"/>
              <a:t>Klikk for å skrive inn hvordan utarbeides &lt;tema&gt;</a:t>
            </a:r>
          </a:p>
        </p:txBody>
      </p:sp>
      <p:sp>
        <p:nvSpPr>
          <p:cNvPr id="22" name="Text Placeholder 25"/>
          <p:cNvSpPr>
            <a:spLocks noGrp="1"/>
          </p:cNvSpPr>
          <p:nvPr>
            <p:ph type="body" sz="quarter" idx="22" hasCustomPrompt="1"/>
          </p:nvPr>
        </p:nvSpPr>
        <p:spPr>
          <a:xfrm>
            <a:off x="256476" y="3925249"/>
            <a:ext cx="6962636" cy="1501940"/>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14"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a:t>
            </a:r>
            <a:endParaRPr lang="nb-NO" dirty="0"/>
          </a:p>
        </p:txBody>
      </p:sp>
      <p:sp>
        <p:nvSpPr>
          <p:cNvPr id="23" name="Text Placeholder 6"/>
          <p:cNvSpPr>
            <a:spLocks noGrp="1"/>
          </p:cNvSpPr>
          <p:nvPr>
            <p:ph type="body" sz="quarter" idx="24" hasCustomPrompt="1"/>
          </p:nvPr>
        </p:nvSpPr>
        <p:spPr>
          <a:xfrm>
            <a:off x="7860483" y="3755954"/>
            <a:ext cx="3911234" cy="335200"/>
          </a:xfrm>
        </p:spPr>
        <p:txBody>
          <a:bodyPr/>
          <a:lstStyle>
            <a:lvl1pPr>
              <a:defRPr b="1"/>
            </a:lvl1pPr>
          </a:lstStyle>
          <a:p>
            <a:pPr lvl="0"/>
            <a:r>
              <a:rPr lang="en-US" dirty="0" err="1"/>
              <a:t>.</a:t>
            </a:r>
            <a:endParaRPr lang="nb-NO" dirty="0"/>
          </a:p>
        </p:txBody>
      </p:sp>
      <p:sp>
        <p:nvSpPr>
          <p:cNvPr id="16"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1620667384"/>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8" name="TextBox 7"/>
          <p:cNvSpPr txBox="1"/>
          <p:nvPr userDrawn="1"/>
        </p:nvSpPr>
        <p:spPr>
          <a:xfrm>
            <a:off x="258645" y="327263"/>
            <a:ext cx="6544649" cy="554269"/>
          </a:xfrm>
          <a:prstGeom prst="rect">
            <a:avLst/>
          </a:prstGeom>
          <a:noFill/>
        </p:spPr>
        <p:txBody>
          <a:bodyPr wrap="square" lIns="71990" tIns="71990" rIns="71990" bIns="71990" rtlCol="0">
            <a:noAutofit/>
          </a:bodyPr>
          <a:lstStyle/>
          <a:p>
            <a:pPr algn="l"/>
            <a:r>
              <a:rPr lang="nb-NO" sz="2800" dirty="0">
                <a:solidFill>
                  <a:schemeClr val="tx2"/>
                </a:solidFill>
                <a:latin typeface="Arial"/>
                <a:cs typeface="Arial"/>
              </a:rPr>
              <a:t>Innholdsfortegnelse</a:t>
            </a:r>
          </a:p>
          <a:p>
            <a:pPr algn="l"/>
            <a:r>
              <a:rPr lang="nb-NO" sz="2800" dirty="0">
                <a:solidFill>
                  <a:schemeClr val="tx2"/>
                </a:solidFill>
                <a:latin typeface="Arial"/>
                <a:cs typeface="Arial"/>
              </a:rPr>
              <a:t>   </a:t>
            </a:r>
          </a:p>
        </p:txBody>
      </p:sp>
      <p:sp>
        <p:nvSpPr>
          <p:cNvPr id="4" name="TextBox 3"/>
          <p:cNvSpPr txBox="1"/>
          <p:nvPr userDrawn="1"/>
        </p:nvSpPr>
        <p:spPr>
          <a:xfrm>
            <a:off x="258646" y="1310351"/>
            <a:ext cx="543739" cy="307777"/>
          </a:xfrm>
          <a:prstGeom prst="rect">
            <a:avLst/>
          </a:prstGeom>
          <a:noFill/>
        </p:spPr>
        <p:txBody>
          <a:bodyPr wrap="none" rtlCol="0">
            <a:spAutoFit/>
          </a:bodyPr>
          <a:lstStyle/>
          <a:p>
            <a:r>
              <a:rPr lang="nb-NO" sz="1400" dirty="0">
                <a:solidFill>
                  <a:srgbClr val="3A7EC0"/>
                </a:solidFill>
                <a:latin typeface="Arial" panose="020B0604020202020204" pitchFamily="34" charset="0"/>
                <a:cs typeface="Arial" panose="020B0604020202020204" pitchFamily="34" charset="0"/>
              </a:rPr>
              <a:t>Side</a:t>
            </a:r>
          </a:p>
        </p:txBody>
      </p:sp>
      <p:sp>
        <p:nvSpPr>
          <p:cNvPr id="14" name="TextBox 13"/>
          <p:cNvSpPr txBox="1"/>
          <p:nvPr userDrawn="1"/>
        </p:nvSpPr>
        <p:spPr>
          <a:xfrm>
            <a:off x="1221613" y="1310351"/>
            <a:ext cx="621645" cy="307777"/>
          </a:xfrm>
          <a:prstGeom prst="rect">
            <a:avLst/>
          </a:prstGeom>
          <a:noFill/>
        </p:spPr>
        <p:txBody>
          <a:bodyPr wrap="none" rtlCol="0">
            <a:spAutoFit/>
          </a:bodyPr>
          <a:lstStyle/>
          <a:p>
            <a:r>
              <a:rPr lang="nb-NO" sz="1400" dirty="0">
                <a:solidFill>
                  <a:srgbClr val="3A7EC0"/>
                </a:solidFill>
                <a:latin typeface="Arial" panose="020B0604020202020204" pitchFamily="34" charset="0"/>
                <a:cs typeface="Arial" panose="020B0604020202020204" pitchFamily="34" charset="0"/>
              </a:rPr>
              <a:t>Tema</a:t>
            </a:r>
          </a:p>
        </p:txBody>
      </p:sp>
      <p:sp>
        <p:nvSpPr>
          <p:cNvPr id="15" name="Text Placeholder 14"/>
          <p:cNvSpPr>
            <a:spLocks noGrp="1"/>
          </p:cNvSpPr>
          <p:nvPr>
            <p:ph type="body" sz="quarter" idx="13" hasCustomPrompt="1"/>
          </p:nvPr>
        </p:nvSpPr>
        <p:spPr>
          <a:xfrm>
            <a:off x="257908" y="1779071"/>
            <a:ext cx="6961205" cy="4313754"/>
          </a:xfrm>
        </p:spPr>
        <p:txBody>
          <a:bodyPr>
            <a:noAutofit/>
          </a:bodyPr>
          <a:lstStyle>
            <a:lvl1pPr>
              <a:tabLst>
                <a:tab pos="803275" algn="l"/>
              </a:tabLst>
              <a:defRPr b="0" baseline="0">
                <a:solidFill>
                  <a:schemeClr val="tx1"/>
                </a:solidFill>
              </a:defRPr>
            </a:lvl1pPr>
          </a:lstStyle>
          <a:p>
            <a:pPr lvl="0"/>
            <a:r>
              <a:rPr lang="en-US" dirty="0" err="1"/>
              <a:t>Klikk</a:t>
            </a:r>
            <a:r>
              <a:rPr lang="en-US" dirty="0"/>
              <a:t> for å </a:t>
            </a:r>
            <a:r>
              <a:rPr lang="en-US" dirty="0" err="1"/>
              <a:t>legge</a:t>
            </a:r>
            <a:r>
              <a:rPr lang="en-US" dirty="0"/>
              <a:t> inn </a:t>
            </a:r>
            <a:r>
              <a:rPr lang="en-US" dirty="0" err="1"/>
              <a:t>sidenummer</a:t>
            </a:r>
            <a:r>
              <a:rPr lang="en-US" dirty="0"/>
              <a:t> </a:t>
            </a:r>
            <a:r>
              <a:rPr lang="en-US" dirty="0" err="1"/>
              <a:t>og</a:t>
            </a:r>
            <a:r>
              <a:rPr lang="en-US" dirty="0"/>
              <a:t> </a:t>
            </a:r>
            <a:r>
              <a:rPr lang="en-US" dirty="0" err="1"/>
              <a:t>kapittel</a:t>
            </a:r>
            <a:r>
              <a:rPr lang="en-US" dirty="0"/>
              <a:t>. </a:t>
            </a:r>
            <a:r>
              <a:rPr lang="en-US" dirty="0" err="1"/>
              <a:t>Bruk</a:t>
            </a:r>
            <a:r>
              <a:rPr lang="en-US" dirty="0"/>
              <a:t> tab </a:t>
            </a:r>
            <a:r>
              <a:rPr lang="en-US" dirty="0" err="1"/>
              <a:t>etter</a:t>
            </a:r>
            <a:r>
              <a:rPr lang="en-US" dirty="0"/>
              <a:t> </a:t>
            </a:r>
            <a:r>
              <a:rPr lang="en-US" dirty="0" err="1"/>
              <a:t>sidenummer</a:t>
            </a:r>
            <a:endParaRPr lang="en-US" dirty="0"/>
          </a:p>
          <a:p>
            <a:pPr lvl="0"/>
            <a:r>
              <a:rPr lang="en-US" dirty="0"/>
              <a:t>	</a:t>
            </a:r>
          </a:p>
        </p:txBody>
      </p:sp>
      <p:cxnSp>
        <p:nvCxnSpPr>
          <p:cNvPr id="17" name="Straight Connector 16"/>
          <p:cNvCxnSpPr/>
          <p:nvPr userDrawn="1"/>
        </p:nvCxnSpPr>
        <p:spPr>
          <a:xfrm>
            <a:off x="244233" y="1634133"/>
            <a:ext cx="6974880" cy="0"/>
          </a:xfrm>
          <a:prstGeom prst="line">
            <a:avLst/>
          </a:prstGeom>
          <a:ln w="12700">
            <a:solidFill>
              <a:srgbClr val="9BA5AE"/>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pic>
        <p:nvPicPr>
          <p:cNvPr id="20" name="Picture 19"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21" name="Text Placeholder 6"/>
          <p:cNvSpPr>
            <a:spLocks noGrp="1"/>
          </p:cNvSpPr>
          <p:nvPr>
            <p:ph type="body" sz="quarter" idx="19" hasCustomPrompt="1"/>
          </p:nvPr>
        </p:nvSpPr>
        <p:spPr>
          <a:xfrm>
            <a:off x="7868505" y="2080594"/>
            <a:ext cx="3911234" cy="2356517"/>
          </a:xfrm>
        </p:spPr>
        <p:txBody>
          <a:bodyPr/>
          <a:lstStyle>
            <a:lvl1pPr marL="0" marR="0" indent="0" algn="l" defTabSz="457200" rtl="0" eaLnBrk="1" fontAlgn="auto" latinLnBrk="0" hangingPunct="1">
              <a:lnSpc>
                <a:spcPct val="100000"/>
              </a:lnSpc>
              <a:spcBef>
                <a:spcPts val="300"/>
              </a:spcBef>
              <a:spcAft>
                <a:spcPts val="600"/>
              </a:spcAft>
              <a:buClrTx/>
              <a:buSzTx/>
              <a:buFont typeface="Arial" panose="020B0604020202020204" pitchFamily="34" charset="0"/>
              <a:buNone/>
              <a:tabLst/>
              <a:defRPr>
                <a:solidFill>
                  <a:schemeClr val="tx1"/>
                </a:solidFill>
              </a:defRPr>
            </a:lvl1pPr>
          </a:lstStyle>
          <a:p>
            <a:pPr marL="0" indent="0">
              <a:spcBef>
                <a:spcPts val="300"/>
              </a:spcBef>
              <a:spcAft>
                <a:spcPts val="600"/>
              </a:spcAft>
              <a:buNone/>
            </a:pPr>
            <a:r>
              <a:rPr lang="nb-NO" sz="1400" dirty="0">
                <a:solidFill>
                  <a:schemeClr val="tx1"/>
                </a:solidFill>
                <a:latin typeface="Arial"/>
                <a:ea typeface="Calibri"/>
                <a:cs typeface="Arial"/>
              </a:rPr>
              <a:t>Veikart for tjenesteinnovasjon er en praktisk metodikk som setter kommunene i stand til å endre offentlige tjenester for å møte fremtiden. </a:t>
            </a:r>
          </a:p>
          <a:p>
            <a:pPr marL="0" indent="0">
              <a:spcBef>
                <a:spcPts val="300"/>
              </a:spcBef>
              <a:spcAft>
                <a:spcPts val="600"/>
              </a:spcAft>
              <a:buNone/>
            </a:pPr>
            <a:r>
              <a:rPr lang="nb-NO" sz="1400" dirty="0">
                <a:solidFill>
                  <a:schemeClr val="tx1"/>
                </a:solidFill>
                <a:latin typeface="Arial"/>
                <a:ea typeface="Calibri"/>
                <a:cs typeface="Arial"/>
              </a:rPr>
              <a:t>For å få tilgang til hele metodikken for tjenesteinnovasjon kan dere gå til </a:t>
            </a:r>
            <a:r>
              <a:rPr lang="nb-NO" sz="1400" dirty="0" err="1">
                <a:solidFill>
                  <a:schemeClr val="tx1"/>
                </a:solidFill>
                <a:latin typeface="Arial"/>
                <a:ea typeface="Calibri"/>
                <a:cs typeface="Arial"/>
              </a:rPr>
              <a:t>www.ks.no</a:t>
            </a:r>
            <a:r>
              <a:rPr lang="nb-NO" sz="1400" dirty="0">
                <a:solidFill>
                  <a:schemeClr val="tx1"/>
                </a:solidFill>
                <a:latin typeface="Arial"/>
                <a:ea typeface="Calibri"/>
                <a:cs typeface="Arial"/>
              </a:rPr>
              <a:t>/</a:t>
            </a:r>
            <a:r>
              <a:rPr lang="nb-NO" sz="1400" dirty="0" err="1">
                <a:solidFill>
                  <a:schemeClr val="tx1"/>
                </a:solidFill>
                <a:latin typeface="Arial"/>
                <a:ea typeface="Calibri"/>
                <a:cs typeface="Arial"/>
              </a:rPr>
              <a:t>samveis</a:t>
            </a:r>
            <a:r>
              <a:rPr lang="nb-NO" sz="1400" dirty="0">
                <a:solidFill>
                  <a:schemeClr val="tx1"/>
                </a:solidFill>
                <a:latin typeface="Arial"/>
                <a:ea typeface="Calibri"/>
                <a:cs typeface="Arial"/>
              </a:rPr>
              <a:t> </a:t>
            </a:r>
          </a:p>
          <a:p>
            <a:pPr marL="0" indent="0">
              <a:spcBef>
                <a:spcPts val="300"/>
              </a:spcBef>
              <a:spcAft>
                <a:spcPts val="600"/>
              </a:spcAft>
              <a:buNone/>
            </a:pPr>
            <a:r>
              <a:rPr lang="nb-NO" sz="1400" dirty="0">
                <a:solidFill>
                  <a:schemeClr val="tx1"/>
                </a:solidFill>
                <a:latin typeface="Arial"/>
                <a:ea typeface="Calibri"/>
                <a:cs typeface="Arial"/>
              </a:rPr>
              <a:t>Dette dokumentet er et av verktøyene i metodikken, og dere finner det referert til i </a:t>
            </a:r>
            <a:r>
              <a:rPr lang="en-US" dirty="0"/>
              <a:t>[</a:t>
            </a:r>
            <a:r>
              <a:rPr lang="en-US" dirty="0" err="1"/>
              <a:t>Fase</a:t>
            </a:r>
            <a:r>
              <a:rPr lang="en-US" dirty="0"/>
              <a:t> </a:t>
            </a:r>
            <a:r>
              <a:rPr lang="en-US" dirty="0" err="1"/>
              <a:t>nr</a:t>
            </a:r>
            <a:r>
              <a:rPr lang="en-US" dirty="0"/>
              <a:t>, </a:t>
            </a:r>
            <a:r>
              <a:rPr lang="en-US" dirty="0" err="1"/>
              <a:t>Fasenavn</a:t>
            </a:r>
            <a:r>
              <a:rPr lang="en-US" dirty="0"/>
              <a:t>.]</a:t>
            </a:r>
          </a:p>
          <a:p>
            <a:pPr marL="0" indent="0">
              <a:spcBef>
                <a:spcPts val="300"/>
              </a:spcBef>
              <a:spcAft>
                <a:spcPts val="600"/>
              </a:spcAft>
              <a:buNone/>
            </a:pPr>
            <a:endParaRPr lang="nb-NO" sz="1400" b="1" dirty="0">
              <a:solidFill>
                <a:schemeClr val="tx1"/>
              </a:solidFill>
              <a:latin typeface="Arial"/>
              <a:ea typeface="Calibri"/>
              <a:cs typeface="Arial"/>
            </a:endParaRPr>
          </a:p>
        </p:txBody>
      </p:sp>
      <p:sp>
        <p:nvSpPr>
          <p:cNvPr id="23" name="Text Placeholder 6"/>
          <p:cNvSpPr>
            <a:spLocks noGrp="1"/>
          </p:cNvSpPr>
          <p:nvPr>
            <p:ph type="body" sz="quarter" idx="23" hasCustomPrompt="1"/>
          </p:nvPr>
        </p:nvSpPr>
        <p:spPr>
          <a:xfrm>
            <a:off x="7880470" y="1628800"/>
            <a:ext cx="3911234" cy="335200"/>
          </a:xfrm>
        </p:spPr>
        <p:txBody>
          <a:bodyPr/>
          <a:lstStyle>
            <a:lvl1pPr marL="0" indent="0">
              <a:buNone/>
              <a:defRPr b="1"/>
            </a:lvl1pPr>
          </a:lstStyle>
          <a:p>
            <a:pPr marL="0" indent="0">
              <a:buNone/>
            </a:pPr>
            <a:r>
              <a:rPr lang="nb-NO" sz="1400" b="1" dirty="0">
                <a:solidFill>
                  <a:schemeClr val="tx1"/>
                </a:solidFill>
                <a:latin typeface="Arial"/>
                <a:ea typeface="Calibri"/>
                <a:cs typeface="Arial"/>
              </a:rPr>
              <a:t>OM VEIKART FOR TJENESTEINNOVASJON</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3224" y="4728614"/>
            <a:ext cx="3873762" cy="1795824"/>
          </a:xfrm>
          <a:prstGeom prst="rect">
            <a:avLst/>
          </a:prstGeom>
          <a:ln>
            <a:solidFill>
              <a:schemeClr val="bg1"/>
            </a:solidFill>
          </a:ln>
        </p:spPr>
      </p:pic>
    </p:spTree>
    <p:extLst>
      <p:ext uri="{BB962C8B-B14F-4D97-AF65-F5344CB8AC3E}">
        <p14:creationId xmlns:p14="http://schemas.microsoft.com/office/powerpoint/2010/main" val="2155864770"/>
      </p:ext>
    </p:extLst>
  </p:cSld>
  <p:clrMapOvr>
    <a:masterClrMapping/>
  </p:clrMapOvr>
  <p:extLst>
    <p:ext uri="{DCECCB84-F9BA-43D5-87BE-67443E8EF086}">
      <p15:sldGuideLst xmlns:p15="http://schemas.microsoft.com/office/powerpoint/2012/main">
        <p15:guide id="1" pos="3120">
          <p15:clr>
            <a:srgbClr val="FBAE40"/>
          </p15:clr>
        </p15:guide>
        <p15:guide id="2" pos="580">
          <p15:clr>
            <a:srgbClr val="FBAE40"/>
          </p15:clr>
        </p15:guide>
        <p15:guide id="3" pos="3846">
          <p15:clr>
            <a:srgbClr val="FBAE40"/>
          </p15:clr>
        </p15:guide>
        <p15:guide id="4" pos="1578">
          <p15:clr>
            <a:srgbClr val="FBAE40"/>
          </p15:clr>
        </p15:guide>
        <p15:guide id="5" orient="horz" pos="2160">
          <p15:clr>
            <a:srgbClr val="FBAE40"/>
          </p15:clr>
        </p15:guide>
        <p15:guide id="6" orient="horz" pos="8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kstslide_Introduksjon">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6476" y="327262"/>
            <a:ext cx="11697460"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introduksjon til &lt;tema&gt;</a:t>
            </a:r>
          </a:p>
        </p:txBody>
      </p:sp>
      <p:sp>
        <p:nvSpPr>
          <p:cNvPr id="29" name="Text Placeholder 25"/>
          <p:cNvSpPr>
            <a:spLocks noGrp="1"/>
          </p:cNvSpPr>
          <p:nvPr>
            <p:ph type="body" sz="quarter" idx="16" hasCustomPrompt="1"/>
          </p:nvPr>
        </p:nvSpPr>
        <p:spPr>
          <a:xfrm>
            <a:off x="257909" y="5805264"/>
            <a:ext cx="6961204" cy="647924"/>
          </a:xfrm>
        </p:spPr>
        <p:txBody>
          <a:bodyPr anchor="b"/>
          <a:lstStyle>
            <a:lvl1pPr>
              <a:defRPr b="0">
                <a:solidFill>
                  <a:srgbClr val="3A7EC0"/>
                </a:solidFill>
              </a:defRPr>
            </a:lvl1pPr>
            <a:lvl2pPr marL="457200" indent="0">
              <a:buNone/>
              <a:defRPr b="0">
                <a:solidFill>
                  <a:srgbClr val="2E69B3"/>
                </a:solidFill>
              </a:defRPr>
            </a:lvl2pPr>
          </a:lstStyle>
          <a:p>
            <a:pPr lvl="0"/>
            <a:r>
              <a:rPr lang="nb-NO" dirty="0"/>
              <a:t>Klikk for å skrive inn evt. sitat</a:t>
            </a:r>
          </a:p>
        </p:txBody>
      </p:sp>
      <p:sp>
        <p:nvSpPr>
          <p:cNvPr id="30" name="Text Placeholder 25"/>
          <p:cNvSpPr>
            <a:spLocks noGrp="1"/>
          </p:cNvSpPr>
          <p:nvPr>
            <p:ph type="body" sz="quarter" idx="17" hasCustomPrompt="1"/>
          </p:nvPr>
        </p:nvSpPr>
        <p:spPr>
          <a:xfrm>
            <a:off x="256476" y="1634463"/>
            <a:ext cx="6962636" cy="3932459"/>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34" name="Text Placeholder 25"/>
          <p:cNvSpPr>
            <a:spLocks noGrp="1"/>
          </p:cNvSpPr>
          <p:nvPr>
            <p:ph type="body" sz="quarter" idx="18" hasCustomPrompt="1"/>
          </p:nvPr>
        </p:nvSpPr>
        <p:spPr>
          <a:xfrm>
            <a:off x="257907" y="943271"/>
            <a:ext cx="11696028" cy="294191"/>
          </a:xfrm>
        </p:spPr>
        <p:txBody>
          <a:bodyPr>
            <a:noAutofit/>
          </a:bodyPr>
          <a:lstStyle>
            <a:lvl1pPr>
              <a:defRPr b="1" baseline="0">
                <a:solidFill>
                  <a:srgbClr val="3A7EC0"/>
                </a:solidFill>
              </a:defRPr>
            </a:lvl1pPr>
            <a:lvl2pPr marL="457200" indent="0">
              <a:buNone/>
              <a:defRPr/>
            </a:lvl2pPr>
          </a:lstStyle>
          <a:p>
            <a:pPr lvl="0"/>
            <a:r>
              <a:rPr lang="nb-NO" dirty="0"/>
              <a:t>.</a:t>
            </a:r>
          </a:p>
        </p:txBody>
      </p:sp>
      <p:sp>
        <p:nvSpPr>
          <p:cNvPr id="7"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dirty="0" err="1"/>
              <a:t>.</a:t>
            </a:r>
            <a:endParaRPr lang="nb-NO" dirty="0"/>
          </a:p>
        </p:txBody>
      </p:sp>
      <p:sp>
        <p:nvSpPr>
          <p:cNvPr id="14"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a:t>
            </a:r>
            <a:endParaRPr lang="nb-NO" dirty="0"/>
          </a:p>
        </p:txBody>
      </p:sp>
      <p:sp>
        <p:nvSpPr>
          <p:cNvPr id="10"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150705179"/>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kstslide_Introduksjon">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6476" y="327262"/>
            <a:ext cx="11697460"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introduksjon til &lt;tema&gt;</a:t>
            </a:r>
          </a:p>
        </p:txBody>
      </p:sp>
      <p:sp>
        <p:nvSpPr>
          <p:cNvPr id="29" name="Text Placeholder 25"/>
          <p:cNvSpPr>
            <a:spLocks noGrp="1"/>
          </p:cNvSpPr>
          <p:nvPr>
            <p:ph type="body" sz="quarter" idx="16" hasCustomPrompt="1"/>
          </p:nvPr>
        </p:nvSpPr>
        <p:spPr>
          <a:xfrm>
            <a:off x="257909" y="5805264"/>
            <a:ext cx="6961204" cy="647924"/>
          </a:xfrm>
        </p:spPr>
        <p:txBody>
          <a:bodyPr anchor="b"/>
          <a:lstStyle>
            <a:lvl1pPr>
              <a:defRPr b="0">
                <a:solidFill>
                  <a:srgbClr val="3A7EC0"/>
                </a:solidFill>
              </a:defRPr>
            </a:lvl1pPr>
            <a:lvl2pPr marL="457200" indent="0">
              <a:buNone/>
              <a:defRPr b="0">
                <a:solidFill>
                  <a:srgbClr val="2E69B3"/>
                </a:solidFill>
              </a:defRPr>
            </a:lvl2pPr>
          </a:lstStyle>
          <a:p>
            <a:pPr lvl="0"/>
            <a:r>
              <a:rPr lang="nb-NO" dirty="0"/>
              <a:t>Klikk for å skrive inn evt. sitat</a:t>
            </a:r>
          </a:p>
        </p:txBody>
      </p:sp>
      <p:sp>
        <p:nvSpPr>
          <p:cNvPr id="30" name="Text Placeholder 25"/>
          <p:cNvSpPr>
            <a:spLocks noGrp="1"/>
          </p:cNvSpPr>
          <p:nvPr>
            <p:ph type="body" sz="quarter" idx="17" hasCustomPrompt="1"/>
          </p:nvPr>
        </p:nvSpPr>
        <p:spPr>
          <a:xfrm>
            <a:off x="256476" y="1634463"/>
            <a:ext cx="6962636" cy="3932459"/>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34" name="Text Placeholder 25"/>
          <p:cNvSpPr>
            <a:spLocks noGrp="1"/>
          </p:cNvSpPr>
          <p:nvPr>
            <p:ph type="body" sz="quarter" idx="18" hasCustomPrompt="1"/>
          </p:nvPr>
        </p:nvSpPr>
        <p:spPr>
          <a:xfrm>
            <a:off x="257907" y="943271"/>
            <a:ext cx="11696028" cy="294191"/>
          </a:xfrm>
        </p:spPr>
        <p:txBody>
          <a:bodyPr>
            <a:noAutofit/>
          </a:bodyPr>
          <a:lstStyle>
            <a:lvl1pPr>
              <a:defRPr b="1" baseline="0">
                <a:solidFill>
                  <a:srgbClr val="3A7EC0"/>
                </a:solidFill>
              </a:defRPr>
            </a:lvl1pPr>
            <a:lvl2pPr marL="457200" indent="0">
              <a:buNone/>
              <a:defRPr/>
            </a:lvl2pPr>
          </a:lstStyle>
          <a:p>
            <a:pPr lvl="0"/>
            <a:r>
              <a:rPr lang="nb-NO" dirty="0"/>
              <a:t>.</a:t>
            </a:r>
          </a:p>
        </p:txBody>
      </p:sp>
      <p:sp>
        <p:nvSpPr>
          <p:cNvPr id="7"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dirty="0" err="1"/>
              <a:t>.</a:t>
            </a:r>
            <a:endParaRPr lang="nb-NO" dirty="0"/>
          </a:p>
        </p:txBody>
      </p:sp>
      <p:sp>
        <p:nvSpPr>
          <p:cNvPr id="20" name="Text Placeholder 6"/>
          <p:cNvSpPr>
            <a:spLocks noGrp="1"/>
          </p:cNvSpPr>
          <p:nvPr>
            <p:ph type="body" sz="quarter" idx="20" hasCustomPrompt="1"/>
          </p:nvPr>
        </p:nvSpPr>
        <p:spPr>
          <a:xfrm>
            <a:off x="7862185" y="4136587"/>
            <a:ext cx="3890635" cy="1430337"/>
          </a:xfrm>
        </p:spPr>
        <p:txBody>
          <a:bodyPr/>
          <a:lstStyle>
            <a:lvl1pPr marL="180975" indent="-180975">
              <a:buFont typeface="Arial" panose="020B0604020202020204" pitchFamily="34" charset="0"/>
              <a:buChar char="•"/>
              <a:defRPr/>
            </a:lvl1pPr>
          </a:lstStyle>
          <a:p>
            <a:pPr lvl="0"/>
            <a:r>
              <a:rPr lang="en-US" dirty="0" err="1"/>
              <a:t>.</a:t>
            </a:r>
            <a:endParaRPr lang="nb-NO" dirty="0"/>
          </a:p>
        </p:txBody>
      </p:sp>
      <p:sp>
        <p:nvSpPr>
          <p:cNvPr id="14"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a:t>
            </a:r>
            <a:endParaRPr lang="nb-NO" dirty="0"/>
          </a:p>
        </p:txBody>
      </p:sp>
      <p:sp>
        <p:nvSpPr>
          <p:cNvPr id="23" name="Text Placeholder 6"/>
          <p:cNvSpPr>
            <a:spLocks noGrp="1"/>
          </p:cNvSpPr>
          <p:nvPr>
            <p:ph type="body" sz="quarter" idx="24" hasCustomPrompt="1"/>
          </p:nvPr>
        </p:nvSpPr>
        <p:spPr>
          <a:xfrm>
            <a:off x="7860483" y="3755954"/>
            <a:ext cx="3911234" cy="335200"/>
          </a:xfrm>
        </p:spPr>
        <p:txBody>
          <a:bodyPr/>
          <a:lstStyle>
            <a:lvl1pPr>
              <a:defRPr b="1"/>
            </a:lvl1pPr>
          </a:lstStyle>
          <a:p>
            <a:pPr lvl="0"/>
            <a:r>
              <a:rPr lang="en-US" dirty="0" err="1"/>
              <a:t>.</a:t>
            </a:r>
            <a:endParaRPr lang="nb-NO" dirty="0"/>
          </a:p>
        </p:txBody>
      </p:sp>
      <p:sp>
        <p:nvSpPr>
          <p:cNvPr id="12"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1808216976"/>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slide_Introduksjon_2 kolonner">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265148" y="327262"/>
            <a:ext cx="11688788" cy="557836"/>
          </a:xfrm>
          <a:prstGeom prst="rect">
            <a:avLst/>
          </a:prstGeom>
        </p:spPr>
        <p:txBody>
          <a:bodyPr vert="horz" lIns="91440" tIns="45720" rIns="91440" bIns="45720" rtlCol="0" anchor="ctr">
            <a:normAutofit/>
          </a:bodyPr>
          <a:lstStyle>
            <a:lvl1pPr>
              <a:defRPr baseline="0">
                <a:solidFill>
                  <a:schemeClr val="tx2"/>
                </a:solidFill>
              </a:defRPr>
            </a:lvl1pPr>
          </a:lstStyle>
          <a:p>
            <a:r>
              <a:rPr lang="nb-NO" dirty="0"/>
              <a:t>Klikk for å skrive inn introduksjon til &lt;tema&gt;</a:t>
            </a:r>
          </a:p>
        </p:txBody>
      </p:sp>
      <p:sp>
        <p:nvSpPr>
          <p:cNvPr id="26" name="Text Placeholder 25"/>
          <p:cNvSpPr>
            <a:spLocks noGrp="1"/>
          </p:cNvSpPr>
          <p:nvPr>
            <p:ph type="body" sz="quarter" idx="14" hasCustomPrompt="1"/>
          </p:nvPr>
        </p:nvSpPr>
        <p:spPr>
          <a:xfrm>
            <a:off x="265149" y="1634462"/>
            <a:ext cx="3315836" cy="570561"/>
          </a:xfrm>
        </p:spPr>
        <p:txBody>
          <a:bodyPr>
            <a:noAutofit/>
          </a:bodyPr>
          <a:lstStyle>
            <a:lvl1pPr>
              <a:defRPr b="1" baseline="0">
                <a:solidFill>
                  <a:schemeClr val="tx2"/>
                </a:solidFill>
              </a:defRPr>
            </a:lvl1pPr>
            <a:lvl2pPr marL="457200" indent="0">
              <a:buNone/>
              <a:defRPr/>
            </a:lvl2pPr>
          </a:lstStyle>
          <a:p>
            <a:pPr lvl="0"/>
            <a:r>
              <a:rPr lang="nb-NO" dirty="0"/>
              <a:t>.</a:t>
            </a:r>
          </a:p>
        </p:txBody>
      </p:sp>
      <p:sp>
        <p:nvSpPr>
          <p:cNvPr id="29" name="Text Placeholder 25"/>
          <p:cNvSpPr>
            <a:spLocks noGrp="1"/>
          </p:cNvSpPr>
          <p:nvPr>
            <p:ph type="body" sz="quarter" idx="16" hasCustomPrompt="1"/>
          </p:nvPr>
        </p:nvSpPr>
        <p:spPr>
          <a:xfrm>
            <a:off x="255956" y="5613752"/>
            <a:ext cx="6963158" cy="839436"/>
          </a:xfrm>
        </p:spPr>
        <p:txBody>
          <a:bodyPr anchor="b"/>
          <a:lstStyle>
            <a:lvl1pPr>
              <a:defRPr b="0">
                <a:solidFill>
                  <a:schemeClr val="tx2"/>
                </a:solidFill>
              </a:defRPr>
            </a:lvl1pPr>
            <a:lvl2pPr marL="457200" indent="0">
              <a:buNone/>
              <a:defRPr b="0">
                <a:solidFill>
                  <a:srgbClr val="2E69B3"/>
                </a:solidFill>
              </a:defRPr>
            </a:lvl2pPr>
          </a:lstStyle>
          <a:p>
            <a:pPr lvl="0"/>
            <a:r>
              <a:rPr lang="nb-NO" dirty="0"/>
              <a:t>.</a:t>
            </a:r>
          </a:p>
        </p:txBody>
      </p:sp>
      <p:sp>
        <p:nvSpPr>
          <p:cNvPr id="30" name="Text Placeholder 25"/>
          <p:cNvSpPr>
            <a:spLocks noGrp="1"/>
          </p:cNvSpPr>
          <p:nvPr>
            <p:ph type="body" sz="quarter" idx="17" hasCustomPrompt="1"/>
          </p:nvPr>
        </p:nvSpPr>
        <p:spPr>
          <a:xfrm>
            <a:off x="266580" y="2205024"/>
            <a:ext cx="3323079" cy="3104506"/>
          </a:xfrm>
        </p:spPr>
        <p:txBody>
          <a:bodyPr/>
          <a:lstStyle>
            <a:lvl1pPr>
              <a:defRPr b="0">
                <a:solidFill>
                  <a:schemeClr val="tx1"/>
                </a:solidFill>
              </a:defRPr>
            </a:lvl1pPr>
            <a:lvl2pPr marL="457200" indent="0">
              <a:buNone/>
              <a:defRPr b="0">
                <a:solidFill>
                  <a:srgbClr val="2E69B3"/>
                </a:solidFill>
              </a:defRPr>
            </a:lvl2pPr>
          </a:lstStyle>
          <a:p>
            <a:pPr lvl="0"/>
            <a:r>
              <a:rPr lang="nb-NO" dirty="0"/>
              <a:t>.</a:t>
            </a:r>
          </a:p>
        </p:txBody>
      </p:sp>
      <p:sp>
        <p:nvSpPr>
          <p:cNvPr id="34" name="Text Placeholder 25"/>
          <p:cNvSpPr>
            <a:spLocks noGrp="1"/>
          </p:cNvSpPr>
          <p:nvPr>
            <p:ph type="body" sz="quarter" idx="18" hasCustomPrompt="1"/>
          </p:nvPr>
        </p:nvSpPr>
        <p:spPr>
          <a:xfrm>
            <a:off x="266579" y="943271"/>
            <a:ext cx="11687356" cy="294191"/>
          </a:xfrm>
        </p:spPr>
        <p:txBody>
          <a:bodyPr>
            <a:noAutofit/>
          </a:bodyPr>
          <a:lstStyle>
            <a:lvl1pPr>
              <a:defRPr b="1" baseline="0">
                <a:solidFill>
                  <a:schemeClr val="tx2"/>
                </a:solidFill>
              </a:defRPr>
            </a:lvl1pPr>
            <a:lvl2pPr marL="457200" indent="0">
              <a:buNone/>
              <a:defRPr/>
            </a:lvl2pPr>
          </a:lstStyle>
          <a:p>
            <a:pPr lvl="0"/>
            <a:r>
              <a:rPr lang="nb-NO" dirty="0"/>
              <a:t>.</a:t>
            </a:r>
          </a:p>
        </p:txBody>
      </p:sp>
      <p:sp>
        <p:nvSpPr>
          <p:cNvPr id="21" name="Text Placeholder 25"/>
          <p:cNvSpPr>
            <a:spLocks noGrp="1"/>
          </p:cNvSpPr>
          <p:nvPr>
            <p:ph type="body" sz="quarter" idx="21" hasCustomPrompt="1"/>
          </p:nvPr>
        </p:nvSpPr>
        <p:spPr>
          <a:xfrm>
            <a:off x="3896036" y="1639678"/>
            <a:ext cx="3323077" cy="565346"/>
          </a:xfrm>
        </p:spPr>
        <p:txBody>
          <a:bodyPr>
            <a:noAutofit/>
          </a:bodyPr>
          <a:lstStyle>
            <a:lvl1pPr>
              <a:defRPr b="1">
                <a:solidFill>
                  <a:schemeClr val="tx2"/>
                </a:solidFill>
              </a:defRPr>
            </a:lvl1pPr>
            <a:lvl2pPr marL="457200" indent="0">
              <a:buNone/>
              <a:defRPr/>
            </a:lvl2pPr>
          </a:lstStyle>
          <a:p>
            <a:pPr lvl="0"/>
            <a:r>
              <a:rPr lang="nb-NO" dirty="0"/>
              <a:t>.</a:t>
            </a:r>
          </a:p>
        </p:txBody>
      </p:sp>
      <p:sp>
        <p:nvSpPr>
          <p:cNvPr id="22" name="Text Placeholder 25"/>
          <p:cNvSpPr>
            <a:spLocks noGrp="1"/>
          </p:cNvSpPr>
          <p:nvPr>
            <p:ph type="body" sz="quarter" idx="22" hasCustomPrompt="1"/>
          </p:nvPr>
        </p:nvSpPr>
        <p:spPr>
          <a:xfrm>
            <a:off x="3891530" y="2205024"/>
            <a:ext cx="3323077" cy="3104506"/>
          </a:xfrm>
        </p:spPr>
        <p:txBody>
          <a:bodyPr/>
          <a:lstStyle>
            <a:lvl1pPr>
              <a:defRPr b="0">
                <a:solidFill>
                  <a:schemeClr val="tx1"/>
                </a:solidFill>
              </a:defRPr>
            </a:lvl1pPr>
            <a:lvl2pPr marL="457200" indent="0">
              <a:buNone/>
              <a:defRPr b="0">
                <a:solidFill>
                  <a:srgbClr val="2E69B3"/>
                </a:solidFill>
              </a:defRPr>
            </a:lvl2pPr>
          </a:lstStyle>
          <a:p>
            <a:pPr lvl="0"/>
            <a:r>
              <a:rPr lang="nb-NO" dirty="0"/>
              <a:t>.</a:t>
            </a:r>
          </a:p>
        </p:txBody>
      </p:sp>
      <p:pic>
        <p:nvPicPr>
          <p:cNvPr id="14" name="Picture 13"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6"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dirty="0" err="1"/>
              <a:t>.</a:t>
            </a:r>
            <a:endParaRPr lang="nb-NO" dirty="0"/>
          </a:p>
        </p:txBody>
      </p:sp>
      <p:sp>
        <p:nvSpPr>
          <p:cNvPr id="18" name="Text Placeholder 6"/>
          <p:cNvSpPr>
            <a:spLocks noGrp="1"/>
          </p:cNvSpPr>
          <p:nvPr>
            <p:ph type="body" sz="quarter" idx="20" hasCustomPrompt="1"/>
          </p:nvPr>
        </p:nvSpPr>
        <p:spPr>
          <a:xfrm>
            <a:off x="7862185" y="4136587"/>
            <a:ext cx="3890635" cy="1956239"/>
          </a:xfrm>
        </p:spPr>
        <p:txBody>
          <a:bodyPr/>
          <a:lstStyle>
            <a:lvl1pPr marL="180975" indent="-180975">
              <a:buFont typeface="Arial" panose="020B0604020202020204" pitchFamily="34" charset="0"/>
              <a:buChar char="•"/>
              <a:defRPr/>
            </a:lvl1pPr>
          </a:lstStyle>
          <a:p>
            <a:pPr lvl="0"/>
            <a:r>
              <a:rPr lang="en-US" dirty="0" err="1"/>
              <a:t>.</a:t>
            </a:r>
            <a:endParaRPr lang="nb-NO" dirty="0"/>
          </a:p>
        </p:txBody>
      </p:sp>
      <p:sp>
        <p:nvSpPr>
          <p:cNvPr id="23"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a:t>
            </a:r>
            <a:endParaRPr lang="nb-NO" dirty="0"/>
          </a:p>
        </p:txBody>
      </p:sp>
      <p:sp>
        <p:nvSpPr>
          <p:cNvPr id="24" name="Text Placeholder 6"/>
          <p:cNvSpPr>
            <a:spLocks noGrp="1"/>
          </p:cNvSpPr>
          <p:nvPr>
            <p:ph type="body" sz="quarter" idx="24" hasCustomPrompt="1"/>
          </p:nvPr>
        </p:nvSpPr>
        <p:spPr>
          <a:xfrm>
            <a:off x="7860483" y="3755954"/>
            <a:ext cx="3911234" cy="335200"/>
          </a:xfrm>
        </p:spPr>
        <p:txBody>
          <a:bodyPr/>
          <a:lstStyle>
            <a:lvl1pPr>
              <a:defRPr b="1"/>
            </a:lvl1pPr>
          </a:lstStyle>
          <a:p>
            <a:pPr lvl="0"/>
            <a:r>
              <a:rPr lang="en-US" dirty="0" err="1"/>
              <a:t>.</a:t>
            </a:r>
            <a:endParaRPr lang="nb-NO" dirty="0"/>
          </a:p>
        </p:txBody>
      </p:sp>
      <p:sp>
        <p:nvSpPr>
          <p:cNvPr id="17"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2215898634"/>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slide_steg">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65151" y="327262"/>
            <a:ext cx="11688785" cy="557836"/>
          </a:xfrm>
          <a:prstGeom prst="rect">
            <a:avLst/>
          </a:prstGeom>
        </p:spPr>
        <p:txBody>
          <a:bodyPr vert="horz" lIns="91440" tIns="45720" rIns="91440" bIns="45720" rtlCol="0" anchor="ctr">
            <a:normAutofit/>
          </a:bodyPr>
          <a:lstStyle>
            <a:lvl1pPr>
              <a:defRPr baseline="0">
                <a:solidFill>
                  <a:schemeClr val="tx2"/>
                </a:solidFill>
              </a:defRPr>
            </a:lvl1pPr>
          </a:lstStyle>
          <a:p>
            <a:r>
              <a:rPr lang="nb-NO" dirty="0"/>
              <a:t>Klikk for å skrive inn introduksjon til &lt;tema&gt;</a:t>
            </a:r>
          </a:p>
        </p:txBody>
      </p:sp>
      <p:sp>
        <p:nvSpPr>
          <p:cNvPr id="30" name="Text Placeholder 25"/>
          <p:cNvSpPr>
            <a:spLocks noGrp="1"/>
          </p:cNvSpPr>
          <p:nvPr>
            <p:ph type="body" sz="quarter" idx="17" hasCustomPrompt="1"/>
          </p:nvPr>
        </p:nvSpPr>
        <p:spPr>
          <a:xfrm>
            <a:off x="257908" y="1628774"/>
            <a:ext cx="6956699" cy="5040586"/>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stegene</a:t>
            </a:r>
          </a:p>
        </p:txBody>
      </p:sp>
      <p:sp>
        <p:nvSpPr>
          <p:cNvPr id="34" name="Text Placeholder 25"/>
          <p:cNvSpPr>
            <a:spLocks noGrp="1"/>
          </p:cNvSpPr>
          <p:nvPr>
            <p:ph type="body" sz="quarter" idx="18" hasCustomPrompt="1"/>
          </p:nvPr>
        </p:nvSpPr>
        <p:spPr>
          <a:xfrm>
            <a:off x="266581" y="943271"/>
            <a:ext cx="11687354" cy="294191"/>
          </a:xfrm>
        </p:spPr>
        <p:txBody>
          <a:bodyPr>
            <a:noAutofit/>
          </a:bodyPr>
          <a:lstStyle>
            <a:lvl1pPr>
              <a:defRPr b="1" baseline="0">
                <a:solidFill>
                  <a:schemeClr val="tx2"/>
                </a:solidFill>
              </a:defRPr>
            </a:lvl1pPr>
            <a:lvl2pPr marL="457200" indent="0">
              <a:buNone/>
              <a:defRPr/>
            </a:lvl2pPr>
          </a:lstStyle>
          <a:p>
            <a:pPr lvl="0"/>
            <a:r>
              <a:rPr lang="nb-NO" dirty="0"/>
              <a:t>.</a:t>
            </a:r>
          </a:p>
        </p:txBody>
      </p:sp>
      <p:sp>
        <p:nvSpPr>
          <p:cNvPr id="7" name="Text Placeholder 6"/>
          <p:cNvSpPr>
            <a:spLocks noGrp="1"/>
          </p:cNvSpPr>
          <p:nvPr>
            <p:ph type="body" sz="quarter" idx="19" hasCustomPrompt="1"/>
          </p:nvPr>
        </p:nvSpPr>
        <p:spPr>
          <a:xfrm>
            <a:off x="7868505" y="2080594"/>
            <a:ext cx="3911234" cy="1564430"/>
          </a:xfrm>
        </p:spPr>
        <p:txBody>
          <a:bodyPr/>
          <a:lstStyle>
            <a:lvl1pPr marL="285750" indent="-285750">
              <a:buFont typeface="Arial" panose="020B0604020202020204" pitchFamily="34" charset="0"/>
              <a:buChar char="•"/>
              <a:defRPr/>
            </a:lvl1pPr>
          </a:lstStyle>
          <a:p>
            <a:pPr lvl="0"/>
            <a:r>
              <a:rPr lang="en-US" dirty="0" err="1"/>
              <a:t>.</a:t>
            </a:r>
            <a:endParaRPr lang="nb-NO" dirty="0"/>
          </a:p>
        </p:txBody>
      </p:sp>
      <p:sp>
        <p:nvSpPr>
          <p:cNvPr id="6" name="Picture Placeholder 5"/>
          <p:cNvSpPr>
            <a:spLocks noGrp="1"/>
          </p:cNvSpPr>
          <p:nvPr>
            <p:ph type="pic" sz="quarter" idx="20" hasCustomPrompt="1"/>
          </p:nvPr>
        </p:nvSpPr>
        <p:spPr>
          <a:xfrm>
            <a:off x="7868504" y="4149080"/>
            <a:ext cx="3899511" cy="1955800"/>
          </a:xfrm>
          <a:solidFill>
            <a:srgbClr val="DCDE44"/>
          </a:solidFill>
        </p:spPr>
        <p:txBody>
          <a:bodyPr/>
          <a:lstStyle>
            <a:lvl1pPr>
              <a:defRPr/>
            </a:lvl1pPr>
          </a:lstStyle>
          <a:p>
            <a:r>
              <a:rPr lang="nb-NO" dirty="0"/>
              <a:t>.</a:t>
            </a:r>
          </a:p>
        </p:txBody>
      </p:sp>
      <p:sp>
        <p:nvSpPr>
          <p:cNvPr id="10"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a:t>
            </a:r>
            <a:endParaRPr lang="nb-NO" dirty="0"/>
          </a:p>
        </p:txBody>
      </p:sp>
      <p:sp>
        <p:nvSpPr>
          <p:cNvPr id="11" name="Text Placeholder 6"/>
          <p:cNvSpPr>
            <a:spLocks noGrp="1"/>
          </p:cNvSpPr>
          <p:nvPr>
            <p:ph type="body" sz="quarter" idx="24" hasCustomPrompt="1"/>
          </p:nvPr>
        </p:nvSpPr>
        <p:spPr>
          <a:xfrm>
            <a:off x="7856782" y="3784319"/>
            <a:ext cx="3911234" cy="335200"/>
          </a:xfrm>
        </p:spPr>
        <p:txBody>
          <a:bodyPr/>
          <a:lstStyle>
            <a:lvl1pPr>
              <a:defRPr b="1"/>
            </a:lvl1pPr>
          </a:lstStyle>
          <a:p>
            <a:pPr lvl="0"/>
            <a:r>
              <a:rPr lang="en-US" dirty="0" err="1"/>
              <a:t>.</a:t>
            </a:r>
            <a:endParaRPr lang="nb-NO" dirty="0"/>
          </a:p>
        </p:txBody>
      </p:sp>
      <p:sp>
        <p:nvSpPr>
          <p:cNvPr id="12"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1428207958"/>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ilde+tekst_horisontal">
    <p:bg>
      <p:bgRef idx="1001">
        <a:schemeClr val="bg1"/>
      </p:bgRef>
    </p:bg>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7909" y="327262"/>
            <a:ext cx="11696027"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tittel</a:t>
            </a:r>
          </a:p>
        </p:txBody>
      </p:sp>
      <p:sp>
        <p:nvSpPr>
          <p:cNvPr id="34" name="Text Placeholder 25"/>
          <p:cNvSpPr>
            <a:spLocks noGrp="1"/>
          </p:cNvSpPr>
          <p:nvPr>
            <p:ph type="body" sz="quarter" idx="18" hasCustomPrompt="1"/>
          </p:nvPr>
        </p:nvSpPr>
        <p:spPr>
          <a:xfrm>
            <a:off x="257909" y="943271"/>
            <a:ext cx="11696027" cy="294191"/>
          </a:xfrm>
        </p:spPr>
        <p:txBody>
          <a:bodyPr>
            <a:noAutofit/>
          </a:bodyPr>
          <a:lstStyle>
            <a:lvl1pPr>
              <a:defRPr b="1" baseline="0">
                <a:solidFill>
                  <a:srgbClr val="3A7EC0"/>
                </a:solidFill>
              </a:defRPr>
            </a:lvl1pPr>
            <a:lvl2pPr marL="457200" indent="0">
              <a:buNone/>
              <a:defRPr/>
            </a:lvl2pPr>
          </a:lstStyle>
          <a:p>
            <a:pPr lvl="0"/>
            <a:r>
              <a:rPr lang="nb-NO" dirty="0"/>
              <a:t>.</a:t>
            </a:r>
          </a:p>
        </p:txBody>
      </p:sp>
      <p:sp>
        <p:nvSpPr>
          <p:cNvPr id="7" name="Text Placeholder 6"/>
          <p:cNvSpPr>
            <a:spLocks noGrp="1"/>
          </p:cNvSpPr>
          <p:nvPr>
            <p:ph type="body" sz="quarter" idx="19" hasCustomPrompt="1"/>
          </p:nvPr>
        </p:nvSpPr>
        <p:spPr>
          <a:xfrm>
            <a:off x="7868505" y="1772815"/>
            <a:ext cx="3911234" cy="4680373"/>
          </a:xfrm>
        </p:spPr>
        <p:txBody>
          <a:bodyPr/>
          <a:lstStyle>
            <a:lvl1pPr marL="0" indent="0">
              <a:buFont typeface="Arial" panose="020B0604020202020204" pitchFamily="34" charset="0"/>
              <a:buNone/>
              <a:defRPr b="0"/>
            </a:lvl1pPr>
          </a:lstStyle>
          <a:p>
            <a:pPr lvl="0"/>
            <a:r>
              <a:rPr lang="en-US" dirty="0" err="1"/>
              <a:t>.</a:t>
            </a:r>
            <a:endParaRPr lang="nb-NO" dirty="0"/>
          </a:p>
        </p:txBody>
      </p:sp>
      <p:sp>
        <p:nvSpPr>
          <p:cNvPr id="8" name="Picture Placeholder 7"/>
          <p:cNvSpPr>
            <a:spLocks noGrp="1"/>
          </p:cNvSpPr>
          <p:nvPr>
            <p:ph type="pic" sz="quarter" idx="20" hasCustomPrompt="1"/>
          </p:nvPr>
        </p:nvSpPr>
        <p:spPr>
          <a:xfrm>
            <a:off x="257908" y="1635124"/>
            <a:ext cx="6956699" cy="5034236"/>
          </a:xfrm>
          <a:solidFill>
            <a:srgbClr val="DCDE44"/>
          </a:solidFill>
        </p:spPr>
        <p:txBody>
          <a:bodyPr/>
          <a:lstStyle>
            <a:lvl1pPr>
              <a:defRPr baseline="0">
                <a:solidFill>
                  <a:schemeClr val="bg1"/>
                </a:solidFill>
              </a:defRPr>
            </a:lvl1pPr>
          </a:lstStyle>
          <a:p>
            <a:r>
              <a:rPr lang="nb-NO" dirty="0"/>
              <a:t>.</a:t>
            </a:r>
          </a:p>
        </p:txBody>
      </p:sp>
    </p:spTree>
    <p:extLst>
      <p:ext uri="{BB962C8B-B14F-4D97-AF65-F5344CB8AC3E}">
        <p14:creationId xmlns:p14="http://schemas.microsoft.com/office/powerpoint/2010/main" val="41647335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e+overskrift">
    <p:spTree>
      <p:nvGrpSpPr>
        <p:cNvPr id="1" name=""/>
        <p:cNvGrpSpPr/>
        <p:nvPr/>
      </p:nvGrpSpPr>
      <p:grpSpPr>
        <a:xfrm>
          <a:off x="0" y="0"/>
          <a:ext cx="0" cy="0"/>
          <a:chOff x="0" y="0"/>
          <a:chExt cx="0" cy="0"/>
        </a:xfrm>
      </p:grpSpPr>
      <p:sp>
        <p:nvSpPr>
          <p:cNvPr id="21" name="Picture Placeholder 20"/>
          <p:cNvSpPr>
            <a:spLocks noGrp="1"/>
          </p:cNvSpPr>
          <p:nvPr>
            <p:ph type="pic" sz="quarter" idx="12" hasCustomPrompt="1"/>
          </p:nvPr>
        </p:nvSpPr>
        <p:spPr>
          <a:xfrm>
            <a:off x="257908" y="1635124"/>
            <a:ext cx="11696028" cy="5033964"/>
          </a:xfrm>
          <a:solidFill>
            <a:srgbClr val="DCDE44"/>
          </a:solidFill>
        </p:spPr>
        <p:txBody>
          <a:bodyPr/>
          <a:lstStyle>
            <a:lvl1pPr>
              <a:defRPr b="0" baseline="0">
                <a:solidFill>
                  <a:schemeClr val="tx1"/>
                </a:solidFill>
              </a:defRPr>
            </a:lvl1pPr>
          </a:lstStyle>
          <a:p>
            <a:r>
              <a:rPr lang="nb-NO" dirty="0"/>
              <a:t>Klikk på ikon for å sette inn bilde som viser kontekst / workshop, hvis nødvendig</a:t>
            </a:r>
          </a:p>
        </p:txBody>
      </p:sp>
      <p:sp>
        <p:nvSpPr>
          <p:cNvPr id="18" name="Title Placeholder 1"/>
          <p:cNvSpPr>
            <a:spLocks noGrp="1"/>
          </p:cNvSpPr>
          <p:nvPr>
            <p:ph type="title" hasCustomPrompt="1"/>
          </p:nvPr>
        </p:nvSpPr>
        <p:spPr>
          <a:xfrm>
            <a:off x="257909" y="341780"/>
            <a:ext cx="11696027"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tittel</a:t>
            </a:r>
          </a:p>
        </p:txBody>
      </p:sp>
      <p:sp>
        <p:nvSpPr>
          <p:cNvPr id="4" name="Text Placeholder 25"/>
          <p:cNvSpPr>
            <a:spLocks noGrp="1"/>
          </p:cNvSpPr>
          <p:nvPr>
            <p:ph type="body" sz="quarter" idx="18" hasCustomPrompt="1"/>
          </p:nvPr>
        </p:nvSpPr>
        <p:spPr>
          <a:xfrm>
            <a:off x="257909" y="943271"/>
            <a:ext cx="11696027" cy="294191"/>
          </a:xfrm>
        </p:spPr>
        <p:txBody>
          <a:bodyPr>
            <a:noAutofit/>
          </a:bodyPr>
          <a:lstStyle>
            <a:lvl1pPr>
              <a:defRPr b="1" baseline="0">
                <a:solidFill>
                  <a:srgbClr val="3A7EC0"/>
                </a:solidFill>
              </a:defRPr>
            </a:lvl1pPr>
            <a:lvl2pPr marL="457200" indent="0">
              <a:buNone/>
              <a:defRPr/>
            </a:lvl2pPr>
          </a:lstStyle>
          <a:p>
            <a:pPr lvl="0"/>
            <a:r>
              <a:rPr lang="nb-NO" dirty="0"/>
              <a:t>...</a:t>
            </a:r>
          </a:p>
        </p:txBody>
      </p:sp>
    </p:spTree>
    <p:extLst>
      <p:ext uri="{BB962C8B-B14F-4D97-AF65-F5344CB8AC3E}">
        <p14:creationId xmlns:p14="http://schemas.microsoft.com/office/powerpoint/2010/main" val="3047433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e+tekst_vertikal">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271917" y="327262"/>
            <a:ext cx="11699631"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tittel</a:t>
            </a:r>
          </a:p>
        </p:txBody>
      </p:sp>
      <p:sp>
        <p:nvSpPr>
          <p:cNvPr id="34" name="Text Placeholder 25"/>
          <p:cNvSpPr>
            <a:spLocks noGrp="1"/>
          </p:cNvSpPr>
          <p:nvPr>
            <p:ph type="body" sz="quarter" idx="18" hasCustomPrompt="1"/>
          </p:nvPr>
        </p:nvSpPr>
        <p:spPr>
          <a:xfrm>
            <a:off x="257907" y="943271"/>
            <a:ext cx="11713641" cy="294191"/>
          </a:xfrm>
        </p:spPr>
        <p:txBody>
          <a:bodyPr>
            <a:noAutofit/>
          </a:bodyPr>
          <a:lstStyle>
            <a:lvl1pPr>
              <a:defRPr b="1" baseline="0">
                <a:solidFill>
                  <a:srgbClr val="3A7EC0"/>
                </a:solidFill>
              </a:defRPr>
            </a:lvl1pPr>
            <a:lvl2pPr marL="457200" indent="0">
              <a:buNone/>
              <a:defRPr/>
            </a:lvl2pPr>
          </a:lstStyle>
          <a:p>
            <a:pPr lvl="0"/>
            <a:r>
              <a:rPr lang="nb-NO" dirty="0"/>
              <a:t>.</a:t>
            </a:r>
          </a:p>
        </p:txBody>
      </p:sp>
      <p:sp>
        <p:nvSpPr>
          <p:cNvPr id="7" name="Text Placeholder 6"/>
          <p:cNvSpPr>
            <a:spLocks noGrp="1"/>
          </p:cNvSpPr>
          <p:nvPr>
            <p:ph type="body" sz="quarter" idx="19" hasCustomPrompt="1"/>
          </p:nvPr>
        </p:nvSpPr>
        <p:spPr>
          <a:xfrm>
            <a:off x="271917" y="1635126"/>
            <a:ext cx="11699631" cy="946693"/>
          </a:xfrm>
        </p:spPr>
        <p:txBody>
          <a:bodyPr>
            <a:noAutofit/>
          </a:bodyPr>
          <a:lstStyle>
            <a:lvl1pPr marL="0" indent="0">
              <a:buFont typeface="Arial" panose="020B0604020202020204" pitchFamily="34" charset="0"/>
              <a:buNone/>
              <a:defRPr b="0"/>
            </a:lvl1pPr>
          </a:lstStyle>
          <a:p>
            <a:pPr lvl="0"/>
            <a:r>
              <a:rPr lang="en-US" dirty="0" err="1"/>
              <a:t>Klikk</a:t>
            </a:r>
            <a:r>
              <a:rPr lang="en-US" dirty="0"/>
              <a:t> for å </a:t>
            </a:r>
            <a:r>
              <a:rPr lang="en-US" dirty="0" err="1"/>
              <a:t>skrive</a:t>
            </a:r>
            <a:r>
              <a:rPr lang="en-US" dirty="0"/>
              <a:t> inn </a:t>
            </a:r>
            <a:r>
              <a:rPr lang="en-US" dirty="0" err="1"/>
              <a:t>tekst</a:t>
            </a:r>
            <a:endParaRPr lang="nb-NO" dirty="0"/>
          </a:p>
        </p:txBody>
      </p:sp>
      <p:sp>
        <p:nvSpPr>
          <p:cNvPr id="8" name="Picture Placeholder 7"/>
          <p:cNvSpPr>
            <a:spLocks noGrp="1"/>
          </p:cNvSpPr>
          <p:nvPr>
            <p:ph type="pic" sz="quarter" idx="20" hasCustomPrompt="1"/>
          </p:nvPr>
        </p:nvSpPr>
        <p:spPr>
          <a:xfrm>
            <a:off x="271917" y="2719614"/>
            <a:ext cx="11699631" cy="2941635"/>
          </a:xfrm>
          <a:solidFill>
            <a:srgbClr val="DCDE44"/>
          </a:solidFill>
        </p:spPr>
        <p:txBody>
          <a:bodyPr/>
          <a:lstStyle>
            <a:lvl1pPr>
              <a:defRPr baseline="0"/>
            </a:lvl1pPr>
          </a:lstStyle>
          <a:p>
            <a:r>
              <a:rPr lang="nb-NO" dirty="0"/>
              <a:t>Klikk på ikonet for å sette inn bilde</a:t>
            </a:r>
          </a:p>
        </p:txBody>
      </p:sp>
      <p:sp>
        <p:nvSpPr>
          <p:cNvPr id="9" name="Text Placeholder 25"/>
          <p:cNvSpPr>
            <a:spLocks noGrp="1"/>
          </p:cNvSpPr>
          <p:nvPr>
            <p:ph type="body" sz="quarter" idx="15" hasCustomPrompt="1"/>
          </p:nvPr>
        </p:nvSpPr>
        <p:spPr>
          <a:xfrm>
            <a:off x="443819" y="5913360"/>
            <a:ext cx="3544615" cy="756000"/>
          </a:xfrm>
        </p:spPr>
        <p:txBody>
          <a:bodyPr>
            <a:noAutofit/>
          </a:bodyPr>
          <a:lstStyle>
            <a:lvl1pPr>
              <a:defRPr/>
            </a:lvl1pPr>
            <a:lvl2pPr marL="457200" indent="0">
              <a:buNone/>
              <a:defRPr/>
            </a:lvl2pPr>
          </a:lstStyle>
          <a:p>
            <a:pPr lvl="0"/>
            <a:r>
              <a:rPr lang="nb-NO" dirty="0"/>
              <a:t>Klikk her for å skrive inn tittel og hvordan utarbeides</a:t>
            </a:r>
          </a:p>
        </p:txBody>
      </p:sp>
      <p:sp>
        <p:nvSpPr>
          <p:cNvPr id="10" name="Text Placeholder 25"/>
          <p:cNvSpPr>
            <a:spLocks noGrp="1"/>
          </p:cNvSpPr>
          <p:nvPr>
            <p:ph type="body" sz="quarter" idx="21" hasCustomPrompt="1"/>
          </p:nvPr>
        </p:nvSpPr>
        <p:spPr>
          <a:xfrm>
            <a:off x="4345000" y="5913360"/>
            <a:ext cx="3544615" cy="756000"/>
          </a:xfrm>
        </p:spPr>
        <p:txBody>
          <a:bodyPr>
            <a:noAutofit/>
          </a:bodyPr>
          <a:lstStyle>
            <a:lvl1pPr>
              <a:defRPr/>
            </a:lvl1pPr>
            <a:lvl2pPr marL="457200" indent="0">
              <a:buNone/>
              <a:defRPr/>
            </a:lvl2pPr>
          </a:lstStyle>
          <a:p>
            <a:pPr lvl="0"/>
            <a:r>
              <a:rPr lang="nb-NO" dirty="0"/>
              <a:t>Klikk her for å skrive inn tittel og hvordan utarbeides</a:t>
            </a:r>
          </a:p>
        </p:txBody>
      </p:sp>
      <p:sp>
        <p:nvSpPr>
          <p:cNvPr id="11" name="Text Placeholder 25"/>
          <p:cNvSpPr>
            <a:spLocks noGrp="1"/>
          </p:cNvSpPr>
          <p:nvPr>
            <p:ph type="body" sz="quarter" idx="22" hasCustomPrompt="1"/>
          </p:nvPr>
        </p:nvSpPr>
        <p:spPr>
          <a:xfrm>
            <a:off x="8246180" y="5913360"/>
            <a:ext cx="3544615" cy="756000"/>
          </a:xfrm>
        </p:spPr>
        <p:txBody>
          <a:bodyPr>
            <a:noAutofit/>
          </a:bodyPr>
          <a:lstStyle>
            <a:lvl1pPr>
              <a:defRPr/>
            </a:lvl1pPr>
            <a:lvl2pPr marL="457200" indent="0">
              <a:buNone/>
              <a:defRPr/>
            </a:lvl2pPr>
          </a:lstStyle>
          <a:p>
            <a:pPr lvl="0"/>
            <a:r>
              <a:rPr lang="nb-NO" dirty="0"/>
              <a:t>Klikk her for å skrive inn tittel og hvordan utarbeides</a:t>
            </a:r>
          </a:p>
        </p:txBody>
      </p:sp>
      <p:sp>
        <p:nvSpPr>
          <p:cNvPr id="13"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1610954440"/>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57909" y="188913"/>
            <a:ext cx="11687906" cy="6480176"/>
          </a:xfrm>
          <a:solidFill>
            <a:srgbClr val="DCDE44"/>
          </a:solidFill>
        </p:spPr>
        <p:txBody>
          <a:bodyPr/>
          <a:lstStyle>
            <a:lvl1pPr>
              <a:defRPr/>
            </a:lvl1pPr>
          </a:lstStyle>
          <a:p>
            <a:r>
              <a:rPr lang="nb-NO" dirty="0"/>
              <a:t>Klikk på ikon for å sette inn bilde</a:t>
            </a:r>
          </a:p>
        </p:txBody>
      </p:sp>
    </p:spTree>
    <p:extLst>
      <p:ext uri="{BB962C8B-B14F-4D97-AF65-F5344CB8AC3E}">
        <p14:creationId xmlns:p14="http://schemas.microsoft.com/office/powerpoint/2010/main" val="37690206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vslutnin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252"/>
          <a:stretch/>
        </p:blipFill>
        <p:spPr>
          <a:xfrm>
            <a:off x="245371" y="188640"/>
            <a:ext cx="11699894" cy="5400601"/>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dirty="0">
              <a:solidFill>
                <a:schemeClr val="bg1"/>
              </a:solidFill>
              <a:latin typeface="Arial"/>
              <a:cs typeface="Arial"/>
            </a:endParaRPr>
          </a:p>
        </p:txBody>
      </p:sp>
      <p:sp>
        <p:nvSpPr>
          <p:cNvPr id="4" name="Text Placeholder 3"/>
          <p:cNvSpPr>
            <a:spLocks noGrp="1"/>
          </p:cNvSpPr>
          <p:nvPr>
            <p:ph type="body" sz="quarter" idx="10" hasCustomPrompt="1"/>
          </p:nvPr>
        </p:nvSpPr>
        <p:spPr>
          <a:xfrm>
            <a:off x="423303" y="367266"/>
            <a:ext cx="11344031" cy="2125630"/>
          </a:xfrm>
        </p:spPr>
        <p:txBody>
          <a:bodyPr anchor="b">
            <a:normAutofit/>
          </a:bodyPr>
          <a:lstStyle>
            <a:lvl1pPr>
              <a:defRPr sz="2800" b="0" baseline="0">
                <a:solidFill>
                  <a:schemeClr val="tx2"/>
                </a:solidFill>
              </a:defRPr>
            </a:lvl1pPr>
          </a:lstStyle>
          <a:p>
            <a:pPr lvl="0"/>
            <a:r>
              <a:rPr lang="nb-NO" dirty="0"/>
              <a:t>Klikk for å skrive inn avslutning</a:t>
            </a:r>
          </a:p>
        </p:txBody>
      </p:sp>
      <p:pic>
        <p:nvPicPr>
          <p:cNvPr id="11" name="Picture 10" descr="temptlogo_aho.png"/>
          <p:cNvPicPr>
            <a:picLocks noChangeAspect="1"/>
          </p:cNvPicPr>
          <p:nvPr userDrawn="1"/>
        </p:nvPicPr>
        <p:blipFill>
          <a:blip r:embed="rId3" cstate="print">
            <a:alphaModFix amt="50000"/>
            <a:extLst>
              <a:ext uri="{28A0092B-C50C-407E-A947-70E740481C1C}">
                <a14:useLocalDpi xmlns:a14="http://schemas.microsoft.com/office/drawing/2010/main"/>
              </a:ext>
            </a:extLst>
          </a:blip>
          <a:stretch>
            <a:fillRect/>
          </a:stretch>
        </p:blipFill>
        <p:spPr>
          <a:xfrm>
            <a:off x="158109" y="5915730"/>
            <a:ext cx="8449258" cy="609615"/>
          </a:xfrm>
          <a:prstGeom prst="rect">
            <a:avLst/>
          </a:prstGeom>
        </p:spPr>
      </p:pic>
    </p:spTree>
    <p:extLst>
      <p:ext uri="{BB962C8B-B14F-4D97-AF65-F5344CB8AC3E}">
        <p14:creationId xmlns:p14="http://schemas.microsoft.com/office/powerpoint/2010/main" val="25986058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7" name="Straight Connector 6"/>
          <p:cNvCxnSpPr/>
          <p:nvPr userDrawn="1"/>
        </p:nvCxnSpPr>
        <p:spPr>
          <a:xfrm>
            <a:off x="0" y="2314958"/>
            <a:ext cx="12192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0" y="99706"/>
            <a:ext cx="12192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a:off x="0" y="4524493"/>
            <a:ext cx="12192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userDrawn="1"/>
        </p:nvCxnSpPr>
        <p:spPr>
          <a:xfrm>
            <a:off x="0" y="6741368"/>
            <a:ext cx="121920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userDrawn="1"/>
        </p:nvCxnSpPr>
        <p:spPr>
          <a:xfrm flipV="1">
            <a:off x="2559946"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userDrawn="1"/>
        </p:nvCxnSpPr>
        <p:spPr>
          <a:xfrm flipV="1">
            <a:off x="4907316"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flipV="1">
            <a:off x="7254686"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V="1">
            <a:off x="9602055"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7" name="Straight Connector 26"/>
          <p:cNvCxnSpPr/>
          <p:nvPr userDrawn="1"/>
        </p:nvCxnSpPr>
        <p:spPr>
          <a:xfrm flipV="1">
            <a:off x="11949424"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userDrawn="1"/>
        </p:nvCxnSpPr>
        <p:spPr>
          <a:xfrm flipV="1">
            <a:off x="212576" y="-2150"/>
            <a:ext cx="0" cy="685800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30" name="Rectangle 29"/>
          <p:cNvSpPr/>
          <p:nvPr userDrawn="1"/>
        </p:nvSpPr>
        <p:spPr>
          <a:xfrm>
            <a:off x="158110" y="72008"/>
            <a:ext cx="11875780" cy="66693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1539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tel">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b="-205"/>
          <a:stretch/>
        </p:blipFill>
        <p:spPr>
          <a:xfrm>
            <a:off x="245371" y="188640"/>
            <a:ext cx="11699894" cy="6480448"/>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dirty="0">
              <a:solidFill>
                <a:schemeClr val="bg1"/>
              </a:solidFill>
              <a:latin typeface="Arial"/>
              <a:cs typeface="Arial"/>
            </a:endParaRPr>
          </a:p>
        </p:txBody>
      </p:sp>
      <p:sp>
        <p:nvSpPr>
          <p:cNvPr id="4" name="Text Placeholder 3"/>
          <p:cNvSpPr>
            <a:spLocks noGrp="1"/>
          </p:cNvSpPr>
          <p:nvPr>
            <p:ph type="body" sz="quarter" idx="10" hasCustomPrompt="1"/>
          </p:nvPr>
        </p:nvSpPr>
        <p:spPr>
          <a:xfrm>
            <a:off x="442653" y="1628776"/>
            <a:ext cx="11344031" cy="1803722"/>
          </a:xfrm>
        </p:spPr>
        <p:txBody>
          <a:bodyPr anchor="b">
            <a:normAutofit/>
          </a:bodyPr>
          <a:lstStyle>
            <a:lvl1pPr>
              <a:defRPr sz="2800" b="0" baseline="0">
                <a:solidFill>
                  <a:srgbClr val="3A7EC0"/>
                </a:solidFill>
              </a:defRPr>
            </a:lvl1pPr>
          </a:lstStyle>
          <a:p>
            <a:pPr lvl="0"/>
            <a:r>
              <a:rPr lang="nb-NO" dirty="0"/>
              <a:t>Klikk for å skrive inn navn på kapittel</a:t>
            </a:r>
          </a:p>
        </p:txBody>
      </p:sp>
      <p:sp>
        <p:nvSpPr>
          <p:cNvPr id="5" name="Text Placeholder 6"/>
          <p:cNvSpPr>
            <a:spLocks noGrp="1"/>
          </p:cNvSpPr>
          <p:nvPr>
            <p:ph type="body" sz="quarter" idx="11" hasCustomPrompt="1"/>
          </p:nvPr>
        </p:nvSpPr>
        <p:spPr>
          <a:xfrm>
            <a:off x="536158" y="3438248"/>
            <a:ext cx="8041349" cy="432000"/>
          </a:xfrm>
        </p:spPr>
        <p:txBody>
          <a:bodyPr wrap="square" lIns="36000" tIns="36000" rIns="36000" bIns="36000">
            <a:normAutofit/>
          </a:bodyPr>
          <a:lstStyle>
            <a:lvl1pPr>
              <a:defRPr sz="1800" b="0">
                <a:solidFill>
                  <a:schemeClr val="tx2"/>
                </a:solidFill>
              </a:defRPr>
            </a:lvl1pPr>
          </a:lstStyle>
          <a:p>
            <a:pPr lvl="0"/>
            <a:r>
              <a:rPr lang="en-US" dirty="0"/>
              <a:t>.</a:t>
            </a:r>
          </a:p>
        </p:txBody>
      </p:sp>
    </p:spTree>
    <p:extLst>
      <p:ext uri="{BB962C8B-B14F-4D97-AF65-F5344CB8AC3E}">
        <p14:creationId xmlns:p14="http://schemas.microsoft.com/office/powerpoint/2010/main" val="562976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080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ekstslide_Introduksjon">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6476" y="327262"/>
            <a:ext cx="11697460"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introduksjon til &lt;tema&gt;</a:t>
            </a:r>
          </a:p>
        </p:txBody>
      </p:sp>
      <p:sp>
        <p:nvSpPr>
          <p:cNvPr id="29" name="Text Placeholder 25"/>
          <p:cNvSpPr>
            <a:spLocks noGrp="1"/>
          </p:cNvSpPr>
          <p:nvPr>
            <p:ph type="body" sz="quarter" idx="16" hasCustomPrompt="1"/>
          </p:nvPr>
        </p:nvSpPr>
        <p:spPr>
          <a:xfrm>
            <a:off x="257909" y="5805264"/>
            <a:ext cx="6961204" cy="647924"/>
          </a:xfrm>
        </p:spPr>
        <p:txBody>
          <a:bodyPr anchor="b"/>
          <a:lstStyle>
            <a:lvl1pPr>
              <a:defRPr b="0">
                <a:solidFill>
                  <a:srgbClr val="3A7EC0"/>
                </a:solidFill>
              </a:defRPr>
            </a:lvl1pPr>
            <a:lvl2pPr marL="457200" indent="0">
              <a:buNone/>
              <a:defRPr b="0">
                <a:solidFill>
                  <a:srgbClr val="2E69B3"/>
                </a:solidFill>
              </a:defRPr>
            </a:lvl2pPr>
          </a:lstStyle>
          <a:p>
            <a:pPr lvl="0"/>
            <a:r>
              <a:rPr lang="nb-NO" dirty="0"/>
              <a:t>Klikk for å skrive inn evt. sitat</a:t>
            </a:r>
          </a:p>
        </p:txBody>
      </p:sp>
      <p:sp>
        <p:nvSpPr>
          <p:cNvPr id="30" name="Text Placeholder 25"/>
          <p:cNvSpPr>
            <a:spLocks noGrp="1"/>
          </p:cNvSpPr>
          <p:nvPr>
            <p:ph type="body" sz="quarter" idx="17" hasCustomPrompt="1"/>
          </p:nvPr>
        </p:nvSpPr>
        <p:spPr>
          <a:xfrm>
            <a:off x="256476" y="1634463"/>
            <a:ext cx="6962636" cy="3932459"/>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34" name="Text Placeholder 25"/>
          <p:cNvSpPr>
            <a:spLocks noGrp="1"/>
          </p:cNvSpPr>
          <p:nvPr>
            <p:ph type="body" sz="quarter" idx="18" hasCustomPrompt="1"/>
          </p:nvPr>
        </p:nvSpPr>
        <p:spPr>
          <a:xfrm>
            <a:off x="257907" y="943271"/>
            <a:ext cx="11696028" cy="294191"/>
          </a:xfrm>
        </p:spPr>
        <p:txBody>
          <a:bodyPr>
            <a:noAutofit/>
          </a:bodyPr>
          <a:lstStyle>
            <a:lvl1pPr>
              <a:defRPr b="1" baseline="0">
                <a:solidFill>
                  <a:srgbClr val="3A7EC0"/>
                </a:solidFill>
              </a:defRPr>
            </a:lvl1pPr>
            <a:lvl2pPr marL="457200" indent="0">
              <a:buNone/>
              <a:defRPr/>
            </a:lvl2pPr>
          </a:lstStyle>
          <a:p>
            <a:pPr lvl="0"/>
            <a:r>
              <a:rPr lang="nb-NO" dirty="0"/>
              <a:t>.</a:t>
            </a:r>
          </a:p>
        </p:txBody>
      </p:sp>
      <p:sp>
        <p:nvSpPr>
          <p:cNvPr id="7"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dirty="0" err="1"/>
              <a:t>.</a:t>
            </a:r>
            <a:endParaRPr lang="nb-NO" dirty="0"/>
          </a:p>
        </p:txBody>
      </p:sp>
      <p:sp>
        <p:nvSpPr>
          <p:cNvPr id="14"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a:t>
            </a:r>
            <a:endParaRPr lang="nb-NO" dirty="0"/>
          </a:p>
        </p:txBody>
      </p:sp>
      <p:sp>
        <p:nvSpPr>
          <p:cNvPr id="10"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4104027877"/>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Kapittel">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1662" b="-205"/>
          <a:stretch/>
        </p:blipFill>
        <p:spPr>
          <a:xfrm>
            <a:off x="-175822" y="-19982"/>
            <a:ext cx="12407691" cy="6988600"/>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dirty="0">
              <a:solidFill>
                <a:schemeClr val="bg1"/>
              </a:solidFill>
              <a:latin typeface="Arial"/>
              <a:cs typeface="Arial"/>
            </a:endParaRPr>
          </a:p>
        </p:txBody>
      </p:sp>
    </p:spTree>
    <p:extLst>
      <p:ext uri="{BB962C8B-B14F-4D97-AF65-F5344CB8AC3E}">
        <p14:creationId xmlns:p14="http://schemas.microsoft.com/office/powerpoint/2010/main" val="2968649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ilde+overskrift">
    <p:spTree>
      <p:nvGrpSpPr>
        <p:cNvPr id="1" name=""/>
        <p:cNvGrpSpPr/>
        <p:nvPr/>
      </p:nvGrpSpPr>
      <p:grpSpPr>
        <a:xfrm>
          <a:off x="0" y="0"/>
          <a:ext cx="0" cy="0"/>
          <a:chOff x="0" y="0"/>
          <a:chExt cx="0" cy="0"/>
        </a:xfrm>
      </p:grpSpPr>
      <p:sp>
        <p:nvSpPr>
          <p:cNvPr id="21" name="Picture Placeholder 20"/>
          <p:cNvSpPr>
            <a:spLocks noGrp="1"/>
          </p:cNvSpPr>
          <p:nvPr>
            <p:ph type="pic" sz="quarter" idx="12" hasCustomPrompt="1"/>
          </p:nvPr>
        </p:nvSpPr>
        <p:spPr>
          <a:xfrm>
            <a:off x="257908" y="1181100"/>
            <a:ext cx="11696028" cy="5487988"/>
          </a:xfrm>
          <a:solidFill>
            <a:srgbClr val="DCDE44"/>
          </a:solidFill>
        </p:spPr>
        <p:txBody>
          <a:bodyPr/>
          <a:lstStyle>
            <a:lvl1pPr>
              <a:defRPr b="0" baseline="0">
                <a:solidFill>
                  <a:schemeClr val="tx1"/>
                </a:solidFill>
              </a:defRPr>
            </a:lvl1pPr>
          </a:lstStyle>
          <a:p>
            <a:r>
              <a:rPr lang="nb-NO" dirty="0"/>
              <a:t>Klikk på ikon for å sette inn bilde som viser kontekst / workshop, hvis nødvendig</a:t>
            </a:r>
          </a:p>
        </p:txBody>
      </p:sp>
      <p:sp>
        <p:nvSpPr>
          <p:cNvPr id="18" name="Title Placeholder 1"/>
          <p:cNvSpPr>
            <a:spLocks noGrp="1"/>
          </p:cNvSpPr>
          <p:nvPr>
            <p:ph type="title" hasCustomPrompt="1"/>
          </p:nvPr>
        </p:nvSpPr>
        <p:spPr>
          <a:xfrm>
            <a:off x="257909" y="341780"/>
            <a:ext cx="11696027"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tittel</a:t>
            </a:r>
          </a:p>
        </p:txBody>
      </p:sp>
    </p:spTree>
    <p:extLst>
      <p:ext uri="{BB962C8B-B14F-4D97-AF65-F5344CB8AC3E}">
        <p14:creationId xmlns:p14="http://schemas.microsoft.com/office/powerpoint/2010/main" val="4032048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85" y="206448"/>
            <a:ext cx="11699081" cy="5454800"/>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dirty="0">
              <a:solidFill>
                <a:schemeClr val="bg1"/>
              </a:solidFill>
              <a:latin typeface="Arial"/>
              <a:cs typeface="Arial"/>
            </a:endParaRPr>
          </a:p>
        </p:txBody>
      </p:sp>
      <p:grpSp>
        <p:nvGrpSpPr>
          <p:cNvPr id="11" name="Group 2"/>
          <p:cNvGrpSpPr/>
          <p:nvPr userDrawn="1"/>
        </p:nvGrpSpPr>
        <p:grpSpPr>
          <a:xfrm>
            <a:off x="423985" y="6012302"/>
            <a:ext cx="5083247" cy="748703"/>
            <a:chOff x="291353" y="5721294"/>
            <a:chExt cx="4130138" cy="748703"/>
          </a:xfrm>
        </p:grpSpPr>
        <p:pic>
          <p:nvPicPr>
            <p:cNvPr id="12" name="Picture 2" descr="\\10.65.9.150\ds1\RRU\JOBS\LIBRARY\DSP02000 - DSP02099\DSP02001 Admin Logo Brand Update\logo files wip\NEW PA LOGO\New PA Logo 2-17 x 2-36.emf"/>
            <p:cNvPicPr>
              <a:picLocks noChangeAspect="1" noChangeArrowheads="1"/>
            </p:cNvPicPr>
            <p:nvPr/>
          </p:nvPicPr>
          <p:blipFill>
            <a:blip r:embed="rId3" cstate="screen">
              <a:biLevel thresh="50000"/>
              <a:alphaModFix amt="29000"/>
              <a:extLst>
                <a:ext uri="{28A0092B-C50C-407E-A947-70E740481C1C}">
                  <a14:useLocalDpi xmlns:a14="http://schemas.microsoft.com/office/drawing/2010/main"/>
                </a:ext>
              </a:extLst>
            </a:blip>
            <a:srcRect/>
            <a:stretch>
              <a:fillRect/>
            </a:stretch>
          </p:blipFill>
          <p:spPr bwMode="auto">
            <a:xfrm>
              <a:off x="291353" y="5836872"/>
              <a:ext cx="563012" cy="493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ho_logo_cmyk.eps"/>
            <p:cNvPicPr>
              <a:picLocks noChangeAspect="1"/>
            </p:cNvPicPr>
            <p:nvPr/>
          </p:nvPicPr>
          <p:blipFill>
            <a:blip r:embed="rId4">
              <a:grayscl/>
              <a:alphaModFix amt="76000"/>
              <a:extLst>
                <a:ext uri="{28A0092B-C50C-407E-A947-70E740481C1C}">
                  <a14:useLocalDpi xmlns:a14="http://schemas.microsoft.com/office/drawing/2010/main"/>
                </a:ext>
              </a:extLst>
            </a:blip>
            <a:stretch>
              <a:fillRect/>
            </a:stretch>
          </p:blipFill>
          <p:spPr>
            <a:xfrm>
              <a:off x="2569967" y="5721294"/>
              <a:ext cx="1851524" cy="748703"/>
            </a:xfrm>
            <a:prstGeom prst="rect">
              <a:avLst/>
            </a:prstGeom>
          </p:spPr>
        </p:pic>
        <p:pic>
          <p:nvPicPr>
            <p:cNvPr id="14" name="Picture 12" descr="MW_logo_Black.eps"/>
            <p:cNvPicPr>
              <a:picLocks noChangeAspect="1"/>
            </p:cNvPicPr>
            <p:nvPr/>
          </p:nvPicPr>
          <p:blipFill>
            <a:blip r:embed="rId5" cstate="screen">
              <a:alphaModFix amt="33000"/>
              <a:extLst>
                <a:ext uri="{28A0092B-C50C-407E-A947-70E740481C1C}">
                  <a14:useLocalDpi xmlns:a14="http://schemas.microsoft.com/office/drawing/2010/main"/>
                </a:ext>
              </a:extLst>
            </a:blip>
            <a:stretch>
              <a:fillRect/>
            </a:stretch>
          </p:blipFill>
          <p:spPr>
            <a:xfrm>
              <a:off x="1375287" y="5847518"/>
              <a:ext cx="583807" cy="529685"/>
            </a:xfrm>
            <a:prstGeom prst="rect">
              <a:avLst/>
            </a:prstGeom>
          </p:spPr>
        </p:pic>
      </p:grpSp>
      <p:sp>
        <p:nvSpPr>
          <p:cNvPr id="15" name="TextBox 14"/>
          <p:cNvSpPr txBox="1"/>
          <p:nvPr userDrawn="1"/>
        </p:nvSpPr>
        <p:spPr>
          <a:xfrm>
            <a:off x="423985" y="2292449"/>
            <a:ext cx="11344031" cy="463607"/>
          </a:xfrm>
          <a:prstGeom prst="rect">
            <a:avLst/>
          </a:prstGeom>
          <a:noFill/>
          <a:effectLst/>
        </p:spPr>
        <p:txBody>
          <a:bodyPr wrap="square" lIns="36000" tIns="36000" rIns="36000" bIns="108000" rtlCol="0">
            <a:noAutofit/>
          </a:bodyPr>
          <a:lstStyle>
            <a:defPPr>
              <a:defRPr lang="en-US"/>
            </a:defPPr>
            <a:lvl1pPr marL="0" indent="0">
              <a:spcBef>
                <a:spcPct val="20000"/>
              </a:spcBef>
              <a:defRPr sz="6000" b="1">
                <a:solidFill>
                  <a:schemeClr val="bg1"/>
                </a:solidFill>
                <a:latin typeface="Arial"/>
                <a:cs typeface="Arial"/>
              </a:defRPr>
            </a:lvl1pPr>
          </a:lstStyle>
          <a:p>
            <a:pPr algn="l"/>
            <a:r>
              <a:rPr lang="nb-NO" sz="2800" b="0" dirty="0">
                <a:solidFill>
                  <a:schemeClr val="tx1"/>
                </a:solidFill>
              </a:rPr>
              <a:t>Veikart for tjenesteinnovasjon</a:t>
            </a:r>
            <a:endParaRPr lang="nb-NO" sz="2000" b="0" dirty="0">
              <a:solidFill>
                <a:schemeClr val="tx1"/>
              </a:solidFill>
            </a:endParaRPr>
          </a:p>
        </p:txBody>
      </p:sp>
      <p:sp>
        <p:nvSpPr>
          <p:cNvPr id="7" name="Text Placeholder 6"/>
          <p:cNvSpPr>
            <a:spLocks noGrp="1"/>
          </p:cNvSpPr>
          <p:nvPr>
            <p:ph type="body" sz="quarter" idx="11" hasCustomPrompt="1"/>
          </p:nvPr>
        </p:nvSpPr>
        <p:spPr>
          <a:xfrm>
            <a:off x="512611" y="2773363"/>
            <a:ext cx="8199932" cy="432000"/>
          </a:xfrm>
        </p:spPr>
        <p:txBody>
          <a:bodyPr wrap="square" lIns="36000" tIns="36000" rIns="36000" bIns="36000">
            <a:normAutofit/>
          </a:bodyPr>
          <a:lstStyle>
            <a:lvl1pPr>
              <a:defRPr sz="2000" b="0">
                <a:solidFill>
                  <a:schemeClr val="tx2"/>
                </a:solidFill>
              </a:defRPr>
            </a:lvl1pPr>
          </a:lstStyle>
          <a:p>
            <a:pPr lvl="0"/>
            <a:r>
              <a:rPr lang="en-US" dirty="0"/>
              <a:t>&lt;</a:t>
            </a:r>
            <a:r>
              <a:rPr lang="en-US" dirty="0" err="1"/>
              <a:t>Klikk</a:t>
            </a:r>
            <a:r>
              <a:rPr lang="en-US" dirty="0"/>
              <a:t> for </a:t>
            </a:r>
            <a:r>
              <a:rPr lang="en-US" dirty="0" err="1"/>
              <a:t>å</a:t>
            </a:r>
            <a:r>
              <a:rPr lang="en-US" dirty="0"/>
              <a:t> </a:t>
            </a:r>
            <a:r>
              <a:rPr lang="en-US" dirty="0" err="1"/>
              <a:t>legge</a:t>
            </a:r>
            <a:r>
              <a:rPr lang="en-US" dirty="0"/>
              <a:t> inn </a:t>
            </a:r>
            <a:r>
              <a:rPr lang="en-US" dirty="0" err="1"/>
              <a:t>navn</a:t>
            </a:r>
            <a:r>
              <a:rPr lang="en-US" dirty="0"/>
              <a:t>&lt;</a:t>
            </a:r>
          </a:p>
        </p:txBody>
      </p:sp>
      <p:sp>
        <p:nvSpPr>
          <p:cNvPr id="18" name="Rectangle 17"/>
          <p:cNvSpPr/>
          <p:nvPr userDrawn="1"/>
        </p:nvSpPr>
        <p:spPr>
          <a:xfrm>
            <a:off x="9020633" y="5911388"/>
            <a:ext cx="3013258" cy="253916"/>
          </a:xfrm>
          <a:prstGeom prst="rect">
            <a:avLst/>
          </a:prstGeom>
        </p:spPr>
        <p:txBody>
          <a:bodyPr wrap="square">
            <a:spAutoFit/>
          </a:bodyPr>
          <a:lstStyle/>
          <a:p>
            <a:pPr lvl="0" algn="r"/>
            <a:r>
              <a:rPr lang="nb-NO" sz="1050" kern="0" spc="190" dirty="0">
                <a:solidFill>
                  <a:schemeClr val="bg1">
                    <a:lumMod val="50000"/>
                  </a:schemeClr>
                </a:solidFill>
                <a:latin typeface="+mn-lt"/>
                <a:ea typeface="+mn-ea"/>
                <a:cs typeface="+mn-cs"/>
              </a:rPr>
              <a:t>V1.0  JULI 2015</a:t>
            </a:r>
          </a:p>
        </p:txBody>
      </p:sp>
    </p:spTree>
    <p:extLst>
      <p:ext uri="{BB962C8B-B14F-4D97-AF65-F5344CB8AC3E}">
        <p14:creationId xmlns:p14="http://schemas.microsoft.com/office/powerpoint/2010/main" val="3767475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8" name="TextBox 7"/>
          <p:cNvSpPr txBox="1"/>
          <p:nvPr userDrawn="1"/>
        </p:nvSpPr>
        <p:spPr>
          <a:xfrm>
            <a:off x="258645" y="327263"/>
            <a:ext cx="6544649" cy="554269"/>
          </a:xfrm>
          <a:prstGeom prst="rect">
            <a:avLst/>
          </a:prstGeom>
          <a:noFill/>
        </p:spPr>
        <p:txBody>
          <a:bodyPr wrap="square" lIns="71990" tIns="71990" rIns="71990" bIns="71990" rtlCol="0">
            <a:noAutofit/>
          </a:bodyPr>
          <a:lstStyle/>
          <a:p>
            <a:pPr algn="l"/>
            <a:r>
              <a:rPr lang="nb-NO" sz="2800" dirty="0">
                <a:solidFill>
                  <a:schemeClr val="tx2"/>
                </a:solidFill>
                <a:latin typeface="Arial"/>
                <a:cs typeface="Arial"/>
              </a:rPr>
              <a:t>Innholdsfortegnelse</a:t>
            </a:r>
          </a:p>
          <a:p>
            <a:pPr algn="l"/>
            <a:r>
              <a:rPr lang="nb-NO" sz="2800" dirty="0">
                <a:solidFill>
                  <a:schemeClr val="tx2"/>
                </a:solidFill>
                <a:latin typeface="Arial"/>
                <a:cs typeface="Arial"/>
              </a:rPr>
              <a:t>   </a:t>
            </a:r>
          </a:p>
        </p:txBody>
      </p:sp>
      <p:sp>
        <p:nvSpPr>
          <p:cNvPr id="4" name="TextBox 3"/>
          <p:cNvSpPr txBox="1"/>
          <p:nvPr userDrawn="1"/>
        </p:nvSpPr>
        <p:spPr>
          <a:xfrm>
            <a:off x="258646" y="1310351"/>
            <a:ext cx="543739" cy="307777"/>
          </a:xfrm>
          <a:prstGeom prst="rect">
            <a:avLst/>
          </a:prstGeom>
          <a:noFill/>
        </p:spPr>
        <p:txBody>
          <a:bodyPr wrap="none" rtlCol="0">
            <a:spAutoFit/>
          </a:bodyPr>
          <a:lstStyle/>
          <a:p>
            <a:r>
              <a:rPr lang="nb-NO" sz="1400" dirty="0">
                <a:solidFill>
                  <a:srgbClr val="3A7EC0"/>
                </a:solidFill>
                <a:latin typeface="Arial" panose="020B0604020202020204" pitchFamily="34" charset="0"/>
                <a:cs typeface="Arial" panose="020B0604020202020204" pitchFamily="34" charset="0"/>
              </a:rPr>
              <a:t>Side</a:t>
            </a:r>
          </a:p>
        </p:txBody>
      </p:sp>
      <p:sp>
        <p:nvSpPr>
          <p:cNvPr id="14" name="TextBox 13"/>
          <p:cNvSpPr txBox="1"/>
          <p:nvPr userDrawn="1"/>
        </p:nvSpPr>
        <p:spPr>
          <a:xfrm>
            <a:off x="953479" y="1310351"/>
            <a:ext cx="621645" cy="307777"/>
          </a:xfrm>
          <a:prstGeom prst="rect">
            <a:avLst/>
          </a:prstGeom>
          <a:noFill/>
        </p:spPr>
        <p:txBody>
          <a:bodyPr wrap="none" rtlCol="0">
            <a:spAutoFit/>
          </a:bodyPr>
          <a:lstStyle/>
          <a:p>
            <a:r>
              <a:rPr lang="nb-NO" sz="1400" dirty="0">
                <a:solidFill>
                  <a:srgbClr val="3A7EC0"/>
                </a:solidFill>
                <a:latin typeface="Arial" panose="020B0604020202020204" pitchFamily="34" charset="0"/>
                <a:cs typeface="Arial" panose="020B0604020202020204" pitchFamily="34" charset="0"/>
              </a:rPr>
              <a:t>Tema</a:t>
            </a:r>
          </a:p>
        </p:txBody>
      </p:sp>
      <p:sp>
        <p:nvSpPr>
          <p:cNvPr id="15" name="Text Placeholder 14"/>
          <p:cNvSpPr>
            <a:spLocks noGrp="1"/>
          </p:cNvSpPr>
          <p:nvPr>
            <p:ph type="body" sz="quarter" idx="13" hasCustomPrompt="1"/>
          </p:nvPr>
        </p:nvSpPr>
        <p:spPr>
          <a:xfrm>
            <a:off x="257908" y="1779071"/>
            <a:ext cx="6961205" cy="4313754"/>
          </a:xfrm>
        </p:spPr>
        <p:txBody>
          <a:bodyPr>
            <a:noAutofit/>
          </a:bodyPr>
          <a:lstStyle>
            <a:lvl1pPr>
              <a:tabLst>
                <a:tab pos="536575" algn="l"/>
              </a:tabLst>
              <a:defRPr b="0" baseline="0">
                <a:solidFill>
                  <a:schemeClr val="tx1"/>
                </a:solidFill>
              </a:defRPr>
            </a:lvl1pPr>
          </a:lstStyle>
          <a:p>
            <a:pPr lvl="0"/>
            <a:r>
              <a:rPr lang="en-US" dirty="0" err="1"/>
              <a:t>Klikk</a:t>
            </a:r>
            <a:r>
              <a:rPr lang="en-US" dirty="0"/>
              <a:t> for å </a:t>
            </a:r>
            <a:r>
              <a:rPr lang="en-US" dirty="0" err="1"/>
              <a:t>legge</a:t>
            </a:r>
            <a:r>
              <a:rPr lang="en-US" dirty="0"/>
              <a:t> inn </a:t>
            </a:r>
            <a:r>
              <a:rPr lang="en-US" dirty="0" err="1"/>
              <a:t>sidenummer</a:t>
            </a:r>
            <a:r>
              <a:rPr lang="en-US" dirty="0"/>
              <a:t> </a:t>
            </a:r>
            <a:r>
              <a:rPr lang="en-US" dirty="0" err="1"/>
              <a:t>og</a:t>
            </a:r>
            <a:r>
              <a:rPr lang="en-US" dirty="0"/>
              <a:t> </a:t>
            </a:r>
            <a:r>
              <a:rPr lang="en-US" dirty="0" err="1"/>
              <a:t>kapittel</a:t>
            </a:r>
            <a:r>
              <a:rPr lang="en-US" dirty="0"/>
              <a:t>. </a:t>
            </a:r>
            <a:r>
              <a:rPr lang="en-US" dirty="0" err="1"/>
              <a:t>Bruk</a:t>
            </a:r>
            <a:r>
              <a:rPr lang="en-US" dirty="0"/>
              <a:t> tab </a:t>
            </a:r>
            <a:r>
              <a:rPr lang="en-US" dirty="0" err="1"/>
              <a:t>etter</a:t>
            </a:r>
            <a:r>
              <a:rPr lang="en-US" dirty="0"/>
              <a:t> </a:t>
            </a:r>
            <a:r>
              <a:rPr lang="en-US" dirty="0" err="1"/>
              <a:t>sidenummer</a:t>
            </a:r>
            <a:endParaRPr lang="en-US" dirty="0"/>
          </a:p>
          <a:p>
            <a:pPr lvl="0"/>
            <a:r>
              <a:rPr lang="en-US" dirty="0"/>
              <a:t>	</a:t>
            </a:r>
          </a:p>
        </p:txBody>
      </p:sp>
      <p:cxnSp>
        <p:nvCxnSpPr>
          <p:cNvPr id="17" name="Straight Connector 16"/>
          <p:cNvCxnSpPr/>
          <p:nvPr userDrawn="1"/>
        </p:nvCxnSpPr>
        <p:spPr>
          <a:xfrm>
            <a:off x="244233" y="1634133"/>
            <a:ext cx="6974880" cy="0"/>
          </a:xfrm>
          <a:prstGeom prst="line">
            <a:avLst/>
          </a:prstGeom>
          <a:ln w="12700">
            <a:solidFill>
              <a:srgbClr val="9BA5AE"/>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pic>
        <p:nvPicPr>
          <p:cNvPr id="20" name="Picture 19"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21" name="Text Placeholder 6"/>
          <p:cNvSpPr>
            <a:spLocks noGrp="1"/>
          </p:cNvSpPr>
          <p:nvPr>
            <p:ph type="body" sz="quarter" idx="19" hasCustomPrompt="1"/>
          </p:nvPr>
        </p:nvSpPr>
        <p:spPr>
          <a:xfrm>
            <a:off x="7868505" y="2080594"/>
            <a:ext cx="3911234" cy="2356517"/>
          </a:xfrm>
        </p:spPr>
        <p:txBody>
          <a:bodyPr/>
          <a:lstStyle>
            <a:lvl1pPr marL="0" indent="0">
              <a:spcBef>
                <a:spcPts val="300"/>
              </a:spcBef>
              <a:spcAft>
                <a:spcPts val="600"/>
              </a:spcAft>
              <a:buFont typeface="Arial" panose="020B0604020202020204" pitchFamily="34" charset="0"/>
              <a:buNone/>
              <a:defRPr>
                <a:solidFill>
                  <a:srgbClr val="2E69B3"/>
                </a:solidFill>
              </a:defRPr>
            </a:lvl1pPr>
          </a:lstStyle>
          <a:p>
            <a:pPr marL="0" indent="0">
              <a:spcBef>
                <a:spcPts val="300"/>
              </a:spcBef>
              <a:spcAft>
                <a:spcPts val="600"/>
              </a:spcAft>
              <a:buNone/>
            </a:pPr>
            <a:r>
              <a:rPr lang="nb-NO" sz="1400" dirty="0">
                <a:solidFill>
                  <a:schemeClr val="tx1"/>
                </a:solidFill>
                <a:latin typeface="Arial"/>
                <a:ea typeface="Calibri"/>
                <a:cs typeface="Arial"/>
              </a:rPr>
              <a:t>Veikart for tjenesteinnovasjon er en praktisk metodikk som setter kommunene i stand til å endre offentlige tjenester for å møte fremtiden. </a:t>
            </a:r>
          </a:p>
          <a:p>
            <a:pPr marL="0" indent="0">
              <a:spcBef>
                <a:spcPts val="300"/>
              </a:spcBef>
              <a:spcAft>
                <a:spcPts val="600"/>
              </a:spcAft>
              <a:buNone/>
            </a:pPr>
            <a:r>
              <a:rPr lang="nb-NO" sz="1400" dirty="0">
                <a:solidFill>
                  <a:schemeClr val="tx1"/>
                </a:solidFill>
                <a:latin typeface="Arial"/>
                <a:ea typeface="Calibri"/>
                <a:cs typeface="Arial"/>
              </a:rPr>
              <a:t>For å få tilgang til hele metodikken for tjenesteinnovasjon kan du gå til </a:t>
            </a:r>
            <a:r>
              <a:rPr lang="nb-NO" sz="1400" b="1" dirty="0">
                <a:solidFill>
                  <a:srgbClr val="FF0000"/>
                </a:solidFill>
                <a:latin typeface="Arial"/>
                <a:ea typeface="Calibri"/>
                <a:cs typeface="Arial"/>
              </a:rPr>
              <a:t>www.ks.no/samveis</a:t>
            </a:r>
            <a:endParaRPr lang="nb-NO" sz="1400" dirty="0">
              <a:solidFill>
                <a:srgbClr val="FF0000"/>
              </a:solidFill>
              <a:latin typeface="Arial"/>
              <a:ea typeface="Calibri"/>
              <a:cs typeface="Arial"/>
            </a:endParaRPr>
          </a:p>
          <a:p>
            <a:pPr marL="0" indent="0">
              <a:spcBef>
                <a:spcPts val="300"/>
              </a:spcBef>
              <a:spcAft>
                <a:spcPts val="600"/>
              </a:spcAft>
              <a:buNone/>
            </a:pPr>
            <a:r>
              <a:rPr lang="nb-NO" sz="1400" dirty="0">
                <a:solidFill>
                  <a:schemeClr val="tx1"/>
                </a:solidFill>
                <a:latin typeface="Arial"/>
                <a:ea typeface="Calibri"/>
                <a:cs typeface="Arial"/>
              </a:rPr>
              <a:t>Dette dokumentet er et av verktøyene i metodikken, og du finner det referert til i</a:t>
            </a:r>
            <a:endParaRPr lang="nb-NO" sz="1400" b="1" dirty="0">
              <a:solidFill>
                <a:schemeClr val="tx1"/>
              </a:solidFill>
              <a:latin typeface="Arial"/>
              <a:ea typeface="Calibri"/>
              <a:cs typeface="Arial"/>
            </a:endParaRPr>
          </a:p>
        </p:txBody>
      </p:sp>
      <p:sp>
        <p:nvSpPr>
          <p:cNvPr id="23" name="Text Placeholder 6"/>
          <p:cNvSpPr>
            <a:spLocks noGrp="1"/>
          </p:cNvSpPr>
          <p:nvPr>
            <p:ph type="body" sz="quarter" idx="23" hasCustomPrompt="1"/>
          </p:nvPr>
        </p:nvSpPr>
        <p:spPr>
          <a:xfrm>
            <a:off x="7880470" y="1628800"/>
            <a:ext cx="3911234" cy="335200"/>
          </a:xfrm>
        </p:spPr>
        <p:txBody>
          <a:bodyPr/>
          <a:lstStyle>
            <a:lvl1pPr marL="0" indent="0">
              <a:buNone/>
              <a:defRPr b="1" baseline="0"/>
            </a:lvl1pPr>
          </a:lstStyle>
          <a:p>
            <a:pPr marL="0" indent="0">
              <a:buNone/>
            </a:pPr>
            <a:r>
              <a:rPr lang="nb-NO" sz="1400" b="1" dirty="0">
                <a:solidFill>
                  <a:schemeClr val="tx1"/>
                </a:solidFill>
                <a:latin typeface="Arial"/>
                <a:ea typeface="Calibri"/>
                <a:cs typeface="Arial"/>
              </a:rPr>
              <a:t>OM VEIKART FOR TJENESTEINNOVASJON</a:t>
            </a:r>
          </a:p>
        </p:txBody>
      </p:sp>
      <p:sp>
        <p:nvSpPr>
          <p:cNvPr id="24" name="Text Placeholder 6"/>
          <p:cNvSpPr>
            <a:spLocks noGrp="1"/>
          </p:cNvSpPr>
          <p:nvPr>
            <p:ph type="body" sz="quarter" idx="24" hasCustomPrompt="1"/>
          </p:nvPr>
        </p:nvSpPr>
        <p:spPr>
          <a:xfrm>
            <a:off x="7856782" y="4437112"/>
            <a:ext cx="3911234" cy="241207"/>
          </a:xfrm>
        </p:spPr>
        <p:txBody>
          <a:bodyPr/>
          <a:lstStyle>
            <a:lvl1pPr>
              <a:defRPr b="1"/>
            </a:lvl1pPr>
          </a:lstStyle>
          <a:p>
            <a:pPr lvl="0"/>
            <a:r>
              <a:rPr lang="en-US" dirty="0" err="1"/>
              <a:t>Klikk</a:t>
            </a:r>
            <a:r>
              <a:rPr lang="en-US" dirty="0"/>
              <a:t> for [</a:t>
            </a:r>
            <a:r>
              <a:rPr lang="en-US" dirty="0" err="1"/>
              <a:t>Fase</a:t>
            </a:r>
            <a:r>
              <a:rPr lang="en-US" dirty="0"/>
              <a:t> </a:t>
            </a:r>
            <a:r>
              <a:rPr lang="en-US" dirty="0" err="1"/>
              <a:t>nr</a:t>
            </a:r>
            <a:r>
              <a:rPr lang="en-US" dirty="0"/>
              <a:t>, </a:t>
            </a:r>
            <a:r>
              <a:rPr lang="en-US" dirty="0" err="1"/>
              <a:t>Fasenavn</a:t>
            </a:r>
            <a:r>
              <a:rPr lang="en-US" dirty="0"/>
              <a: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6782" y="4718537"/>
            <a:ext cx="3913188" cy="1802694"/>
          </a:xfrm>
          <a:prstGeom prst="rect">
            <a:avLst/>
          </a:prstGeom>
        </p:spPr>
      </p:pic>
    </p:spTree>
    <p:extLst>
      <p:ext uri="{BB962C8B-B14F-4D97-AF65-F5344CB8AC3E}">
        <p14:creationId xmlns:p14="http://schemas.microsoft.com/office/powerpoint/2010/main" val="4232665505"/>
      </p:ext>
    </p:extLst>
  </p:cSld>
  <p:clrMapOvr>
    <a:masterClrMapping/>
  </p:clrMapOvr>
  <p:extLst>
    <p:ext uri="{DCECCB84-F9BA-43D5-87BE-67443E8EF086}">
      <p15:sldGuideLst xmlns:p15="http://schemas.microsoft.com/office/powerpoint/2012/main">
        <p15:guide id="1" pos="3120">
          <p15:clr>
            <a:srgbClr val="FBAE40"/>
          </p15:clr>
        </p15:guide>
        <p15:guide id="2" pos="580">
          <p15:clr>
            <a:srgbClr val="FBAE40"/>
          </p15:clr>
        </p15:guide>
        <p15:guide id="3" pos="3846">
          <p15:clr>
            <a:srgbClr val="FBAE40"/>
          </p15:clr>
        </p15:guide>
        <p15:guide id="4" pos="1578">
          <p15:clr>
            <a:srgbClr val="FBAE40"/>
          </p15:clr>
        </p15:guide>
        <p15:guide id="5" orient="horz" pos="2160">
          <p15:clr>
            <a:srgbClr val="FBAE40"/>
          </p15:clr>
        </p15:guide>
        <p15:guide id="6" orient="horz" pos="84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tel">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205"/>
          <a:stretch/>
        </p:blipFill>
        <p:spPr>
          <a:xfrm>
            <a:off x="245371" y="188640"/>
            <a:ext cx="11699894" cy="6480448"/>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dirty="0">
              <a:solidFill>
                <a:schemeClr val="bg1"/>
              </a:solidFill>
              <a:latin typeface="Arial"/>
              <a:cs typeface="Arial"/>
            </a:endParaRPr>
          </a:p>
        </p:txBody>
      </p:sp>
      <p:sp>
        <p:nvSpPr>
          <p:cNvPr id="4" name="Text Placeholder 3"/>
          <p:cNvSpPr>
            <a:spLocks noGrp="1"/>
          </p:cNvSpPr>
          <p:nvPr>
            <p:ph type="body" sz="quarter" idx="10" hasCustomPrompt="1"/>
          </p:nvPr>
        </p:nvSpPr>
        <p:spPr>
          <a:xfrm>
            <a:off x="442653" y="1628776"/>
            <a:ext cx="11344031" cy="1803722"/>
          </a:xfrm>
        </p:spPr>
        <p:txBody>
          <a:bodyPr anchor="b">
            <a:normAutofit/>
          </a:bodyPr>
          <a:lstStyle>
            <a:lvl1pPr>
              <a:defRPr sz="2800" b="0" baseline="0">
                <a:solidFill>
                  <a:srgbClr val="3A7EC0"/>
                </a:solidFill>
              </a:defRPr>
            </a:lvl1pPr>
          </a:lstStyle>
          <a:p>
            <a:pPr lvl="0"/>
            <a:r>
              <a:rPr lang="nb-NO" dirty="0"/>
              <a:t>Klikk for å skrive inn navn på kapittel</a:t>
            </a:r>
          </a:p>
        </p:txBody>
      </p:sp>
    </p:spTree>
    <p:extLst>
      <p:ext uri="{BB962C8B-B14F-4D97-AF65-F5344CB8AC3E}">
        <p14:creationId xmlns:p14="http://schemas.microsoft.com/office/powerpoint/2010/main" val="2953851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slide_Introduksjon">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6476" y="327262"/>
            <a:ext cx="11697460"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introduksjon til &lt;tema&gt;</a:t>
            </a:r>
          </a:p>
        </p:txBody>
      </p:sp>
      <p:sp>
        <p:nvSpPr>
          <p:cNvPr id="26" name="Text Placeholder 25"/>
          <p:cNvSpPr>
            <a:spLocks noGrp="1"/>
          </p:cNvSpPr>
          <p:nvPr>
            <p:ph type="body" sz="quarter" idx="14" hasCustomPrompt="1"/>
          </p:nvPr>
        </p:nvSpPr>
        <p:spPr>
          <a:xfrm>
            <a:off x="257907" y="1634464"/>
            <a:ext cx="6961205" cy="360000"/>
          </a:xfrm>
        </p:spPr>
        <p:txBody>
          <a:bodyPr>
            <a:noAutofit/>
          </a:bodyPr>
          <a:lstStyle>
            <a:lvl1pPr>
              <a:defRPr b="1" baseline="0">
                <a:solidFill>
                  <a:srgbClr val="3A7EC0"/>
                </a:solidFill>
              </a:defRPr>
            </a:lvl1pPr>
            <a:lvl2pPr marL="457200" indent="0">
              <a:buNone/>
              <a:defRPr/>
            </a:lvl2pPr>
          </a:lstStyle>
          <a:p>
            <a:pPr lvl="0"/>
            <a:r>
              <a:rPr lang="nb-NO" dirty="0"/>
              <a:t>Klikk for å skrive inn overskrift for hva er &lt;tema&gt;</a:t>
            </a:r>
          </a:p>
        </p:txBody>
      </p:sp>
      <p:sp>
        <p:nvSpPr>
          <p:cNvPr id="29" name="Text Placeholder 25"/>
          <p:cNvSpPr>
            <a:spLocks noGrp="1"/>
          </p:cNvSpPr>
          <p:nvPr>
            <p:ph type="body" sz="quarter" idx="16" hasCustomPrompt="1"/>
          </p:nvPr>
        </p:nvSpPr>
        <p:spPr>
          <a:xfrm>
            <a:off x="257909" y="5805264"/>
            <a:ext cx="6961204" cy="647924"/>
          </a:xfrm>
        </p:spPr>
        <p:txBody>
          <a:bodyPr anchor="b"/>
          <a:lstStyle>
            <a:lvl1pPr>
              <a:defRPr b="0">
                <a:solidFill>
                  <a:srgbClr val="3A7EC0"/>
                </a:solidFill>
              </a:defRPr>
            </a:lvl1pPr>
            <a:lvl2pPr marL="457200" indent="0">
              <a:buNone/>
              <a:defRPr b="0">
                <a:solidFill>
                  <a:srgbClr val="2E69B3"/>
                </a:solidFill>
              </a:defRPr>
            </a:lvl2pPr>
          </a:lstStyle>
          <a:p>
            <a:pPr lvl="0"/>
            <a:r>
              <a:rPr lang="nb-NO" dirty="0"/>
              <a:t>Klikk for å skrive inn evt. sitat</a:t>
            </a:r>
          </a:p>
        </p:txBody>
      </p:sp>
      <p:sp>
        <p:nvSpPr>
          <p:cNvPr id="30" name="Text Placeholder 25"/>
          <p:cNvSpPr>
            <a:spLocks noGrp="1"/>
          </p:cNvSpPr>
          <p:nvPr>
            <p:ph type="body" sz="quarter" idx="17" hasCustomPrompt="1"/>
          </p:nvPr>
        </p:nvSpPr>
        <p:spPr>
          <a:xfrm>
            <a:off x="256476" y="1994464"/>
            <a:ext cx="6962636" cy="1434808"/>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34" name="Text Placeholder 25"/>
          <p:cNvSpPr>
            <a:spLocks noGrp="1"/>
          </p:cNvSpPr>
          <p:nvPr>
            <p:ph type="body" sz="quarter" idx="18" hasCustomPrompt="1"/>
          </p:nvPr>
        </p:nvSpPr>
        <p:spPr>
          <a:xfrm>
            <a:off x="257907" y="943271"/>
            <a:ext cx="11696028" cy="294191"/>
          </a:xfrm>
        </p:spPr>
        <p:txBody>
          <a:bodyPr>
            <a:noAutofit/>
          </a:bodyPr>
          <a:lstStyle>
            <a:lvl1pPr>
              <a:defRPr b="1" baseline="0">
                <a:solidFill>
                  <a:srgbClr val="3A7EC0"/>
                </a:solidFill>
              </a:defRPr>
            </a:lvl1pPr>
            <a:lvl2pPr marL="457200" indent="0">
              <a:buNone/>
              <a:defRPr/>
            </a:lvl2pPr>
          </a:lstStyle>
          <a:p>
            <a:pPr lvl="0"/>
            <a:r>
              <a:rPr lang="nb-NO" dirty="0"/>
              <a:t>Klikk for å skrive inn evt. undertittel</a:t>
            </a:r>
          </a:p>
        </p:txBody>
      </p:sp>
      <p:sp>
        <p:nvSpPr>
          <p:cNvPr id="7"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dirty="0" err="1"/>
              <a:t>Klikk</a:t>
            </a:r>
            <a:r>
              <a:rPr lang="en-US" dirty="0"/>
              <a:t> for å </a:t>
            </a:r>
            <a:r>
              <a:rPr lang="en-US" dirty="0" err="1"/>
              <a:t>skrive</a:t>
            </a:r>
            <a:r>
              <a:rPr lang="en-US" dirty="0"/>
              <a:t> inn </a:t>
            </a:r>
            <a:r>
              <a:rPr lang="en-US" dirty="0" err="1"/>
              <a:t>beskrivelse</a:t>
            </a:r>
            <a:r>
              <a:rPr lang="en-US" dirty="0"/>
              <a:t> </a:t>
            </a:r>
            <a:r>
              <a:rPr lang="en-US" dirty="0" err="1"/>
              <a:t>av</a:t>
            </a:r>
            <a:r>
              <a:rPr lang="en-US" dirty="0"/>
              <a:t> </a:t>
            </a:r>
            <a:r>
              <a:rPr lang="en-US" dirty="0" err="1"/>
              <a:t>når</a:t>
            </a:r>
            <a:r>
              <a:rPr lang="en-US" dirty="0"/>
              <a:t> </a:t>
            </a:r>
            <a:r>
              <a:rPr lang="en-US" dirty="0" err="1"/>
              <a:t>det</a:t>
            </a:r>
            <a:r>
              <a:rPr lang="en-US" dirty="0"/>
              <a:t> </a:t>
            </a:r>
            <a:r>
              <a:rPr lang="en-US" dirty="0" err="1"/>
              <a:t>utarbeides</a:t>
            </a:r>
            <a:endParaRPr lang="nb-NO" dirty="0"/>
          </a:p>
        </p:txBody>
      </p:sp>
      <p:sp>
        <p:nvSpPr>
          <p:cNvPr id="20" name="Text Placeholder 6"/>
          <p:cNvSpPr>
            <a:spLocks noGrp="1"/>
          </p:cNvSpPr>
          <p:nvPr>
            <p:ph type="body" sz="quarter" idx="20" hasCustomPrompt="1"/>
          </p:nvPr>
        </p:nvSpPr>
        <p:spPr>
          <a:xfrm>
            <a:off x="7862185" y="4136587"/>
            <a:ext cx="3890635" cy="1430337"/>
          </a:xfrm>
        </p:spPr>
        <p:txBody>
          <a:bodyPr/>
          <a:lstStyle>
            <a:lvl1pPr marL="180975" indent="-180975">
              <a:buFont typeface="Arial" panose="020B0604020202020204" pitchFamily="34" charset="0"/>
              <a:buChar char="•"/>
              <a:defRPr/>
            </a:lvl1pPr>
          </a:lstStyle>
          <a:p>
            <a:pPr lvl="0"/>
            <a:r>
              <a:rPr lang="en-US" dirty="0" err="1"/>
              <a:t>Klikk</a:t>
            </a:r>
            <a:r>
              <a:rPr lang="en-US" dirty="0"/>
              <a:t> for å </a:t>
            </a:r>
            <a:r>
              <a:rPr lang="en-US" dirty="0" err="1"/>
              <a:t>skrive</a:t>
            </a:r>
            <a:r>
              <a:rPr lang="en-US" dirty="0"/>
              <a:t> inn roller</a:t>
            </a:r>
            <a:endParaRPr lang="nb-NO" dirty="0"/>
          </a:p>
        </p:txBody>
      </p:sp>
      <p:sp>
        <p:nvSpPr>
          <p:cNvPr id="21" name="Text Placeholder 25"/>
          <p:cNvSpPr>
            <a:spLocks noGrp="1"/>
          </p:cNvSpPr>
          <p:nvPr>
            <p:ph type="body" sz="quarter" idx="21" hasCustomPrompt="1"/>
          </p:nvPr>
        </p:nvSpPr>
        <p:spPr>
          <a:xfrm>
            <a:off x="257909" y="3565249"/>
            <a:ext cx="6961204" cy="360000"/>
          </a:xfrm>
        </p:spPr>
        <p:txBody>
          <a:bodyPr>
            <a:noAutofit/>
          </a:bodyPr>
          <a:lstStyle>
            <a:lvl1pPr>
              <a:defRPr b="1">
                <a:solidFill>
                  <a:srgbClr val="3A7EC0"/>
                </a:solidFill>
              </a:defRPr>
            </a:lvl1pPr>
            <a:lvl2pPr marL="457200" indent="0">
              <a:buNone/>
              <a:defRPr/>
            </a:lvl2pPr>
          </a:lstStyle>
          <a:p>
            <a:pPr lvl="0"/>
            <a:r>
              <a:rPr lang="nb-NO" dirty="0"/>
              <a:t>Klikk for å skrive inn hvordan utarbeides &lt;tema&gt;</a:t>
            </a:r>
          </a:p>
        </p:txBody>
      </p:sp>
      <p:sp>
        <p:nvSpPr>
          <p:cNvPr id="22" name="Text Placeholder 25"/>
          <p:cNvSpPr>
            <a:spLocks noGrp="1"/>
          </p:cNvSpPr>
          <p:nvPr>
            <p:ph type="body" sz="quarter" idx="22" hasCustomPrompt="1"/>
          </p:nvPr>
        </p:nvSpPr>
        <p:spPr>
          <a:xfrm>
            <a:off x="256476" y="3925249"/>
            <a:ext cx="6962636" cy="1501940"/>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14"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Klikk</a:t>
            </a:r>
            <a:r>
              <a:rPr lang="en-US" dirty="0"/>
              <a:t> for å </a:t>
            </a:r>
            <a:r>
              <a:rPr lang="en-US" dirty="0" err="1"/>
              <a:t>skrive</a:t>
            </a:r>
            <a:r>
              <a:rPr lang="en-US" dirty="0"/>
              <a:t> inn </a:t>
            </a:r>
            <a:r>
              <a:rPr lang="en-US" dirty="0" err="1"/>
              <a:t>overskift</a:t>
            </a:r>
            <a:endParaRPr lang="nb-NO" dirty="0"/>
          </a:p>
        </p:txBody>
      </p:sp>
      <p:sp>
        <p:nvSpPr>
          <p:cNvPr id="23" name="Text Placeholder 6"/>
          <p:cNvSpPr>
            <a:spLocks noGrp="1"/>
          </p:cNvSpPr>
          <p:nvPr>
            <p:ph type="body" sz="quarter" idx="24" hasCustomPrompt="1"/>
          </p:nvPr>
        </p:nvSpPr>
        <p:spPr>
          <a:xfrm>
            <a:off x="7860483" y="3755954"/>
            <a:ext cx="3911234" cy="335200"/>
          </a:xfrm>
        </p:spPr>
        <p:txBody>
          <a:bodyPr/>
          <a:lstStyle>
            <a:lvl1pPr>
              <a:defRPr b="1"/>
            </a:lvl1pPr>
          </a:lstStyle>
          <a:p>
            <a:pPr lvl="0"/>
            <a:r>
              <a:rPr lang="en-US" dirty="0" err="1"/>
              <a:t>Klikk</a:t>
            </a:r>
            <a:r>
              <a:rPr lang="en-US" dirty="0"/>
              <a:t> for å </a:t>
            </a:r>
            <a:r>
              <a:rPr lang="en-US" dirty="0" err="1"/>
              <a:t>skrive</a:t>
            </a:r>
            <a:r>
              <a:rPr lang="en-US" dirty="0"/>
              <a:t> inn </a:t>
            </a:r>
            <a:r>
              <a:rPr lang="en-US" dirty="0" err="1"/>
              <a:t>overskift</a:t>
            </a:r>
            <a:endParaRPr lang="nb-NO" dirty="0"/>
          </a:p>
        </p:txBody>
      </p:sp>
      <p:sp>
        <p:nvSpPr>
          <p:cNvPr id="16"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3087077042"/>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slide_Introduksjon_2 kolonner">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265148" y="327262"/>
            <a:ext cx="11688788" cy="557836"/>
          </a:xfrm>
          <a:prstGeom prst="rect">
            <a:avLst/>
          </a:prstGeom>
        </p:spPr>
        <p:txBody>
          <a:bodyPr vert="horz" lIns="91440" tIns="45720" rIns="91440" bIns="45720" rtlCol="0" anchor="ctr">
            <a:normAutofit/>
          </a:bodyPr>
          <a:lstStyle>
            <a:lvl1pPr>
              <a:defRPr baseline="0">
                <a:solidFill>
                  <a:schemeClr val="tx2"/>
                </a:solidFill>
              </a:defRPr>
            </a:lvl1pPr>
          </a:lstStyle>
          <a:p>
            <a:r>
              <a:rPr lang="nb-NO" dirty="0"/>
              <a:t>Klikk for å skrive inn introduksjon til &lt;tema&gt;</a:t>
            </a:r>
          </a:p>
        </p:txBody>
      </p:sp>
      <p:sp>
        <p:nvSpPr>
          <p:cNvPr id="26" name="Text Placeholder 25"/>
          <p:cNvSpPr>
            <a:spLocks noGrp="1"/>
          </p:cNvSpPr>
          <p:nvPr>
            <p:ph type="body" sz="quarter" idx="14" hasCustomPrompt="1"/>
          </p:nvPr>
        </p:nvSpPr>
        <p:spPr>
          <a:xfrm>
            <a:off x="265149" y="1634462"/>
            <a:ext cx="3315836" cy="570561"/>
          </a:xfrm>
        </p:spPr>
        <p:txBody>
          <a:bodyPr>
            <a:noAutofit/>
          </a:bodyPr>
          <a:lstStyle>
            <a:lvl1pPr>
              <a:defRPr b="1" baseline="0">
                <a:solidFill>
                  <a:schemeClr val="tx2"/>
                </a:solidFill>
              </a:defRPr>
            </a:lvl1pPr>
            <a:lvl2pPr marL="457200" indent="0">
              <a:buNone/>
              <a:defRPr/>
            </a:lvl2pPr>
          </a:lstStyle>
          <a:p>
            <a:pPr lvl="0"/>
            <a:r>
              <a:rPr lang="nb-NO" dirty="0"/>
              <a:t>Klikk for å skrive inn overskrift for hva er &lt;tema&gt;</a:t>
            </a:r>
          </a:p>
        </p:txBody>
      </p:sp>
      <p:sp>
        <p:nvSpPr>
          <p:cNvPr id="29" name="Text Placeholder 25"/>
          <p:cNvSpPr>
            <a:spLocks noGrp="1"/>
          </p:cNvSpPr>
          <p:nvPr>
            <p:ph type="body" sz="quarter" idx="16" hasCustomPrompt="1"/>
          </p:nvPr>
        </p:nvSpPr>
        <p:spPr>
          <a:xfrm>
            <a:off x="255956" y="5613752"/>
            <a:ext cx="6963158" cy="839436"/>
          </a:xfrm>
        </p:spPr>
        <p:txBody>
          <a:bodyPr anchor="b"/>
          <a:lstStyle>
            <a:lvl1pPr>
              <a:defRPr b="0">
                <a:solidFill>
                  <a:schemeClr val="tx2"/>
                </a:solidFill>
              </a:defRPr>
            </a:lvl1pPr>
            <a:lvl2pPr marL="457200" indent="0">
              <a:buNone/>
              <a:defRPr b="0">
                <a:solidFill>
                  <a:srgbClr val="2E69B3"/>
                </a:solidFill>
              </a:defRPr>
            </a:lvl2pPr>
          </a:lstStyle>
          <a:p>
            <a:pPr lvl="0"/>
            <a:r>
              <a:rPr lang="nb-NO" dirty="0"/>
              <a:t>Klikk for å skrive inn evt. sitat</a:t>
            </a:r>
          </a:p>
        </p:txBody>
      </p:sp>
      <p:sp>
        <p:nvSpPr>
          <p:cNvPr id="30" name="Text Placeholder 25"/>
          <p:cNvSpPr>
            <a:spLocks noGrp="1"/>
          </p:cNvSpPr>
          <p:nvPr>
            <p:ph type="body" sz="quarter" idx="17" hasCustomPrompt="1"/>
          </p:nvPr>
        </p:nvSpPr>
        <p:spPr>
          <a:xfrm>
            <a:off x="266580" y="2205024"/>
            <a:ext cx="3323079" cy="3104506"/>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34" name="Text Placeholder 25"/>
          <p:cNvSpPr>
            <a:spLocks noGrp="1"/>
          </p:cNvSpPr>
          <p:nvPr>
            <p:ph type="body" sz="quarter" idx="18" hasCustomPrompt="1"/>
          </p:nvPr>
        </p:nvSpPr>
        <p:spPr>
          <a:xfrm>
            <a:off x="266579" y="943271"/>
            <a:ext cx="11687356" cy="294191"/>
          </a:xfrm>
        </p:spPr>
        <p:txBody>
          <a:bodyPr>
            <a:noAutofit/>
          </a:bodyPr>
          <a:lstStyle>
            <a:lvl1pPr>
              <a:defRPr b="1" baseline="0">
                <a:solidFill>
                  <a:schemeClr val="tx2"/>
                </a:solidFill>
              </a:defRPr>
            </a:lvl1pPr>
            <a:lvl2pPr marL="457200" indent="0">
              <a:buNone/>
              <a:defRPr/>
            </a:lvl2pPr>
          </a:lstStyle>
          <a:p>
            <a:pPr lvl="0"/>
            <a:r>
              <a:rPr lang="nb-NO" dirty="0"/>
              <a:t>Klikk for å skrive inn evt. undertittel</a:t>
            </a:r>
          </a:p>
        </p:txBody>
      </p:sp>
      <p:sp>
        <p:nvSpPr>
          <p:cNvPr id="21" name="Text Placeholder 25"/>
          <p:cNvSpPr>
            <a:spLocks noGrp="1"/>
          </p:cNvSpPr>
          <p:nvPr>
            <p:ph type="body" sz="quarter" idx="21" hasCustomPrompt="1"/>
          </p:nvPr>
        </p:nvSpPr>
        <p:spPr>
          <a:xfrm>
            <a:off x="3896036" y="1639678"/>
            <a:ext cx="3323077" cy="565346"/>
          </a:xfrm>
        </p:spPr>
        <p:txBody>
          <a:bodyPr>
            <a:noAutofit/>
          </a:bodyPr>
          <a:lstStyle>
            <a:lvl1pPr>
              <a:defRPr b="1">
                <a:solidFill>
                  <a:schemeClr val="tx2"/>
                </a:solidFill>
              </a:defRPr>
            </a:lvl1pPr>
            <a:lvl2pPr marL="457200" indent="0">
              <a:buNone/>
              <a:defRPr/>
            </a:lvl2pPr>
          </a:lstStyle>
          <a:p>
            <a:pPr lvl="0"/>
            <a:r>
              <a:rPr lang="nb-NO" dirty="0"/>
              <a:t>Klikk for å skrive inn hvordan utarbeides &lt;tema&gt;</a:t>
            </a:r>
          </a:p>
        </p:txBody>
      </p:sp>
      <p:sp>
        <p:nvSpPr>
          <p:cNvPr id="22" name="Text Placeholder 25"/>
          <p:cNvSpPr>
            <a:spLocks noGrp="1"/>
          </p:cNvSpPr>
          <p:nvPr>
            <p:ph type="body" sz="quarter" idx="22" hasCustomPrompt="1"/>
          </p:nvPr>
        </p:nvSpPr>
        <p:spPr>
          <a:xfrm>
            <a:off x="3891530" y="2205024"/>
            <a:ext cx="3323077" cy="3104506"/>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pic>
        <p:nvPicPr>
          <p:cNvPr id="14" name="Picture 13"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6"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dirty="0" err="1"/>
              <a:t>Klikk</a:t>
            </a:r>
            <a:r>
              <a:rPr lang="en-US" dirty="0"/>
              <a:t> for å </a:t>
            </a:r>
            <a:r>
              <a:rPr lang="en-US" dirty="0" err="1"/>
              <a:t>skrive</a:t>
            </a:r>
            <a:r>
              <a:rPr lang="en-US" dirty="0"/>
              <a:t> inn </a:t>
            </a:r>
            <a:r>
              <a:rPr lang="en-US" dirty="0" err="1"/>
              <a:t>beskrivelse</a:t>
            </a:r>
            <a:r>
              <a:rPr lang="en-US" dirty="0"/>
              <a:t> </a:t>
            </a:r>
            <a:r>
              <a:rPr lang="en-US" dirty="0" err="1"/>
              <a:t>av</a:t>
            </a:r>
            <a:r>
              <a:rPr lang="en-US" dirty="0"/>
              <a:t> </a:t>
            </a:r>
            <a:r>
              <a:rPr lang="en-US" dirty="0" err="1"/>
              <a:t>når</a:t>
            </a:r>
            <a:r>
              <a:rPr lang="en-US" dirty="0"/>
              <a:t> </a:t>
            </a:r>
            <a:r>
              <a:rPr lang="en-US" dirty="0" err="1"/>
              <a:t>det</a:t>
            </a:r>
            <a:r>
              <a:rPr lang="en-US" dirty="0"/>
              <a:t> </a:t>
            </a:r>
            <a:r>
              <a:rPr lang="en-US" dirty="0" err="1"/>
              <a:t>utarbeides</a:t>
            </a:r>
            <a:endParaRPr lang="nb-NO" dirty="0"/>
          </a:p>
        </p:txBody>
      </p:sp>
      <p:sp>
        <p:nvSpPr>
          <p:cNvPr id="18" name="Text Placeholder 6"/>
          <p:cNvSpPr>
            <a:spLocks noGrp="1"/>
          </p:cNvSpPr>
          <p:nvPr>
            <p:ph type="body" sz="quarter" idx="20" hasCustomPrompt="1"/>
          </p:nvPr>
        </p:nvSpPr>
        <p:spPr>
          <a:xfrm>
            <a:off x="7862185" y="4136587"/>
            <a:ext cx="3890635" cy="1956239"/>
          </a:xfrm>
        </p:spPr>
        <p:txBody>
          <a:bodyPr/>
          <a:lstStyle>
            <a:lvl1pPr marL="180975" indent="-180975">
              <a:buFont typeface="Arial" panose="020B0604020202020204" pitchFamily="34" charset="0"/>
              <a:buChar char="•"/>
              <a:defRPr/>
            </a:lvl1pPr>
          </a:lstStyle>
          <a:p>
            <a:pPr lvl="0"/>
            <a:r>
              <a:rPr lang="en-US" dirty="0" err="1"/>
              <a:t>Klikk</a:t>
            </a:r>
            <a:r>
              <a:rPr lang="en-US" dirty="0"/>
              <a:t> for å </a:t>
            </a:r>
            <a:r>
              <a:rPr lang="en-US" dirty="0" err="1"/>
              <a:t>skrive</a:t>
            </a:r>
            <a:r>
              <a:rPr lang="en-US" dirty="0"/>
              <a:t> inn roller</a:t>
            </a:r>
            <a:endParaRPr lang="nb-NO" dirty="0"/>
          </a:p>
        </p:txBody>
      </p:sp>
      <p:sp>
        <p:nvSpPr>
          <p:cNvPr id="23"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Klikk</a:t>
            </a:r>
            <a:r>
              <a:rPr lang="en-US" dirty="0"/>
              <a:t> for å </a:t>
            </a:r>
            <a:r>
              <a:rPr lang="en-US" dirty="0" err="1"/>
              <a:t>skrive</a:t>
            </a:r>
            <a:r>
              <a:rPr lang="en-US" dirty="0"/>
              <a:t> inn </a:t>
            </a:r>
            <a:r>
              <a:rPr lang="en-US" dirty="0" err="1"/>
              <a:t>overskift</a:t>
            </a:r>
            <a:endParaRPr lang="nb-NO" dirty="0"/>
          </a:p>
        </p:txBody>
      </p:sp>
      <p:sp>
        <p:nvSpPr>
          <p:cNvPr id="24" name="Text Placeholder 6"/>
          <p:cNvSpPr>
            <a:spLocks noGrp="1"/>
          </p:cNvSpPr>
          <p:nvPr>
            <p:ph type="body" sz="quarter" idx="24" hasCustomPrompt="1"/>
          </p:nvPr>
        </p:nvSpPr>
        <p:spPr>
          <a:xfrm>
            <a:off x="7860483" y="3755954"/>
            <a:ext cx="3911234" cy="335200"/>
          </a:xfrm>
        </p:spPr>
        <p:txBody>
          <a:bodyPr/>
          <a:lstStyle>
            <a:lvl1pPr>
              <a:defRPr b="1"/>
            </a:lvl1pPr>
          </a:lstStyle>
          <a:p>
            <a:pPr lvl="0"/>
            <a:r>
              <a:rPr lang="en-US" dirty="0" err="1"/>
              <a:t>Klikk</a:t>
            </a:r>
            <a:r>
              <a:rPr lang="en-US" dirty="0"/>
              <a:t> for å </a:t>
            </a:r>
            <a:r>
              <a:rPr lang="en-US" dirty="0" err="1"/>
              <a:t>skrive</a:t>
            </a:r>
            <a:r>
              <a:rPr lang="en-US" dirty="0"/>
              <a:t> inn </a:t>
            </a:r>
            <a:r>
              <a:rPr lang="en-US" dirty="0" err="1"/>
              <a:t>overskift</a:t>
            </a:r>
            <a:endParaRPr lang="nb-NO" dirty="0"/>
          </a:p>
        </p:txBody>
      </p:sp>
      <p:sp>
        <p:nvSpPr>
          <p:cNvPr id="17"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652117928"/>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slide_steg">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65151" y="327262"/>
            <a:ext cx="11688785" cy="557836"/>
          </a:xfrm>
          <a:prstGeom prst="rect">
            <a:avLst/>
          </a:prstGeom>
        </p:spPr>
        <p:txBody>
          <a:bodyPr vert="horz" lIns="91440" tIns="45720" rIns="91440" bIns="45720" rtlCol="0" anchor="ctr">
            <a:normAutofit/>
          </a:bodyPr>
          <a:lstStyle>
            <a:lvl1pPr>
              <a:defRPr baseline="0">
                <a:solidFill>
                  <a:schemeClr val="tx2"/>
                </a:solidFill>
              </a:defRPr>
            </a:lvl1pPr>
          </a:lstStyle>
          <a:p>
            <a:r>
              <a:rPr lang="nb-NO" dirty="0"/>
              <a:t>Klikk for å skrive inn introduksjon til &lt;tema&gt;</a:t>
            </a:r>
          </a:p>
        </p:txBody>
      </p:sp>
      <p:sp>
        <p:nvSpPr>
          <p:cNvPr id="30" name="Text Placeholder 25"/>
          <p:cNvSpPr>
            <a:spLocks noGrp="1"/>
          </p:cNvSpPr>
          <p:nvPr>
            <p:ph type="body" sz="quarter" idx="17" hasCustomPrompt="1"/>
          </p:nvPr>
        </p:nvSpPr>
        <p:spPr>
          <a:xfrm>
            <a:off x="257908" y="1628774"/>
            <a:ext cx="6956699" cy="5040586"/>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stegene</a:t>
            </a:r>
          </a:p>
        </p:txBody>
      </p:sp>
      <p:sp>
        <p:nvSpPr>
          <p:cNvPr id="34" name="Text Placeholder 25"/>
          <p:cNvSpPr>
            <a:spLocks noGrp="1"/>
          </p:cNvSpPr>
          <p:nvPr>
            <p:ph type="body" sz="quarter" idx="18" hasCustomPrompt="1"/>
          </p:nvPr>
        </p:nvSpPr>
        <p:spPr>
          <a:xfrm>
            <a:off x="266581" y="943271"/>
            <a:ext cx="11687354" cy="294191"/>
          </a:xfrm>
        </p:spPr>
        <p:txBody>
          <a:bodyPr>
            <a:noAutofit/>
          </a:bodyPr>
          <a:lstStyle>
            <a:lvl1pPr>
              <a:defRPr b="1" baseline="0">
                <a:solidFill>
                  <a:schemeClr val="tx2"/>
                </a:solidFill>
              </a:defRPr>
            </a:lvl1pPr>
            <a:lvl2pPr marL="457200" indent="0">
              <a:buNone/>
              <a:defRPr/>
            </a:lvl2pPr>
          </a:lstStyle>
          <a:p>
            <a:pPr lvl="0"/>
            <a:r>
              <a:rPr lang="nb-NO" dirty="0"/>
              <a:t>Klikk for å skrive inn evt. undertittel</a:t>
            </a:r>
          </a:p>
        </p:txBody>
      </p:sp>
      <p:sp>
        <p:nvSpPr>
          <p:cNvPr id="7" name="Text Placeholder 6"/>
          <p:cNvSpPr>
            <a:spLocks noGrp="1"/>
          </p:cNvSpPr>
          <p:nvPr>
            <p:ph type="body" sz="quarter" idx="19" hasCustomPrompt="1"/>
          </p:nvPr>
        </p:nvSpPr>
        <p:spPr>
          <a:xfrm>
            <a:off x="7868505" y="2080594"/>
            <a:ext cx="3911234" cy="1564430"/>
          </a:xfrm>
        </p:spPr>
        <p:txBody>
          <a:bodyPr/>
          <a:lstStyle>
            <a:lvl1pPr marL="285750" indent="-285750">
              <a:buFont typeface="Arial" panose="020B0604020202020204" pitchFamily="34" charset="0"/>
              <a:buChar char="•"/>
              <a:defRPr/>
            </a:lvl1pPr>
          </a:lstStyle>
          <a:p>
            <a:pPr lvl="0"/>
            <a:r>
              <a:rPr lang="en-US" dirty="0" err="1"/>
              <a:t>Klikk</a:t>
            </a:r>
            <a:r>
              <a:rPr lang="en-US" dirty="0"/>
              <a:t> for å </a:t>
            </a:r>
            <a:r>
              <a:rPr lang="en-US" dirty="0" err="1"/>
              <a:t>skrive</a:t>
            </a:r>
            <a:r>
              <a:rPr lang="en-US" dirty="0"/>
              <a:t> inn </a:t>
            </a:r>
            <a:r>
              <a:rPr lang="en-US" dirty="0" err="1"/>
              <a:t>utstyr</a:t>
            </a:r>
            <a:endParaRPr lang="nb-NO" dirty="0"/>
          </a:p>
        </p:txBody>
      </p:sp>
      <p:sp>
        <p:nvSpPr>
          <p:cNvPr id="6" name="Picture Placeholder 5"/>
          <p:cNvSpPr>
            <a:spLocks noGrp="1"/>
          </p:cNvSpPr>
          <p:nvPr>
            <p:ph type="pic" sz="quarter" idx="20" hasCustomPrompt="1"/>
          </p:nvPr>
        </p:nvSpPr>
        <p:spPr>
          <a:xfrm>
            <a:off x="7868504" y="4149080"/>
            <a:ext cx="3899511" cy="1955800"/>
          </a:xfrm>
          <a:solidFill>
            <a:srgbClr val="DCDE44"/>
          </a:solidFill>
        </p:spPr>
        <p:txBody>
          <a:bodyPr/>
          <a:lstStyle>
            <a:lvl1pPr>
              <a:defRPr/>
            </a:lvl1pPr>
          </a:lstStyle>
          <a:p>
            <a:r>
              <a:rPr lang="nb-NO" dirty="0"/>
              <a:t>Klikk på ikonet for å sette inn bilde</a:t>
            </a:r>
          </a:p>
        </p:txBody>
      </p:sp>
      <p:sp>
        <p:nvSpPr>
          <p:cNvPr id="10"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Klikk</a:t>
            </a:r>
            <a:r>
              <a:rPr lang="en-US" dirty="0"/>
              <a:t> for å </a:t>
            </a:r>
            <a:r>
              <a:rPr lang="en-US" dirty="0" err="1"/>
              <a:t>skrive</a:t>
            </a:r>
            <a:r>
              <a:rPr lang="en-US" dirty="0"/>
              <a:t> inn </a:t>
            </a:r>
            <a:r>
              <a:rPr lang="en-US" dirty="0" err="1"/>
              <a:t>overskift</a:t>
            </a:r>
            <a:endParaRPr lang="nb-NO" dirty="0"/>
          </a:p>
        </p:txBody>
      </p:sp>
      <p:sp>
        <p:nvSpPr>
          <p:cNvPr id="11" name="Text Placeholder 6"/>
          <p:cNvSpPr>
            <a:spLocks noGrp="1"/>
          </p:cNvSpPr>
          <p:nvPr>
            <p:ph type="body" sz="quarter" idx="24" hasCustomPrompt="1"/>
          </p:nvPr>
        </p:nvSpPr>
        <p:spPr>
          <a:xfrm>
            <a:off x="7856782" y="3784319"/>
            <a:ext cx="3911234" cy="335200"/>
          </a:xfrm>
        </p:spPr>
        <p:txBody>
          <a:bodyPr/>
          <a:lstStyle>
            <a:lvl1pPr>
              <a:defRPr b="1"/>
            </a:lvl1pPr>
          </a:lstStyle>
          <a:p>
            <a:pPr lvl="0"/>
            <a:r>
              <a:rPr lang="en-US" dirty="0" err="1"/>
              <a:t>Klikk</a:t>
            </a:r>
            <a:r>
              <a:rPr lang="en-US" dirty="0"/>
              <a:t> for å </a:t>
            </a:r>
            <a:r>
              <a:rPr lang="en-US" dirty="0" err="1"/>
              <a:t>skrive</a:t>
            </a:r>
            <a:r>
              <a:rPr lang="en-US" dirty="0"/>
              <a:t> inn </a:t>
            </a:r>
            <a:r>
              <a:rPr lang="en-US" dirty="0" err="1"/>
              <a:t>overskift</a:t>
            </a:r>
            <a:endParaRPr lang="nb-NO" dirty="0"/>
          </a:p>
        </p:txBody>
      </p:sp>
      <p:sp>
        <p:nvSpPr>
          <p:cNvPr id="12"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3412423068"/>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slide_Introduksjon">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6476" y="327262"/>
            <a:ext cx="11697460"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introduksjon til &lt;tema&gt;</a:t>
            </a:r>
          </a:p>
        </p:txBody>
      </p:sp>
      <p:sp>
        <p:nvSpPr>
          <p:cNvPr id="26" name="Text Placeholder 25"/>
          <p:cNvSpPr>
            <a:spLocks noGrp="1"/>
          </p:cNvSpPr>
          <p:nvPr>
            <p:ph type="body" sz="quarter" idx="14" hasCustomPrompt="1"/>
          </p:nvPr>
        </p:nvSpPr>
        <p:spPr>
          <a:xfrm>
            <a:off x="257907" y="1634464"/>
            <a:ext cx="6961205" cy="360000"/>
          </a:xfrm>
        </p:spPr>
        <p:txBody>
          <a:bodyPr>
            <a:noAutofit/>
          </a:bodyPr>
          <a:lstStyle>
            <a:lvl1pPr>
              <a:defRPr b="1" baseline="0">
                <a:solidFill>
                  <a:srgbClr val="3A7EC0"/>
                </a:solidFill>
              </a:defRPr>
            </a:lvl1pPr>
            <a:lvl2pPr marL="457200" indent="0">
              <a:buNone/>
              <a:defRPr/>
            </a:lvl2pPr>
          </a:lstStyle>
          <a:p>
            <a:pPr lvl="0"/>
            <a:r>
              <a:rPr lang="nb-NO" dirty="0"/>
              <a:t>Klikk for å skrive inn overskrift for hva er &lt;tema&gt;</a:t>
            </a:r>
          </a:p>
        </p:txBody>
      </p:sp>
      <p:sp>
        <p:nvSpPr>
          <p:cNvPr id="29" name="Text Placeholder 25"/>
          <p:cNvSpPr>
            <a:spLocks noGrp="1"/>
          </p:cNvSpPr>
          <p:nvPr>
            <p:ph type="body" sz="quarter" idx="16" hasCustomPrompt="1"/>
          </p:nvPr>
        </p:nvSpPr>
        <p:spPr>
          <a:xfrm>
            <a:off x="257909" y="5805264"/>
            <a:ext cx="6961204" cy="647924"/>
          </a:xfrm>
        </p:spPr>
        <p:txBody>
          <a:bodyPr anchor="b"/>
          <a:lstStyle>
            <a:lvl1pPr>
              <a:defRPr b="0">
                <a:solidFill>
                  <a:srgbClr val="3A7EC0"/>
                </a:solidFill>
              </a:defRPr>
            </a:lvl1pPr>
            <a:lvl2pPr marL="457200" indent="0">
              <a:buNone/>
              <a:defRPr b="0">
                <a:solidFill>
                  <a:srgbClr val="2E69B3"/>
                </a:solidFill>
              </a:defRPr>
            </a:lvl2pPr>
          </a:lstStyle>
          <a:p>
            <a:pPr lvl="0"/>
            <a:r>
              <a:rPr lang="nb-NO" dirty="0"/>
              <a:t>Klikk for å skrive inn evt. sitat</a:t>
            </a:r>
          </a:p>
        </p:txBody>
      </p:sp>
      <p:sp>
        <p:nvSpPr>
          <p:cNvPr id="30" name="Text Placeholder 25"/>
          <p:cNvSpPr>
            <a:spLocks noGrp="1"/>
          </p:cNvSpPr>
          <p:nvPr>
            <p:ph type="body" sz="quarter" idx="17" hasCustomPrompt="1"/>
          </p:nvPr>
        </p:nvSpPr>
        <p:spPr>
          <a:xfrm>
            <a:off x="256476" y="1994464"/>
            <a:ext cx="6962636" cy="1434808"/>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34" name="Text Placeholder 25"/>
          <p:cNvSpPr>
            <a:spLocks noGrp="1"/>
          </p:cNvSpPr>
          <p:nvPr>
            <p:ph type="body" sz="quarter" idx="18" hasCustomPrompt="1"/>
          </p:nvPr>
        </p:nvSpPr>
        <p:spPr>
          <a:xfrm>
            <a:off x="257907" y="943271"/>
            <a:ext cx="11696028" cy="294191"/>
          </a:xfrm>
        </p:spPr>
        <p:txBody>
          <a:bodyPr>
            <a:noAutofit/>
          </a:bodyPr>
          <a:lstStyle>
            <a:lvl1pPr>
              <a:defRPr b="1" baseline="0">
                <a:solidFill>
                  <a:srgbClr val="3A7EC0"/>
                </a:solidFill>
              </a:defRPr>
            </a:lvl1pPr>
            <a:lvl2pPr marL="457200" indent="0">
              <a:buNone/>
              <a:defRPr/>
            </a:lvl2pPr>
          </a:lstStyle>
          <a:p>
            <a:pPr lvl="0"/>
            <a:r>
              <a:rPr lang="nb-NO" dirty="0"/>
              <a:t>.</a:t>
            </a:r>
          </a:p>
        </p:txBody>
      </p:sp>
      <p:sp>
        <p:nvSpPr>
          <p:cNvPr id="7"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dirty="0" err="1"/>
              <a:t>.</a:t>
            </a:r>
            <a:endParaRPr lang="nb-NO" dirty="0"/>
          </a:p>
        </p:txBody>
      </p:sp>
      <p:sp>
        <p:nvSpPr>
          <p:cNvPr id="20" name="Text Placeholder 6"/>
          <p:cNvSpPr>
            <a:spLocks noGrp="1"/>
          </p:cNvSpPr>
          <p:nvPr>
            <p:ph type="body" sz="quarter" idx="20" hasCustomPrompt="1"/>
          </p:nvPr>
        </p:nvSpPr>
        <p:spPr>
          <a:xfrm>
            <a:off x="7862185" y="4136587"/>
            <a:ext cx="3890635" cy="1430337"/>
          </a:xfrm>
        </p:spPr>
        <p:txBody>
          <a:bodyPr/>
          <a:lstStyle>
            <a:lvl1pPr marL="180975" indent="-180975">
              <a:buFont typeface="Arial" panose="020B0604020202020204" pitchFamily="34" charset="0"/>
              <a:buChar char="•"/>
              <a:defRPr/>
            </a:lvl1pPr>
          </a:lstStyle>
          <a:p>
            <a:pPr lvl="0"/>
            <a:r>
              <a:rPr lang="en-US" dirty="0" err="1"/>
              <a:t>.</a:t>
            </a:r>
            <a:endParaRPr lang="nb-NO" dirty="0"/>
          </a:p>
        </p:txBody>
      </p:sp>
      <p:sp>
        <p:nvSpPr>
          <p:cNvPr id="21" name="Text Placeholder 25"/>
          <p:cNvSpPr>
            <a:spLocks noGrp="1"/>
          </p:cNvSpPr>
          <p:nvPr>
            <p:ph type="body" sz="quarter" idx="21" hasCustomPrompt="1"/>
          </p:nvPr>
        </p:nvSpPr>
        <p:spPr>
          <a:xfrm>
            <a:off x="257909" y="3565249"/>
            <a:ext cx="6961204" cy="360000"/>
          </a:xfrm>
        </p:spPr>
        <p:txBody>
          <a:bodyPr>
            <a:noAutofit/>
          </a:bodyPr>
          <a:lstStyle>
            <a:lvl1pPr>
              <a:defRPr b="1">
                <a:solidFill>
                  <a:srgbClr val="3A7EC0"/>
                </a:solidFill>
              </a:defRPr>
            </a:lvl1pPr>
            <a:lvl2pPr marL="457200" indent="0">
              <a:buNone/>
              <a:defRPr/>
            </a:lvl2pPr>
          </a:lstStyle>
          <a:p>
            <a:pPr lvl="0"/>
            <a:r>
              <a:rPr lang="nb-NO" dirty="0"/>
              <a:t>Klikk for å skrive inn hvordan utarbeides &lt;tema&gt;</a:t>
            </a:r>
          </a:p>
        </p:txBody>
      </p:sp>
      <p:sp>
        <p:nvSpPr>
          <p:cNvPr id="22" name="Text Placeholder 25"/>
          <p:cNvSpPr>
            <a:spLocks noGrp="1"/>
          </p:cNvSpPr>
          <p:nvPr>
            <p:ph type="body" sz="quarter" idx="22" hasCustomPrompt="1"/>
          </p:nvPr>
        </p:nvSpPr>
        <p:spPr>
          <a:xfrm>
            <a:off x="256476" y="3925249"/>
            <a:ext cx="6962636" cy="1501940"/>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14"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a:t>
            </a:r>
            <a:endParaRPr lang="nb-NO" dirty="0"/>
          </a:p>
        </p:txBody>
      </p:sp>
      <p:sp>
        <p:nvSpPr>
          <p:cNvPr id="23" name="Text Placeholder 6"/>
          <p:cNvSpPr>
            <a:spLocks noGrp="1"/>
          </p:cNvSpPr>
          <p:nvPr>
            <p:ph type="body" sz="quarter" idx="24" hasCustomPrompt="1"/>
          </p:nvPr>
        </p:nvSpPr>
        <p:spPr>
          <a:xfrm>
            <a:off x="7860483" y="3755954"/>
            <a:ext cx="3911234" cy="335200"/>
          </a:xfrm>
        </p:spPr>
        <p:txBody>
          <a:bodyPr/>
          <a:lstStyle>
            <a:lvl1pPr>
              <a:defRPr b="1"/>
            </a:lvl1pPr>
          </a:lstStyle>
          <a:p>
            <a:pPr lvl="0"/>
            <a:r>
              <a:rPr lang="en-US" dirty="0" err="1"/>
              <a:t>.</a:t>
            </a:r>
            <a:endParaRPr lang="nb-NO" dirty="0"/>
          </a:p>
        </p:txBody>
      </p:sp>
      <p:sp>
        <p:nvSpPr>
          <p:cNvPr id="19"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2676421113"/>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ilde+tekst_horisontal">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7909" y="327262"/>
            <a:ext cx="11696027"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tittel</a:t>
            </a:r>
          </a:p>
        </p:txBody>
      </p:sp>
      <p:sp>
        <p:nvSpPr>
          <p:cNvPr id="34" name="Text Placeholder 25"/>
          <p:cNvSpPr>
            <a:spLocks noGrp="1"/>
          </p:cNvSpPr>
          <p:nvPr>
            <p:ph type="body" sz="quarter" idx="18" hasCustomPrompt="1"/>
          </p:nvPr>
        </p:nvSpPr>
        <p:spPr>
          <a:xfrm>
            <a:off x="257909" y="943271"/>
            <a:ext cx="11696027" cy="294191"/>
          </a:xfrm>
        </p:spPr>
        <p:txBody>
          <a:bodyPr>
            <a:noAutofit/>
          </a:bodyPr>
          <a:lstStyle>
            <a:lvl1pPr>
              <a:defRPr b="1" baseline="0">
                <a:solidFill>
                  <a:srgbClr val="3A7EC0"/>
                </a:solidFill>
              </a:defRPr>
            </a:lvl1pPr>
            <a:lvl2pPr marL="457200" indent="0">
              <a:buNone/>
              <a:defRPr/>
            </a:lvl2pPr>
          </a:lstStyle>
          <a:p>
            <a:pPr lvl="0"/>
            <a:r>
              <a:rPr lang="nb-NO" dirty="0"/>
              <a:t>Klikk for å skrive inn evt. undertittel</a:t>
            </a:r>
          </a:p>
        </p:txBody>
      </p:sp>
      <p:sp>
        <p:nvSpPr>
          <p:cNvPr id="7" name="Text Placeholder 6"/>
          <p:cNvSpPr>
            <a:spLocks noGrp="1"/>
          </p:cNvSpPr>
          <p:nvPr>
            <p:ph type="body" sz="quarter" idx="19" hasCustomPrompt="1"/>
          </p:nvPr>
        </p:nvSpPr>
        <p:spPr>
          <a:xfrm>
            <a:off x="7868505" y="1772815"/>
            <a:ext cx="3911234" cy="4680373"/>
          </a:xfrm>
        </p:spPr>
        <p:txBody>
          <a:bodyPr/>
          <a:lstStyle>
            <a:lvl1pPr marL="0" indent="0">
              <a:buFont typeface="Arial" panose="020B0604020202020204" pitchFamily="34" charset="0"/>
              <a:buNone/>
              <a:defRPr b="0"/>
            </a:lvl1pPr>
          </a:lstStyle>
          <a:p>
            <a:pPr lvl="0"/>
            <a:r>
              <a:rPr lang="en-US" dirty="0" err="1"/>
              <a:t>Klikk</a:t>
            </a:r>
            <a:r>
              <a:rPr lang="en-US" dirty="0"/>
              <a:t> for å </a:t>
            </a:r>
            <a:r>
              <a:rPr lang="en-US" dirty="0" err="1"/>
              <a:t>skrive</a:t>
            </a:r>
            <a:r>
              <a:rPr lang="en-US" dirty="0"/>
              <a:t> inn </a:t>
            </a:r>
            <a:r>
              <a:rPr lang="en-US" dirty="0" err="1"/>
              <a:t>tekst</a:t>
            </a:r>
            <a:endParaRPr lang="nb-NO" dirty="0"/>
          </a:p>
        </p:txBody>
      </p:sp>
      <p:sp>
        <p:nvSpPr>
          <p:cNvPr id="8" name="Picture Placeholder 7"/>
          <p:cNvSpPr>
            <a:spLocks noGrp="1"/>
          </p:cNvSpPr>
          <p:nvPr>
            <p:ph type="pic" sz="quarter" idx="20" hasCustomPrompt="1"/>
          </p:nvPr>
        </p:nvSpPr>
        <p:spPr>
          <a:xfrm>
            <a:off x="257908" y="1635124"/>
            <a:ext cx="6956699" cy="5034236"/>
          </a:xfrm>
          <a:solidFill>
            <a:srgbClr val="DCDE44"/>
          </a:solidFill>
        </p:spPr>
        <p:txBody>
          <a:bodyPr/>
          <a:lstStyle>
            <a:lvl1pPr>
              <a:defRPr baseline="0"/>
            </a:lvl1pPr>
          </a:lstStyle>
          <a:p>
            <a:r>
              <a:rPr lang="nb-NO" dirty="0"/>
              <a:t>Klikk på ikonet for å sette inn bilde</a:t>
            </a:r>
          </a:p>
        </p:txBody>
      </p:sp>
    </p:spTree>
    <p:extLst>
      <p:ext uri="{BB962C8B-B14F-4D97-AF65-F5344CB8AC3E}">
        <p14:creationId xmlns:p14="http://schemas.microsoft.com/office/powerpoint/2010/main" val="3369895220"/>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e+overskrift">
    <p:spTree>
      <p:nvGrpSpPr>
        <p:cNvPr id="1" name=""/>
        <p:cNvGrpSpPr/>
        <p:nvPr/>
      </p:nvGrpSpPr>
      <p:grpSpPr>
        <a:xfrm>
          <a:off x="0" y="0"/>
          <a:ext cx="0" cy="0"/>
          <a:chOff x="0" y="0"/>
          <a:chExt cx="0" cy="0"/>
        </a:xfrm>
      </p:grpSpPr>
      <p:sp>
        <p:nvSpPr>
          <p:cNvPr id="21" name="Picture Placeholder 20"/>
          <p:cNvSpPr>
            <a:spLocks noGrp="1"/>
          </p:cNvSpPr>
          <p:nvPr>
            <p:ph type="pic" sz="quarter" idx="12" hasCustomPrompt="1"/>
          </p:nvPr>
        </p:nvSpPr>
        <p:spPr>
          <a:xfrm>
            <a:off x="257908" y="1181100"/>
            <a:ext cx="11696028" cy="5487988"/>
          </a:xfrm>
          <a:solidFill>
            <a:srgbClr val="DCDE44"/>
          </a:solidFill>
        </p:spPr>
        <p:txBody>
          <a:bodyPr/>
          <a:lstStyle>
            <a:lvl1pPr>
              <a:defRPr b="0" baseline="0">
                <a:solidFill>
                  <a:schemeClr val="tx1"/>
                </a:solidFill>
              </a:defRPr>
            </a:lvl1pPr>
          </a:lstStyle>
          <a:p>
            <a:r>
              <a:rPr lang="nb-NO" dirty="0"/>
              <a:t>Klikk på ikon for å sette inn bilde som viser kontekst / workshop, hvis nødvendig</a:t>
            </a:r>
          </a:p>
        </p:txBody>
      </p:sp>
      <p:sp>
        <p:nvSpPr>
          <p:cNvPr id="18" name="Title Placeholder 1"/>
          <p:cNvSpPr>
            <a:spLocks noGrp="1"/>
          </p:cNvSpPr>
          <p:nvPr>
            <p:ph type="title" hasCustomPrompt="1"/>
          </p:nvPr>
        </p:nvSpPr>
        <p:spPr>
          <a:xfrm>
            <a:off x="257909" y="341780"/>
            <a:ext cx="11696027"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tittel</a:t>
            </a:r>
          </a:p>
        </p:txBody>
      </p:sp>
    </p:spTree>
    <p:extLst>
      <p:ext uri="{BB962C8B-B14F-4D97-AF65-F5344CB8AC3E}">
        <p14:creationId xmlns:p14="http://schemas.microsoft.com/office/powerpoint/2010/main" val="2358454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lde+tekst_vertikal">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271917" y="327262"/>
            <a:ext cx="11699631"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tittel</a:t>
            </a:r>
          </a:p>
        </p:txBody>
      </p:sp>
      <p:sp>
        <p:nvSpPr>
          <p:cNvPr id="34" name="Text Placeholder 25"/>
          <p:cNvSpPr>
            <a:spLocks noGrp="1"/>
          </p:cNvSpPr>
          <p:nvPr>
            <p:ph type="body" sz="quarter" idx="18" hasCustomPrompt="1"/>
          </p:nvPr>
        </p:nvSpPr>
        <p:spPr>
          <a:xfrm>
            <a:off x="257907" y="943271"/>
            <a:ext cx="11713641" cy="294191"/>
          </a:xfrm>
        </p:spPr>
        <p:txBody>
          <a:bodyPr>
            <a:noAutofit/>
          </a:bodyPr>
          <a:lstStyle>
            <a:lvl1pPr>
              <a:defRPr b="1" baseline="0">
                <a:solidFill>
                  <a:srgbClr val="3A7EC0"/>
                </a:solidFill>
              </a:defRPr>
            </a:lvl1pPr>
            <a:lvl2pPr marL="457200" indent="0">
              <a:buNone/>
              <a:defRPr/>
            </a:lvl2pPr>
          </a:lstStyle>
          <a:p>
            <a:pPr lvl="0"/>
            <a:r>
              <a:rPr lang="nb-NO" dirty="0"/>
              <a:t>Klikk for å skrive inn evt. undertittel</a:t>
            </a:r>
          </a:p>
        </p:txBody>
      </p:sp>
      <p:sp>
        <p:nvSpPr>
          <p:cNvPr id="7" name="Text Placeholder 6"/>
          <p:cNvSpPr>
            <a:spLocks noGrp="1"/>
          </p:cNvSpPr>
          <p:nvPr>
            <p:ph type="body" sz="quarter" idx="19" hasCustomPrompt="1"/>
          </p:nvPr>
        </p:nvSpPr>
        <p:spPr>
          <a:xfrm>
            <a:off x="271917" y="1635126"/>
            <a:ext cx="11699631" cy="946693"/>
          </a:xfrm>
        </p:spPr>
        <p:txBody>
          <a:bodyPr>
            <a:noAutofit/>
          </a:bodyPr>
          <a:lstStyle>
            <a:lvl1pPr marL="0" indent="0">
              <a:buFont typeface="Arial" panose="020B0604020202020204" pitchFamily="34" charset="0"/>
              <a:buNone/>
              <a:defRPr b="0"/>
            </a:lvl1pPr>
          </a:lstStyle>
          <a:p>
            <a:pPr lvl="0"/>
            <a:r>
              <a:rPr lang="en-US" dirty="0" err="1"/>
              <a:t>Klikk</a:t>
            </a:r>
            <a:r>
              <a:rPr lang="en-US" dirty="0"/>
              <a:t> for å </a:t>
            </a:r>
            <a:r>
              <a:rPr lang="en-US" dirty="0" err="1"/>
              <a:t>skrive</a:t>
            </a:r>
            <a:r>
              <a:rPr lang="en-US" dirty="0"/>
              <a:t> inn </a:t>
            </a:r>
            <a:r>
              <a:rPr lang="en-US" dirty="0" err="1"/>
              <a:t>tekst</a:t>
            </a:r>
            <a:endParaRPr lang="nb-NO" dirty="0"/>
          </a:p>
        </p:txBody>
      </p:sp>
      <p:sp>
        <p:nvSpPr>
          <p:cNvPr id="8" name="Picture Placeholder 7"/>
          <p:cNvSpPr>
            <a:spLocks noGrp="1"/>
          </p:cNvSpPr>
          <p:nvPr>
            <p:ph type="pic" sz="quarter" idx="20" hasCustomPrompt="1"/>
          </p:nvPr>
        </p:nvSpPr>
        <p:spPr>
          <a:xfrm>
            <a:off x="271917" y="2719614"/>
            <a:ext cx="11699631" cy="2941635"/>
          </a:xfrm>
          <a:solidFill>
            <a:srgbClr val="DCDE44"/>
          </a:solidFill>
        </p:spPr>
        <p:txBody>
          <a:bodyPr/>
          <a:lstStyle>
            <a:lvl1pPr>
              <a:defRPr baseline="0"/>
            </a:lvl1pPr>
          </a:lstStyle>
          <a:p>
            <a:r>
              <a:rPr lang="nb-NO" dirty="0"/>
              <a:t>Klikk på ikonet for å sette inn bilde</a:t>
            </a:r>
          </a:p>
        </p:txBody>
      </p:sp>
      <p:sp>
        <p:nvSpPr>
          <p:cNvPr id="9" name="Text Placeholder 25"/>
          <p:cNvSpPr>
            <a:spLocks noGrp="1"/>
          </p:cNvSpPr>
          <p:nvPr>
            <p:ph type="body" sz="quarter" idx="15" hasCustomPrompt="1"/>
          </p:nvPr>
        </p:nvSpPr>
        <p:spPr>
          <a:xfrm>
            <a:off x="443819" y="5913360"/>
            <a:ext cx="3544615" cy="756000"/>
          </a:xfrm>
        </p:spPr>
        <p:txBody>
          <a:bodyPr>
            <a:noAutofit/>
          </a:bodyPr>
          <a:lstStyle>
            <a:lvl1pPr>
              <a:defRPr/>
            </a:lvl1pPr>
            <a:lvl2pPr marL="457200" indent="0">
              <a:buNone/>
              <a:defRPr/>
            </a:lvl2pPr>
          </a:lstStyle>
          <a:p>
            <a:pPr lvl="0"/>
            <a:r>
              <a:rPr lang="nb-NO" dirty="0"/>
              <a:t>Klikk her for å skrive inn tittel og hvordan utarbeides</a:t>
            </a:r>
          </a:p>
        </p:txBody>
      </p:sp>
      <p:sp>
        <p:nvSpPr>
          <p:cNvPr id="10" name="Text Placeholder 25"/>
          <p:cNvSpPr>
            <a:spLocks noGrp="1"/>
          </p:cNvSpPr>
          <p:nvPr>
            <p:ph type="body" sz="quarter" idx="21" hasCustomPrompt="1"/>
          </p:nvPr>
        </p:nvSpPr>
        <p:spPr>
          <a:xfrm>
            <a:off x="4345000" y="5913360"/>
            <a:ext cx="3544615" cy="756000"/>
          </a:xfrm>
        </p:spPr>
        <p:txBody>
          <a:bodyPr>
            <a:noAutofit/>
          </a:bodyPr>
          <a:lstStyle>
            <a:lvl1pPr>
              <a:defRPr/>
            </a:lvl1pPr>
            <a:lvl2pPr marL="457200" indent="0">
              <a:buNone/>
              <a:defRPr/>
            </a:lvl2pPr>
          </a:lstStyle>
          <a:p>
            <a:pPr lvl="0"/>
            <a:r>
              <a:rPr lang="nb-NO" dirty="0"/>
              <a:t>Klikk her for å skrive inn tittel og hvordan utarbeides</a:t>
            </a:r>
          </a:p>
        </p:txBody>
      </p:sp>
      <p:sp>
        <p:nvSpPr>
          <p:cNvPr id="11" name="Text Placeholder 25"/>
          <p:cNvSpPr>
            <a:spLocks noGrp="1"/>
          </p:cNvSpPr>
          <p:nvPr>
            <p:ph type="body" sz="quarter" idx="22" hasCustomPrompt="1"/>
          </p:nvPr>
        </p:nvSpPr>
        <p:spPr>
          <a:xfrm>
            <a:off x="8246180" y="5913360"/>
            <a:ext cx="3544615" cy="756000"/>
          </a:xfrm>
        </p:spPr>
        <p:txBody>
          <a:bodyPr>
            <a:noAutofit/>
          </a:bodyPr>
          <a:lstStyle>
            <a:lvl1pPr>
              <a:defRPr/>
            </a:lvl1pPr>
            <a:lvl2pPr marL="457200" indent="0">
              <a:buNone/>
              <a:defRPr/>
            </a:lvl2pPr>
          </a:lstStyle>
          <a:p>
            <a:pPr lvl="0"/>
            <a:r>
              <a:rPr lang="nb-NO" dirty="0"/>
              <a:t>Klikk her for å skrive inn tittel og hvordan utarbeides</a:t>
            </a:r>
          </a:p>
        </p:txBody>
      </p:sp>
      <p:sp>
        <p:nvSpPr>
          <p:cNvPr id="13"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3065918928"/>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57909" y="188913"/>
            <a:ext cx="11687906" cy="6480176"/>
          </a:xfrm>
          <a:solidFill>
            <a:srgbClr val="DCDE44"/>
          </a:solidFill>
        </p:spPr>
        <p:txBody>
          <a:bodyPr/>
          <a:lstStyle>
            <a:lvl1pPr>
              <a:defRPr/>
            </a:lvl1pPr>
          </a:lstStyle>
          <a:p>
            <a:r>
              <a:rPr lang="nb-NO" dirty="0"/>
              <a:t>Klikk på ikon for å sette inn bilde</a:t>
            </a:r>
          </a:p>
        </p:txBody>
      </p:sp>
    </p:spTree>
    <p:extLst>
      <p:ext uri="{BB962C8B-B14F-4D97-AF65-F5344CB8AC3E}">
        <p14:creationId xmlns:p14="http://schemas.microsoft.com/office/powerpoint/2010/main" val="25971683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vslutnin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252"/>
          <a:stretch/>
        </p:blipFill>
        <p:spPr>
          <a:xfrm>
            <a:off x="245371" y="188640"/>
            <a:ext cx="11699894" cy="5400601"/>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dirty="0">
              <a:solidFill>
                <a:schemeClr val="bg1"/>
              </a:solidFill>
              <a:latin typeface="Arial"/>
              <a:cs typeface="Arial"/>
            </a:endParaRPr>
          </a:p>
        </p:txBody>
      </p:sp>
      <p:sp>
        <p:nvSpPr>
          <p:cNvPr id="4" name="Text Placeholder 3"/>
          <p:cNvSpPr>
            <a:spLocks noGrp="1"/>
          </p:cNvSpPr>
          <p:nvPr>
            <p:ph type="body" sz="quarter" idx="10" hasCustomPrompt="1"/>
          </p:nvPr>
        </p:nvSpPr>
        <p:spPr>
          <a:xfrm>
            <a:off x="423303" y="367266"/>
            <a:ext cx="11344031" cy="2125630"/>
          </a:xfrm>
        </p:spPr>
        <p:txBody>
          <a:bodyPr anchor="b">
            <a:normAutofit/>
          </a:bodyPr>
          <a:lstStyle>
            <a:lvl1pPr>
              <a:defRPr sz="2800" b="0" baseline="0">
                <a:solidFill>
                  <a:schemeClr val="tx2"/>
                </a:solidFill>
              </a:defRPr>
            </a:lvl1pPr>
          </a:lstStyle>
          <a:p>
            <a:pPr lvl="0"/>
            <a:r>
              <a:rPr lang="nb-NO" dirty="0"/>
              <a:t>Klikk for å skrive inn avslutning</a:t>
            </a:r>
          </a:p>
        </p:txBody>
      </p:sp>
      <p:grpSp>
        <p:nvGrpSpPr>
          <p:cNvPr id="5" name="Group 4"/>
          <p:cNvGrpSpPr/>
          <p:nvPr userDrawn="1"/>
        </p:nvGrpSpPr>
        <p:grpSpPr>
          <a:xfrm>
            <a:off x="442652" y="5890627"/>
            <a:ext cx="5083247" cy="748703"/>
            <a:chOff x="291353" y="5721294"/>
            <a:chExt cx="4130138" cy="748703"/>
          </a:xfrm>
        </p:grpSpPr>
        <p:pic>
          <p:nvPicPr>
            <p:cNvPr id="6" name="Picture 2" descr="\\10.65.9.150\ds1\RRU\JOBS\LIBRARY\DSP02000 - DSP02099\DSP02001 Admin Logo Brand Update\logo files wip\NEW PA LOGO\New PA Logo 2-17 x 2-36.emf"/>
            <p:cNvPicPr>
              <a:picLocks noChangeAspect="1" noChangeArrowheads="1"/>
            </p:cNvPicPr>
            <p:nvPr/>
          </p:nvPicPr>
          <p:blipFill>
            <a:blip r:embed="rId3" cstate="screen">
              <a:biLevel thresh="50000"/>
              <a:alphaModFix amt="29000"/>
              <a:extLst>
                <a:ext uri="{28A0092B-C50C-407E-A947-70E740481C1C}">
                  <a14:useLocalDpi xmlns:a14="http://schemas.microsoft.com/office/drawing/2010/main"/>
                </a:ext>
              </a:extLst>
            </a:blip>
            <a:srcRect/>
            <a:stretch>
              <a:fillRect/>
            </a:stretch>
          </p:blipFill>
          <p:spPr bwMode="auto">
            <a:xfrm>
              <a:off x="291353" y="5836872"/>
              <a:ext cx="563012" cy="4933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ho_logo_cmyk.eps"/>
            <p:cNvPicPr>
              <a:picLocks noChangeAspect="1"/>
            </p:cNvPicPr>
            <p:nvPr/>
          </p:nvPicPr>
          <p:blipFill>
            <a:blip r:embed="rId4">
              <a:grayscl/>
              <a:alphaModFix amt="76000"/>
              <a:extLst>
                <a:ext uri="{28A0092B-C50C-407E-A947-70E740481C1C}">
                  <a14:useLocalDpi xmlns:a14="http://schemas.microsoft.com/office/drawing/2010/main"/>
                </a:ext>
              </a:extLst>
            </a:blip>
            <a:stretch>
              <a:fillRect/>
            </a:stretch>
          </p:blipFill>
          <p:spPr>
            <a:xfrm>
              <a:off x="2569967" y="5721294"/>
              <a:ext cx="1851524" cy="748703"/>
            </a:xfrm>
            <a:prstGeom prst="rect">
              <a:avLst/>
            </a:prstGeom>
          </p:spPr>
        </p:pic>
        <p:pic>
          <p:nvPicPr>
            <p:cNvPr id="9" name="Picture 8" descr="MW_logo_Black.eps"/>
            <p:cNvPicPr>
              <a:picLocks noChangeAspect="1"/>
            </p:cNvPicPr>
            <p:nvPr/>
          </p:nvPicPr>
          <p:blipFill>
            <a:blip r:embed="rId5" cstate="screen">
              <a:alphaModFix amt="33000"/>
              <a:extLst>
                <a:ext uri="{28A0092B-C50C-407E-A947-70E740481C1C}">
                  <a14:useLocalDpi xmlns:a14="http://schemas.microsoft.com/office/drawing/2010/main"/>
                </a:ext>
              </a:extLst>
            </a:blip>
            <a:stretch>
              <a:fillRect/>
            </a:stretch>
          </p:blipFill>
          <p:spPr>
            <a:xfrm>
              <a:off x="1375287" y="5847518"/>
              <a:ext cx="583807" cy="529685"/>
            </a:xfrm>
            <a:prstGeom prst="rect">
              <a:avLst/>
            </a:prstGeom>
          </p:spPr>
        </p:pic>
      </p:grpSp>
    </p:spTree>
    <p:extLst>
      <p:ext uri="{BB962C8B-B14F-4D97-AF65-F5344CB8AC3E}">
        <p14:creationId xmlns:p14="http://schemas.microsoft.com/office/powerpoint/2010/main" val="2150047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331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Innhold">
    <p:spTree>
      <p:nvGrpSpPr>
        <p:cNvPr id="1" name=""/>
        <p:cNvGrpSpPr/>
        <p:nvPr/>
      </p:nvGrpSpPr>
      <p:grpSpPr>
        <a:xfrm>
          <a:off x="0" y="0"/>
          <a:ext cx="0" cy="0"/>
          <a:chOff x="0" y="0"/>
          <a:chExt cx="0" cy="0"/>
        </a:xfrm>
      </p:grpSpPr>
      <p:sp>
        <p:nvSpPr>
          <p:cNvPr id="8" name="TextBox 7"/>
          <p:cNvSpPr txBox="1"/>
          <p:nvPr userDrawn="1"/>
        </p:nvSpPr>
        <p:spPr>
          <a:xfrm>
            <a:off x="258645" y="327263"/>
            <a:ext cx="6544649" cy="554269"/>
          </a:xfrm>
          <a:prstGeom prst="rect">
            <a:avLst/>
          </a:prstGeom>
          <a:noFill/>
        </p:spPr>
        <p:txBody>
          <a:bodyPr wrap="square" lIns="71990" tIns="71990" rIns="71990" bIns="71990" rtlCol="0">
            <a:noAutofit/>
          </a:bodyPr>
          <a:lstStyle/>
          <a:p>
            <a:pPr algn="l"/>
            <a:r>
              <a:rPr lang="nb-NO" sz="2800" dirty="0">
                <a:solidFill>
                  <a:schemeClr val="tx2"/>
                </a:solidFill>
                <a:latin typeface="Arial"/>
                <a:cs typeface="Arial"/>
              </a:rPr>
              <a:t>Innholdsfortegnelse</a:t>
            </a:r>
          </a:p>
          <a:p>
            <a:pPr algn="l"/>
            <a:r>
              <a:rPr lang="nb-NO" sz="2800" dirty="0">
                <a:solidFill>
                  <a:schemeClr val="tx2"/>
                </a:solidFill>
                <a:latin typeface="Arial"/>
                <a:cs typeface="Arial"/>
              </a:rPr>
              <a:t>   </a:t>
            </a:r>
          </a:p>
        </p:txBody>
      </p:sp>
      <p:sp>
        <p:nvSpPr>
          <p:cNvPr id="4" name="TextBox 3"/>
          <p:cNvSpPr txBox="1"/>
          <p:nvPr userDrawn="1"/>
        </p:nvSpPr>
        <p:spPr>
          <a:xfrm>
            <a:off x="258646" y="1310351"/>
            <a:ext cx="543739" cy="307777"/>
          </a:xfrm>
          <a:prstGeom prst="rect">
            <a:avLst/>
          </a:prstGeom>
          <a:noFill/>
        </p:spPr>
        <p:txBody>
          <a:bodyPr wrap="none" rtlCol="0">
            <a:spAutoFit/>
          </a:bodyPr>
          <a:lstStyle/>
          <a:p>
            <a:r>
              <a:rPr lang="nb-NO" sz="1400" dirty="0">
                <a:solidFill>
                  <a:srgbClr val="3A7EC0"/>
                </a:solidFill>
                <a:latin typeface="Arial" panose="020B0604020202020204" pitchFamily="34" charset="0"/>
                <a:cs typeface="Arial" panose="020B0604020202020204" pitchFamily="34" charset="0"/>
              </a:rPr>
              <a:t>Side</a:t>
            </a:r>
          </a:p>
        </p:txBody>
      </p:sp>
      <p:sp>
        <p:nvSpPr>
          <p:cNvPr id="14" name="TextBox 13"/>
          <p:cNvSpPr txBox="1"/>
          <p:nvPr userDrawn="1"/>
        </p:nvSpPr>
        <p:spPr>
          <a:xfrm>
            <a:off x="1221613" y="1310351"/>
            <a:ext cx="621645" cy="307777"/>
          </a:xfrm>
          <a:prstGeom prst="rect">
            <a:avLst/>
          </a:prstGeom>
          <a:noFill/>
        </p:spPr>
        <p:txBody>
          <a:bodyPr wrap="none" rtlCol="0">
            <a:spAutoFit/>
          </a:bodyPr>
          <a:lstStyle/>
          <a:p>
            <a:r>
              <a:rPr lang="nb-NO" sz="1400" dirty="0">
                <a:solidFill>
                  <a:srgbClr val="3A7EC0"/>
                </a:solidFill>
                <a:latin typeface="Arial" panose="020B0604020202020204" pitchFamily="34" charset="0"/>
                <a:cs typeface="Arial" panose="020B0604020202020204" pitchFamily="34" charset="0"/>
              </a:rPr>
              <a:t>Tema</a:t>
            </a:r>
          </a:p>
        </p:txBody>
      </p:sp>
      <p:sp>
        <p:nvSpPr>
          <p:cNvPr id="15" name="Text Placeholder 14"/>
          <p:cNvSpPr>
            <a:spLocks noGrp="1"/>
          </p:cNvSpPr>
          <p:nvPr>
            <p:ph type="body" sz="quarter" idx="13" hasCustomPrompt="1"/>
          </p:nvPr>
        </p:nvSpPr>
        <p:spPr>
          <a:xfrm>
            <a:off x="257908" y="1779071"/>
            <a:ext cx="6961205" cy="4313754"/>
          </a:xfrm>
        </p:spPr>
        <p:txBody>
          <a:bodyPr>
            <a:noAutofit/>
          </a:bodyPr>
          <a:lstStyle>
            <a:lvl1pPr>
              <a:tabLst>
                <a:tab pos="803275" algn="l"/>
              </a:tabLst>
              <a:defRPr b="0" baseline="0">
                <a:solidFill>
                  <a:schemeClr val="tx1"/>
                </a:solidFill>
              </a:defRPr>
            </a:lvl1pPr>
          </a:lstStyle>
          <a:p>
            <a:pPr lvl="0"/>
            <a:r>
              <a:rPr lang="en-US" dirty="0" err="1"/>
              <a:t>Klikk</a:t>
            </a:r>
            <a:r>
              <a:rPr lang="en-US" dirty="0"/>
              <a:t> for å </a:t>
            </a:r>
            <a:r>
              <a:rPr lang="en-US" dirty="0" err="1"/>
              <a:t>legge</a:t>
            </a:r>
            <a:r>
              <a:rPr lang="en-US" dirty="0"/>
              <a:t> inn </a:t>
            </a:r>
            <a:r>
              <a:rPr lang="en-US" dirty="0" err="1"/>
              <a:t>sidenummer</a:t>
            </a:r>
            <a:r>
              <a:rPr lang="en-US" dirty="0"/>
              <a:t> </a:t>
            </a:r>
            <a:r>
              <a:rPr lang="en-US" dirty="0" err="1"/>
              <a:t>og</a:t>
            </a:r>
            <a:r>
              <a:rPr lang="en-US" dirty="0"/>
              <a:t> </a:t>
            </a:r>
            <a:r>
              <a:rPr lang="en-US" dirty="0" err="1"/>
              <a:t>kapittel</a:t>
            </a:r>
            <a:r>
              <a:rPr lang="en-US" dirty="0"/>
              <a:t>. </a:t>
            </a:r>
            <a:r>
              <a:rPr lang="en-US" dirty="0" err="1"/>
              <a:t>Bruk</a:t>
            </a:r>
            <a:r>
              <a:rPr lang="en-US" dirty="0"/>
              <a:t> tab </a:t>
            </a:r>
            <a:r>
              <a:rPr lang="en-US" dirty="0" err="1"/>
              <a:t>etter</a:t>
            </a:r>
            <a:r>
              <a:rPr lang="en-US" dirty="0"/>
              <a:t> </a:t>
            </a:r>
            <a:r>
              <a:rPr lang="en-US" dirty="0" err="1"/>
              <a:t>sidenummer</a:t>
            </a:r>
            <a:endParaRPr lang="en-US" dirty="0"/>
          </a:p>
          <a:p>
            <a:pPr lvl="0"/>
            <a:r>
              <a:rPr lang="en-US" dirty="0"/>
              <a:t>	</a:t>
            </a:r>
          </a:p>
        </p:txBody>
      </p:sp>
      <p:cxnSp>
        <p:nvCxnSpPr>
          <p:cNvPr id="17" name="Straight Connector 16"/>
          <p:cNvCxnSpPr/>
          <p:nvPr userDrawn="1"/>
        </p:nvCxnSpPr>
        <p:spPr>
          <a:xfrm>
            <a:off x="244233" y="1634133"/>
            <a:ext cx="6974880" cy="0"/>
          </a:xfrm>
          <a:prstGeom prst="line">
            <a:avLst/>
          </a:prstGeom>
          <a:ln w="12700">
            <a:solidFill>
              <a:srgbClr val="9BA5AE"/>
            </a:solidFill>
          </a:ln>
          <a:effectLst/>
        </p:spPr>
        <p:style>
          <a:lnRef idx="2">
            <a:schemeClr val="accent1"/>
          </a:lnRef>
          <a:fillRef idx="0">
            <a:schemeClr val="accent1"/>
          </a:fillRef>
          <a:effectRef idx="1">
            <a:schemeClr val="accent1"/>
          </a:effectRef>
          <a:fontRef idx="minor">
            <a:schemeClr val="tx1"/>
          </a:fontRef>
        </p:style>
      </p:cxnSp>
      <p:pic>
        <p:nvPicPr>
          <p:cNvPr id="20" name="Picture 19"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21" name="Text Placeholder 6"/>
          <p:cNvSpPr>
            <a:spLocks noGrp="1"/>
          </p:cNvSpPr>
          <p:nvPr>
            <p:ph type="body" sz="quarter" idx="19" hasCustomPrompt="1"/>
          </p:nvPr>
        </p:nvSpPr>
        <p:spPr>
          <a:xfrm>
            <a:off x="7868505" y="2080594"/>
            <a:ext cx="3911234" cy="2356517"/>
          </a:xfrm>
        </p:spPr>
        <p:txBody>
          <a:bodyPr/>
          <a:lstStyle>
            <a:lvl1pPr marL="0" marR="0" indent="0" algn="l" defTabSz="457200" rtl="0" eaLnBrk="1" fontAlgn="auto" latinLnBrk="0" hangingPunct="1">
              <a:lnSpc>
                <a:spcPct val="100000"/>
              </a:lnSpc>
              <a:spcBef>
                <a:spcPts val="300"/>
              </a:spcBef>
              <a:spcAft>
                <a:spcPts val="600"/>
              </a:spcAft>
              <a:buClrTx/>
              <a:buSzTx/>
              <a:buFont typeface="Arial" panose="020B0604020202020204" pitchFamily="34" charset="0"/>
              <a:buNone/>
              <a:tabLst/>
              <a:defRPr baseline="0">
                <a:solidFill>
                  <a:schemeClr val="tx1"/>
                </a:solidFill>
              </a:defRPr>
            </a:lvl1pPr>
          </a:lstStyle>
          <a:p>
            <a:pPr marL="0" indent="0">
              <a:spcBef>
                <a:spcPts val="300"/>
              </a:spcBef>
              <a:spcAft>
                <a:spcPts val="600"/>
              </a:spcAft>
              <a:buNone/>
            </a:pPr>
            <a:r>
              <a:rPr lang="nb-NO" sz="1400" dirty="0">
                <a:solidFill>
                  <a:schemeClr val="tx1"/>
                </a:solidFill>
                <a:latin typeface="Arial"/>
                <a:ea typeface="Calibri"/>
                <a:cs typeface="Arial"/>
              </a:rPr>
              <a:t>Veikart for tjenesteinnovasjon er en praktisk metodikk som setter kommunene i stand til å endre offentlige tjenester for å møte fremtiden. </a:t>
            </a:r>
          </a:p>
          <a:p>
            <a:pPr marL="0" indent="0">
              <a:spcBef>
                <a:spcPts val="300"/>
              </a:spcBef>
              <a:spcAft>
                <a:spcPts val="600"/>
              </a:spcAft>
              <a:buNone/>
            </a:pPr>
            <a:r>
              <a:rPr lang="nb-NO" sz="1400" dirty="0">
                <a:solidFill>
                  <a:schemeClr val="tx1"/>
                </a:solidFill>
                <a:latin typeface="Arial"/>
                <a:ea typeface="Calibri"/>
                <a:cs typeface="Arial"/>
              </a:rPr>
              <a:t>For å få tilgang til hele metodikken for tjenesteinnovasjon kan dere gå til </a:t>
            </a:r>
            <a:r>
              <a:rPr lang="nb-NO" sz="1400" dirty="0" err="1">
                <a:solidFill>
                  <a:schemeClr val="tx1"/>
                </a:solidFill>
                <a:latin typeface="Arial"/>
                <a:ea typeface="Calibri"/>
                <a:cs typeface="Arial"/>
              </a:rPr>
              <a:t>www.ks.no</a:t>
            </a:r>
            <a:r>
              <a:rPr lang="nb-NO" sz="1400" dirty="0">
                <a:solidFill>
                  <a:schemeClr val="tx1"/>
                </a:solidFill>
                <a:latin typeface="Arial"/>
                <a:ea typeface="Calibri"/>
                <a:cs typeface="Arial"/>
              </a:rPr>
              <a:t>/</a:t>
            </a:r>
            <a:r>
              <a:rPr lang="nb-NO" sz="1400" dirty="0" err="1">
                <a:solidFill>
                  <a:schemeClr val="tx1"/>
                </a:solidFill>
                <a:latin typeface="Arial"/>
                <a:ea typeface="Calibri"/>
                <a:cs typeface="Arial"/>
              </a:rPr>
              <a:t>samveis</a:t>
            </a:r>
            <a:r>
              <a:rPr lang="nb-NO" sz="1400" dirty="0">
                <a:solidFill>
                  <a:schemeClr val="tx1"/>
                </a:solidFill>
                <a:latin typeface="Arial"/>
                <a:ea typeface="Calibri"/>
                <a:cs typeface="Arial"/>
              </a:rPr>
              <a:t> </a:t>
            </a:r>
          </a:p>
          <a:p>
            <a:pPr marL="0" indent="0">
              <a:spcBef>
                <a:spcPts val="300"/>
              </a:spcBef>
              <a:spcAft>
                <a:spcPts val="600"/>
              </a:spcAft>
              <a:buNone/>
            </a:pPr>
            <a:r>
              <a:rPr lang="nb-NO" sz="1400" dirty="0">
                <a:solidFill>
                  <a:schemeClr val="tx1"/>
                </a:solidFill>
                <a:latin typeface="Arial"/>
                <a:ea typeface="Calibri"/>
                <a:cs typeface="Arial"/>
              </a:rPr>
              <a:t>Dette dokumentet er et av verktøyene i metodikken, og dere finner det referert til i </a:t>
            </a:r>
            <a:r>
              <a:rPr lang="en-US" dirty="0"/>
              <a:t>[</a:t>
            </a:r>
            <a:r>
              <a:rPr lang="en-US" dirty="0" err="1"/>
              <a:t>Fase</a:t>
            </a:r>
            <a:r>
              <a:rPr lang="en-US" dirty="0"/>
              <a:t> </a:t>
            </a:r>
            <a:r>
              <a:rPr lang="en-US" dirty="0" err="1"/>
              <a:t>nr</a:t>
            </a:r>
            <a:r>
              <a:rPr lang="en-US" dirty="0"/>
              <a:t>, </a:t>
            </a:r>
            <a:r>
              <a:rPr lang="en-US" dirty="0" err="1"/>
              <a:t>Fasenavn</a:t>
            </a:r>
            <a:r>
              <a:rPr lang="en-US" dirty="0"/>
              <a:t>.]</a:t>
            </a:r>
          </a:p>
          <a:p>
            <a:pPr marL="0" indent="0">
              <a:spcBef>
                <a:spcPts val="300"/>
              </a:spcBef>
              <a:spcAft>
                <a:spcPts val="600"/>
              </a:spcAft>
              <a:buNone/>
            </a:pPr>
            <a:endParaRPr lang="nb-NO" sz="1400" b="1" dirty="0">
              <a:solidFill>
                <a:schemeClr val="tx1"/>
              </a:solidFill>
              <a:latin typeface="Arial"/>
              <a:ea typeface="Calibri"/>
              <a:cs typeface="Arial"/>
            </a:endParaRPr>
          </a:p>
        </p:txBody>
      </p:sp>
      <p:sp>
        <p:nvSpPr>
          <p:cNvPr id="23" name="Text Placeholder 6"/>
          <p:cNvSpPr>
            <a:spLocks noGrp="1"/>
          </p:cNvSpPr>
          <p:nvPr>
            <p:ph type="body" sz="quarter" idx="23" hasCustomPrompt="1"/>
          </p:nvPr>
        </p:nvSpPr>
        <p:spPr>
          <a:xfrm>
            <a:off x="7880470" y="1628800"/>
            <a:ext cx="3911234" cy="335200"/>
          </a:xfrm>
        </p:spPr>
        <p:txBody>
          <a:bodyPr/>
          <a:lstStyle>
            <a:lvl1pPr marL="0" indent="0">
              <a:buNone/>
              <a:defRPr b="1" baseline="0"/>
            </a:lvl1pPr>
          </a:lstStyle>
          <a:p>
            <a:pPr marL="0" indent="0">
              <a:buNone/>
            </a:pPr>
            <a:r>
              <a:rPr lang="nb-NO" sz="1400" b="1" dirty="0">
                <a:solidFill>
                  <a:schemeClr val="tx1"/>
                </a:solidFill>
                <a:latin typeface="Arial"/>
                <a:ea typeface="Calibri"/>
                <a:cs typeface="Arial"/>
              </a:rPr>
              <a:t>OM VEIKART FOR TJENESTEINNOVASJON</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93224" y="4728614"/>
            <a:ext cx="3873762" cy="1795824"/>
          </a:xfrm>
          <a:prstGeom prst="rect">
            <a:avLst/>
          </a:prstGeom>
          <a:ln>
            <a:solidFill>
              <a:schemeClr val="bg1"/>
            </a:solidFill>
          </a:ln>
        </p:spPr>
      </p:pic>
      <p:sp>
        <p:nvSpPr>
          <p:cNvPr id="13"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2829259365"/>
      </p:ext>
    </p:extLst>
  </p:cSld>
  <p:clrMapOvr>
    <a:masterClrMapping/>
  </p:clrMapOvr>
  <p:extLst>
    <p:ext uri="{DCECCB84-F9BA-43D5-87BE-67443E8EF086}">
      <p15:sldGuideLst xmlns:p15="http://schemas.microsoft.com/office/powerpoint/2012/main">
        <p15:guide id="1" pos="3120">
          <p15:clr>
            <a:srgbClr val="FBAE40"/>
          </p15:clr>
        </p15:guide>
        <p15:guide id="2" pos="580">
          <p15:clr>
            <a:srgbClr val="FBAE40"/>
          </p15:clr>
        </p15:guide>
        <p15:guide id="3" pos="3846">
          <p15:clr>
            <a:srgbClr val="FBAE40"/>
          </p15:clr>
        </p15:guide>
        <p15:guide id="4" pos="1578">
          <p15:clr>
            <a:srgbClr val="FBAE40"/>
          </p15:clr>
        </p15:guide>
        <p15:guide id="5" orient="horz" pos="2160">
          <p15:clr>
            <a:srgbClr val="FBAE40"/>
          </p15:clr>
        </p15:guide>
        <p15:guide id="6" orient="horz" pos="84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85" y="206448"/>
            <a:ext cx="11699081" cy="5454800"/>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dirty="0">
              <a:solidFill>
                <a:schemeClr val="bg1"/>
              </a:solidFill>
              <a:latin typeface="Arial"/>
              <a:cs typeface="Arial"/>
            </a:endParaRPr>
          </a:p>
        </p:txBody>
      </p:sp>
      <p:grpSp>
        <p:nvGrpSpPr>
          <p:cNvPr id="11" name="Group 2"/>
          <p:cNvGrpSpPr/>
          <p:nvPr userDrawn="1"/>
        </p:nvGrpSpPr>
        <p:grpSpPr>
          <a:xfrm>
            <a:off x="423985" y="6012302"/>
            <a:ext cx="5083247" cy="748703"/>
            <a:chOff x="291353" y="5721294"/>
            <a:chExt cx="4130138" cy="748703"/>
          </a:xfrm>
        </p:grpSpPr>
        <p:pic>
          <p:nvPicPr>
            <p:cNvPr id="12" name="Picture 2" descr="\\10.65.9.150\ds1\RRU\JOBS\LIBRARY\DSP02000 - DSP02099\DSP02001 Admin Logo Brand Update\logo files wip\NEW PA LOGO\New PA Logo 2-17 x 2-36.emf"/>
            <p:cNvPicPr>
              <a:picLocks noChangeAspect="1" noChangeArrowheads="1"/>
            </p:cNvPicPr>
            <p:nvPr/>
          </p:nvPicPr>
          <p:blipFill>
            <a:blip r:embed="rId3" cstate="screen">
              <a:biLevel thresh="50000"/>
              <a:alphaModFix amt="29000"/>
              <a:extLst>
                <a:ext uri="{28A0092B-C50C-407E-A947-70E740481C1C}">
                  <a14:useLocalDpi xmlns:a14="http://schemas.microsoft.com/office/drawing/2010/main"/>
                </a:ext>
              </a:extLst>
            </a:blip>
            <a:srcRect/>
            <a:stretch>
              <a:fillRect/>
            </a:stretch>
          </p:blipFill>
          <p:spPr bwMode="auto">
            <a:xfrm>
              <a:off x="291353" y="5836872"/>
              <a:ext cx="563012" cy="493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ho_logo_cmyk.eps"/>
            <p:cNvPicPr>
              <a:picLocks noChangeAspect="1"/>
            </p:cNvPicPr>
            <p:nvPr/>
          </p:nvPicPr>
          <p:blipFill>
            <a:blip r:embed="rId4">
              <a:grayscl/>
              <a:alphaModFix amt="76000"/>
              <a:extLst>
                <a:ext uri="{28A0092B-C50C-407E-A947-70E740481C1C}">
                  <a14:useLocalDpi xmlns:a14="http://schemas.microsoft.com/office/drawing/2010/main"/>
                </a:ext>
              </a:extLst>
            </a:blip>
            <a:stretch>
              <a:fillRect/>
            </a:stretch>
          </p:blipFill>
          <p:spPr>
            <a:xfrm>
              <a:off x="2569967" y="5721294"/>
              <a:ext cx="1851524" cy="748703"/>
            </a:xfrm>
            <a:prstGeom prst="rect">
              <a:avLst/>
            </a:prstGeom>
          </p:spPr>
        </p:pic>
        <p:pic>
          <p:nvPicPr>
            <p:cNvPr id="14" name="Picture 12" descr="MW_logo_Black.eps"/>
            <p:cNvPicPr>
              <a:picLocks noChangeAspect="1"/>
            </p:cNvPicPr>
            <p:nvPr/>
          </p:nvPicPr>
          <p:blipFill>
            <a:blip r:embed="rId5" cstate="screen">
              <a:alphaModFix amt="33000"/>
              <a:extLst>
                <a:ext uri="{28A0092B-C50C-407E-A947-70E740481C1C}">
                  <a14:useLocalDpi xmlns:a14="http://schemas.microsoft.com/office/drawing/2010/main"/>
                </a:ext>
              </a:extLst>
            </a:blip>
            <a:stretch>
              <a:fillRect/>
            </a:stretch>
          </p:blipFill>
          <p:spPr>
            <a:xfrm>
              <a:off x="1375287" y="5847518"/>
              <a:ext cx="583807" cy="529685"/>
            </a:xfrm>
            <a:prstGeom prst="rect">
              <a:avLst/>
            </a:prstGeom>
          </p:spPr>
        </p:pic>
      </p:grpSp>
      <p:sp>
        <p:nvSpPr>
          <p:cNvPr id="15" name="TextBox 14"/>
          <p:cNvSpPr txBox="1"/>
          <p:nvPr userDrawn="1"/>
        </p:nvSpPr>
        <p:spPr>
          <a:xfrm>
            <a:off x="423985" y="2292449"/>
            <a:ext cx="11344031" cy="463607"/>
          </a:xfrm>
          <a:prstGeom prst="rect">
            <a:avLst/>
          </a:prstGeom>
          <a:noFill/>
          <a:effectLst/>
        </p:spPr>
        <p:txBody>
          <a:bodyPr wrap="square" lIns="36000" tIns="36000" rIns="36000" bIns="108000" rtlCol="0">
            <a:noAutofit/>
          </a:bodyPr>
          <a:lstStyle>
            <a:defPPr>
              <a:defRPr lang="en-US"/>
            </a:defPPr>
            <a:lvl1pPr marL="0" indent="0">
              <a:spcBef>
                <a:spcPct val="20000"/>
              </a:spcBef>
              <a:defRPr sz="6000" b="1">
                <a:solidFill>
                  <a:schemeClr val="bg1"/>
                </a:solidFill>
                <a:latin typeface="Arial"/>
                <a:cs typeface="Arial"/>
              </a:defRPr>
            </a:lvl1pPr>
          </a:lstStyle>
          <a:p>
            <a:pPr algn="l"/>
            <a:r>
              <a:rPr lang="nb-NO" sz="2800" b="0" dirty="0">
                <a:solidFill>
                  <a:schemeClr val="tx1"/>
                </a:solidFill>
              </a:rPr>
              <a:t>Veikart for tjenesteinnovasjon</a:t>
            </a:r>
            <a:endParaRPr lang="nb-NO" sz="2000" b="0" dirty="0">
              <a:solidFill>
                <a:schemeClr val="tx1"/>
              </a:solidFill>
            </a:endParaRPr>
          </a:p>
        </p:txBody>
      </p:sp>
      <p:sp>
        <p:nvSpPr>
          <p:cNvPr id="7" name="Text Placeholder 6"/>
          <p:cNvSpPr>
            <a:spLocks noGrp="1"/>
          </p:cNvSpPr>
          <p:nvPr>
            <p:ph type="body" sz="quarter" idx="11" hasCustomPrompt="1"/>
          </p:nvPr>
        </p:nvSpPr>
        <p:spPr>
          <a:xfrm>
            <a:off x="512611" y="2773363"/>
            <a:ext cx="8199932" cy="432000"/>
          </a:xfrm>
        </p:spPr>
        <p:txBody>
          <a:bodyPr wrap="square" lIns="36000" tIns="36000" rIns="36000" bIns="36000">
            <a:normAutofit/>
          </a:bodyPr>
          <a:lstStyle>
            <a:lvl1pPr>
              <a:defRPr sz="2000" b="0">
                <a:solidFill>
                  <a:schemeClr val="tx2"/>
                </a:solidFill>
              </a:defRPr>
            </a:lvl1pPr>
          </a:lstStyle>
          <a:p>
            <a:pPr lvl="0"/>
            <a:r>
              <a:rPr lang="en-US" dirty="0"/>
              <a:t>&lt;</a:t>
            </a:r>
            <a:r>
              <a:rPr lang="en-US" dirty="0" err="1"/>
              <a:t>Klikk</a:t>
            </a:r>
            <a:r>
              <a:rPr lang="en-US" dirty="0"/>
              <a:t> for </a:t>
            </a:r>
            <a:r>
              <a:rPr lang="en-US" dirty="0" err="1"/>
              <a:t>å</a:t>
            </a:r>
            <a:r>
              <a:rPr lang="en-US" dirty="0"/>
              <a:t> </a:t>
            </a:r>
            <a:r>
              <a:rPr lang="en-US" dirty="0" err="1"/>
              <a:t>legge</a:t>
            </a:r>
            <a:r>
              <a:rPr lang="en-US" dirty="0"/>
              <a:t> inn </a:t>
            </a:r>
            <a:r>
              <a:rPr lang="en-US" dirty="0" err="1"/>
              <a:t>navn</a:t>
            </a:r>
            <a:r>
              <a:rPr lang="en-US" dirty="0"/>
              <a:t>&lt;</a:t>
            </a:r>
          </a:p>
        </p:txBody>
      </p:sp>
      <p:sp>
        <p:nvSpPr>
          <p:cNvPr id="18" name="Rectangle 17"/>
          <p:cNvSpPr/>
          <p:nvPr userDrawn="1"/>
        </p:nvSpPr>
        <p:spPr>
          <a:xfrm>
            <a:off x="9020633" y="5911388"/>
            <a:ext cx="3013258" cy="253916"/>
          </a:xfrm>
          <a:prstGeom prst="rect">
            <a:avLst/>
          </a:prstGeom>
        </p:spPr>
        <p:txBody>
          <a:bodyPr wrap="square">
            <a:spAutoFit/>
          </a:bodyPr>
          <a:lstStyle/>
          <a:p>
            <a:pPr lvl="0" algn="r"/>
            <a:r>
              <a:rPr lang="nb-NO" sz="1050" kern="0" spc="190" dirty="0">
                <a:solidFill>
                  <a:schemeClr val="bg1">
                    <a:lumMod val="50000"/>
                  </a:schemeClr>
                </a:solidFill>
                <a:latin typeface="+mn-lt"/>
                <a:ea typeface="+mn-ea"/>
                <a:cs typeface="+mn-cs"/>
              </a:rPr>
              <a:t>V1.0  JULI 2015</a:t>
            </a:r>
          </a:p>
        </p:txBody>
      </p:sp>
    </p:spTree>
    <p:extLst>
      <p:ext uri="{BB962C8B-B14F-4D97-AF65-F5344CB8AC3E}">
        <p14:creationId xmlns:p14="http://schemas.microsoft.com/office/powerpoint/2010/main" val="23703302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8" name="TextBox 7"/>
          <p:cNvSpPr txBox="1"/>
          <p:nvPr userDrawn="1"/>
        </p:nvSpPr>
        <p:spPr>
          <a:xfrm>
            <a:off x="258645" y="327263"/>
            <a:ext cx="6544649" cy="554269"/>
          </a:xfrm>
          <a:prstGeom prst="rect">
            <a:avLst/>
          </a:prstGeom>
          <a:noFill/>
        </p:spPr>
        <p:txBody>
          <a:bodyPr wrap="square" lIns="71990" tIns="71990" rIns="71990" bIns="71990" rtlCol="0">
            <a:noAutofit/>
          </a:bodyPr>
          <a:lstStyle/>
          <a:p>
            <a:pPr algn="l"/>
            <a:r>
              <a:rPr lang="nb-NO" sz="2800" dirty="0">
                <a:solidFill>
                  <a:schemeClr val="tx2"/>
                </a:solidFill>
                <a:latin typeface="Arial"/>
                <a:cs typeface="Arial"/>
              </a:rPr>
              <a:t>Innholdsfortegnelse</a:t>
            </a:r>
          </a:p>
          <a:p>
            <a:pPr algn="l"/>
            <a:r>
              <a:rPr lang="nb-NO" sz="2800" dirty="0">
                <a:solidFill>
                  <a:schemeClr val="tx2"/>
                </a:solidFill>
                <a:latin typeface="Arial"/>
                <a:cs typeface="Arial"/>
              </a:rPr>
              <a:t>   </a:t>
            </a:r>
          </a:p>
        </p:txBody>
      </p:sp>
      <p:sp>
        <p:nvSpPr>
          <p:cNvPr id="4" name="TextBox 3"/>
          <p:cNvSpPr txBox="1"/>
          <p:nvPr userDrawn="1"/>
        </p:nvSpPr>
        <p:spPr>
          <a:xfrm>
            <a:off x="258646" y="1310351"/>
            <a:ext cx="543739" cy="307777"/>
          </a:xfrm>
          <a:prstGeom prst="rect">
            <a:avLst/>
          </a:prstGeom>
          <a:noFill/>
        </p:spPr>
        <p:txBody>
          <a:bodyPr wrap="none" rtlCol="0">
            <a:spAutoFit/>
          </a:bodyPr>
          <a:lstStyle/>
          <a:p>
            <a:r>
              <a:rPr lang="nb-NO" sz="1400" dirty="0">
                <a:solidFill>
                  <a:srgbClr val="3A7EC0"/>
                </a:solidFill>
                <a:latin typeface="Arial" panose="020B0604020202020204" pitchFamily="34" charset="0"/>
                <a:cs typeface="Arial" panose="020B0604020202020204" pitchFamily="34" charset="0"/>
              </a:rPr>
              <a:t>Side</a:t>
            </a:r>
          </a:p>
        </p:txBody>
      </p:sp>
      <p:sp>
        <p:nvSpPr>
          <p:cNvPr id="14" name="TextBox 13"/>
          <p:cNvSpPr txBox="1"/>
          <p:nvPr userDrawn="1"/>
        </p:nvSpPr>
        <p:spPr>
          <a:xfrm>
            <a:off x="953479" y="1310351"/>
            <a:ext cx="621645" cy="307777"/>
          </a:xfrm>
          <a:prstGeom prst="rect">
            <a:avLst/>
          </a:prstGeom>
          <a:noFill/>
        </p:spPr>
        <p:txBody>
          <a:bodyPr wrap="none" rtlCol="0">
            <a:spAutoFit/>
          </a:bodyPr>
          <a:lstStyle/>
          <a:p>
            <a:r>
              <a:rPr lang="nb-NO" sz="1400" dirty="0">
                <a:solidFill>
                  <a:srgbClr val="3A7EC0"/>
                </a:solidFill>
                <a:latin typeface="Arial" panose="020B0604020202020204" pitchFamily="34" charset="0"/>
                <a:cs typeface="Arial" panose="020B0604020202020204" pitchFamily="34" charset="0"/>
              </a:rPr>
              <a:t>Tema</a:t>
            </a:r>
          </a:p>
        </p:txBody>
      </p:sp>
      <p:sp>
        <p:nvSpPr>
          <p:cNvPr id="15" name="Text Placeholder 14"/>
          <p:cNvSpPr>
            <a:spLocks noGrp="1"/>
          </p:cNvSpPr>
          <p:nvPr>
            <p:ph type="body" sz="quarter" idx="13" hasCustomPrompt="1"/>
          </p:nvPr>
        </p:nvSpPr>
        <p:spPr>
          <a:xfrm>
            <a:off x="257908" y="1779071"/>
            <a:ext cx="6961205" cy="4313754"/>
          </a:xfrm>
        </p:spPr>
        <p:txBody>
          <a:bodyPr>
            <a:noAutofit/>
          </a:bodyPr>
          <a:lstStyle>
            <a:lvl1pPr>
              <a:tabLst>
                <a:tab pos="536575" algn="l"/>
              </a:tabLst>
              <a:defRPr b="0" baseline="0">
                <a:solidFill>
                  <a:schemeClr val="tx1"/>
                </a:solidFill>
              </a:defRPr>
            </a:lvl1pPr>
          </a:lstStyle>
          <a:p>
            <a:pPr lvl="0"/>
            <a:r>
              <a:rPr lang="en-US" dirty="0" err="1"/>
              <a:t>Klikk</a:t>
            </a:r>
            <a:r>
              <a:rPr lang="en-US" dirty="0"/>
              <a:t> for å </a:t>
            </a:r>
            <a:r>
              <a:rPr lang="en-US" dirty="0" err="1"/>
              <a:t>legge</a:t>
            </a:r>
            <a:r>
              <a:rPr lang="en-US" dirty="0"/>
              <a:t> inn </a:t>
            </a:r>
            <a:r>
              <a:rPr lang="en-US" dirty="0" err="1"/>
              <a:t>sidenummer</a:t>
            </a:r>
            <a:r>
              <a:rPr lang="en-US" dirty="0"/>
              <a:t> </a:t>
            </a:r>
            <a:r>
              <a:rPr lang="en-US" dirty="0" err="1"/>
              <a:t>og</a:t>
            </a:r>
            <a:r>
              <a:rPr lang="en-US" dirty="0"/>
              <a:t> </a:t>
            </a:r>
            <a:r>
              <a:rPr lang="en-US" dirty="0" err="1"/>
              <a:t>kapittel</a:t>
            </a:r>
            <a:r>
              <a:rPr lang="en-US" dirty="0"/>
              <a:t>. </a:t>
            </a:r>
            <a:r>
              <a:rPr lang="en-US" dirty="0" err="1"/>
              <a:t>Bruk</a:t>
            </a:r>
            <a:r>
              <a:rPr lang="en-US" dirty="0"/>
              <a:t> tab </a:t>
            </a:r>
            <a:r>
              <a:rPr lang="en-US" dirty="0" err="1"/>
              <a:t>etter</a:t>
            </a:r>
            <a:r>
              <a:rPr lang="en-US" dirty="0"/>
              <a:t> </a:t>
            </a:r>
            <a:r>
              <a:rPr lang="en-US" dirty="0" err="1"/>
              <a:t>sidenummer</a:t>
            </a:r>
            <a:endParaRPr lang="en-US" dirty="0"/>
          </a:p>
          <a:p>
            <a:pPr lvl="0"/>
            <a:r>
              <a:rPr lang="en-US" dirty="0"/>
              <a:t>	</a:t>
            </a:r>
          </a:p>
        </p:txBody>
      </p:sp>
      <p:cxnSp>
        <p:nvCxnSpPr>
          <p:cNvPr id="17" name="Straight Connector 16"/>
          <p:cNvCxnSpPr/>
          <p:nvPr userDrawn="1"/>
        </p:nvCxnSpPr>
        <p:spPr>
          <a:xfrm>
            <a:off x="244233" y="1634133"/>
            <a:ext cx="6974880" cy="0"/>
          </a:xfrm>
          <a:prstGeom prst="line">
            <a:avLst/>
          </a:prstGeom>
          <a:ln w="12700">
            <a:solidFill>
              <a:srgbClr val="9BA5AE"/>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pic>
        <p:nvPicPr>
          <p:cNvPr id="20" name="Picture 19"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21" name="Text Placeholder 6"/>
          <p:cNvSpPr>
            <a:spLocks noGrp="1"/>
          </p:cNvSpPr>
          <p:nvPr>
            <p:ph type="body" sz="quarter" idx="19" hasCustomPrompt="1"/>
          </p:nvPr>
        </p:nvSpPr>
        <p:spPr>
          <a:xfrm>
            <a:off x="7868505" y="2080594"/>
            <a:ext cx="3911234" cy="2356517"/>
          </a:xfrm>
        </p:spPr>
        <p:txBody>
          <a:bodyPr/>
          <a:lstStyle>
            <a:lvl1pPr marL="0" indent="0">
              <a:spcBef>
                <a:spcPts val="300"/>
              </a:spcBef>
              <a:spcAft>
                <a:spcPts val="600"/>
              </a:spcAft>
              <a:buFont typeface="Arial" panose="020B0604020202020204" pitchFamily="34" charset="0"/>
              <a:buNone/>
              <a:defRPr>
                <a:solidFill>
                  <a:srgbClr val="2E69B3"/>
                </a:solidFill>
              </a:defRPr>
            </a:lvl1pPr>
          </a:lstStyle>
          <a:p>
            <a:pPr marL="0" indent="0">
              <a:spcBef>
                <a:spcPts val="300"/>
              </a:spcBef>
              <a:spcAft>
                <a:spcPts val="600"/>
              </a:spcAft>
              <a:buNone/>
            </a:pPr>
            <a:r>
              <a:rPr lang="nb-NO" sz="1400" dirty="0">
                <a:solidFill>
                  <a:schemeClr val="tx1"/>
                </a:solidFill>
                <a:latin typeface="Arial"/>
                <a:ea typeface="Calibri"/>
                <a:cs typeface="Arial"/>
              </a:rPr>
              <a:t>Veikart for tjenesteinnovasjon er en praktisk metodikk som setter kommunene i stand til å endre offentlige tjenester for å møte fremtiden. </a:t>
            </a:r>
          </a:p>
          <a:p>
            <a:pPr marL="0" indent="0">
              <a:spcBef>
                <a:spcPts val="300"/>
              </a:spcBef>
              <a:spcAft>
                <a:spcPts val="600"/>
              </a:spcAft>
              <a:buNone/>
            </a:pPr>
            <a:r>
              <a:rPr lang="nb-NO" sz="1400" dirty="0">
                <a:solidFill>
                  <a:schemeClr val="tx1"/>
                </a:solidFill>
                <a:latin typeface="Arial"/>
                <a:ea typeface="Calibri"/>
                <a:cs typeface="Arial"/>
              </a:rPr>
              <a:t>For å få tilgang til hele metodikken for tjenesteinnovasjon kan du gå til </a:t>
            </a:r>
            <a:r>
              <a:rPr lang="nb-NO" sz="1400" b="1" dirty="0">
                <a:solidFill>
                  <a:srgbClr val="FF0000"/>
                </a:solidFill>
                <a:latin typeface="Arial"/>
                <a:ea typeface="Calibri"/>
                <a:cs typeface="Arial"/>
              </a:rPr>
              <a:t>www.ks.no/samveis</a:t>
            </a:r>
            <a:endParaRPr lang="nb-NO" sz="1400" dirty="0">
              <a:solidFill>
                <a:srgbClr val="FF0000"/>
              </a:solidFill>
              <a:latin typeface="Arial"/>
              <a:ea typeface="Calibri"/>
              <a:cs typeface="Arial"/>
            </a:endParaRPr>
          </a:p>
          <a:p>
            <a:pPr marL="0" indent="0">
              <a:spcBef>
                <a:spcPts val="300"/>
              </a:spcBef>
              <a:spcAft>
                <a:spcPts val="600"/>
              </a:spcAft>
              <a:buNone/>
            </a:pPr>
            <a:r>
              <a:rPr lang="nb-NO" sz="1400" dirty="0">
                <a:solidFill>
                  <a:schemeClr val="tx1"/>
                </a:solidFill>
                <a:latin typeface="Arial"/>
                <a:ea typeface="Calibri"/>
                <a:cs typeface="Arial"/>
              </a:rPr>
              <a:t>Dette dokumentet er et av verktøyene i metodikken, og du finner det referert til i</a:t>
            </a:r>
            <a:endParaRPr lang="nb-NO" sz="1400" b="1" dirty="0">
              <a:solidFill>
                <a:schemeClr val="tx1"/>
              </a:solidFill>
              <a:latin typeface="Arial"/>
              <a:ea typeface="Calibri"/>
              <a:cs typeface="Arial"/>
            </a:endParaRPr>
          </a:p>
        </p:txBody>
      </p:sp>
      <p:sp>
        <p:nvSpPr>
          <p:cNvPr id="23" name="Text Placeholder 6"/>
          <p:cNvSpPr>
            <a:spLocks noGrp="1"/>
          </p:cNvSpPr>
          <p:nvPr>
            <p:ph type="body" sz="quarter" idx="23" hasCustomPrompt="1"/>
          </p:nvPr>
        </p:nvSpPr>
        <p:spPr>
          <a:xfrm>
            <a:off x="7880470" y="1628800"/>
            <a:ext cx="3911234" cy="335200"/>
          </a:xfrm>
        </p:spPr>
        <p:txBody>
          <a:bodyPr/>
          <a:lstStyle>
            <a:lvl1pPr marL="0" indent="0">
              <a:buNone/>
              <a:defRPr b="1" baseline="0"/>
            </a:lvl1pPr>
          </a:lstStyle>
          <a:p>
            <a:pPr marL="0" indent="0">
              <a:buNone/>
            </a:pPr>
            <a:r>
              <a:rPr lang="nb-NO" sz="1400" b="1" dirty="0">
                <a:solidFill>
                  <a:schemeClr val="tx1"/>
                </a:solidFill>
                <a:latin typeface="Arial"/>
                <a:ea typeface="Calibri"/>
                <a:cs typeface="Arial"/>
              </a:rPr>
              <a:t>OM VEIKART FOR TJENESTEINNOVASJON</a:t>
            </a:r>
          </a:p>
        </p:txBody>
      </p:sp>
      <p:sp>
        <p:nvSpPr>
          <p:cNvPr id="24" name="Text Placeholder 6"/>
          <p:cNvSpPr>
            <a:spLocks noGrp="1"/>
          </p:cNvSpPr>
          <p:nvPr>
            <p:ph type="body" sz="quarter" idx="24" hasCustomPrompt="1"/>
          </p:nvPr>
        </p:nvSpPr>
        <p:spPr>
          <a:xfrm>
            <a:off x="7856782" y="4437112"/>
            <a:ext cx="3911234" cy="241207"/>
          </a:xfrm>
        </p:spPr>
        <p:txBody>
          <a:bodyPr/>
          <a:lstStyle>
            <a:lvl1pPr>
              <a:defRPr b="1"/>
            </a:lvl1pPr>
          </a:lstStyle>
          <a:p>
            <a:pPr lvl="0"/>
            <a:r>
              <a:rPr lang="en-US" dirty="0" err="1"/>
              <a:t>Klikk</a:t>
            </a:r>
            <a:r>
              <a:rPr lang="en-US" dirty="0"/>
              <a:t> for [</a:t>
            </a:r>
            <a:r>
              <a:rPr lang="en-US" dirty="0" err="1"/>
              <a:t>Fase</a:t>
            </a:r>
            <a:r>
              <a:rPr lang="en-US" dirty="0"/>
              <a:t> </a:t>
            </a:r>
            <a:r>
              <a:rPr lang="en-US" dirty="0" err="1"/>
              <a:t>nr</a:t>
            </a:r>
            <a:r>
              <a:rPr lang="en-US" dirty="0"/>
              <a:t>, </a:t>
            </a:r>
            <a:r>
              <a:rPr lang="en-US" dirty="0" err="1"/>
              <a:t>Fasenavn</a:t>
            </a:r>
            <a:r>
              <a:rPr lang="en-US" dirty="0"/>
              <a: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56782" y="4718537"/>
            <a:ext cx="3913188" cy="1802694"/>
          </a:xfrm>
          <a:prstGeom prst="rect">
            <a:avLst/>
          </a:prstGeom>
        </p:spPr>
      </p:pic>
    </p:spTree>
    <p:extLst>
      <p:ext uri="{BB962C8B-B14F-4D97-AF65-F5344CB8AC3E}">
        <p14:creationId xmlns:p14="http://schemas.microsoft.com/office/powerpoint/2010/main" val="3480339335"/>
      </p:ext>
    </p:extLst>
  </p:cSld>
  <p:clrMapOvr>
    <a:masterClrMapping/>
  </p:clrMapOvr>
  <p:extLst>
    <p:ext uri="{DCECCB84-F9BA-43D5-87BE-67443E8EF086}">
      <p15:sldGuideLst xmlns:p15="http://schemas.microsoft.com/office/powerpoint/2012/main">
        <p15:guide id="1" pos="3120">
          <p15:clr>
            <a:srgbClr val="FBAE40"/>
          </p15:clr>
        </p15:guide>
        <p15:guide id="2" pos="580">
          <p15:clr>
            <a:srgbClr val="FBAE40"/>
          </p15:clr>
        </p15:guide>
        <p15:guide id="3" pos="3846">
          <p15:clr>
            <a:srgbClr val="FBAE40"/>
          </p15:clr>
        </p15:guide>
        <p15:guide id="4" pos="1578">
          <p15:clr>
            <a:srgbClr val="FBAE40"/>
          </p15:clr>
        </p15:guide>
        <p15:guide id="5" orient="horz" pos="2160">
          <p15:clr>
            <a:srgbClr val="FBAE40"/>
          </p15:clr>
        </p15:guide>
        <p15:guide id="6" orient="horz" pos="84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apittel">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205"/>
          <a:stretch/>
        </p:blipFill>
        <p:spPr>
          <a:xfrm>
            <a:off x="245371" y="188640"/>
            <a:ext cx="11699894" cy="6480448"/>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dirty="0">
              <a:solidFill>
                <a:schemeClr val="bg1"/>
              </a:solidFill>
              <a:latin typeface="Arial"/>
              <a:cs typeface="Arial"/>
            </a:endParaRPr>
          </a:p>
        </p:txBody>
      </p:sp>
      <p:sp>
        <p:nvSpPr>
          <p:cNvPr id="4" name="Text Placeholder 3"/>
          <p:cNvSpPr>
            <a:spLocks noGrp="1"/>
          </p:cNvSpPr>
          <p:nvPr>
            <p:ph type="body" sz="quarter" idx="10" hasCustomPrompt="1"/>
          </p:nvPr>
        </p:nvSpPr>
        <p:spPr>
          <a:xfrm>
            <a:off x="442653" y="1628776"/>
            <a:ext cx="11344031" cy="1803722"/>
          </a:xfrm>
        </p:spPr>
        <p:txBody>
          <a:bodyPr anchor="b">
            <a:normAutofit/>
          </a:bodyPr>
          <a:lstStyle>
            <a:lvl1pPr>
              <a:defRPr sz="2800" b="0" baseline="0">
                <a:solidFill>
                  <a:srgbClr val="3A7EC0"/>
                </a:solidFill>
              </a:defRPr>
            </a:lvl1pPr>
          </a:lstStyle>
          <a:p>
            <a:pPr lvl="0"/>
            <a:r>
              <a:rPr lang="nb-NO" dirty="0"/>
              <a:t>Klikk for å skrive inn navn på kapittel</a:t>
            </a:r>
          </a:p>
        </p:txBody>
      </p:sp>
    </p:spTree>
    <p:extLst>
      <p:ext uri="{BB962C8B-B14F-4D97-AF65-F5344CB8AC3E}">
        <p14:creationId xmlns:p14="http://schemas.microsoft.com/office/powerpoint/2010/main" val="3549266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kstslide_Introduksjon">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6476" y="327262"/>
            <a:ext cx="11697460"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introduksjon til &lt;tema&gt;</a:t>
            </a:r>
          </a:p>
        </p:txBody>
      </p:sp>
      <p:sp>
        <p:nvSpPr>
          <p:cNvPr id="29" name="Text Placeholder 25"/>
          <p:cNvSpPr>
            <a:spLocks noGrp="1"/>
          </p:cNvSpPr>
          <p:nvPr>
            <p:ph type="body" sz="quarter" idx="16" hasCustomPrompt="1"/>
          </p:nvPr>
        </p:nvSpPr>
        <p:spPr>
          <a:xfrm>
            <a:off x="257909" y="5805264"/>
            <a:ext cx="6961204" cy="647924"/>
          </a:xfrm>
        </p:spPr>
        <p:txBody>
          <a:bodyPr anchor="b"/>
          <a:lstStyle>
            <a:lvl1pPr>
              <a:defRPr b="0">
                <a:solidFill>
                  <a:srgbClr val="3A7EC0"/>
                </a:solidFill>
              </a:defRPr>
            </a:lvl1pPr>
            <a:lvl2pPr marL="457200" indent="0">
              <a:buNone/>
              <a:defRPr b="0">
                <a:solidFill>
                  <a:srgbClr val="2E69B3"/>
                </a:solidFill>
              </a:defRPr>
            </a:lvl2pPr>
          </a:lstStyle>
          <a:p>
            <a:pPr lvl="0"/>
            <a:r>
              <a:rPr lang="nb-NO" dirty="0"/>
              <a:t>Klikk for å skrive inn evt. sitat</a:t>
            </a:r>
          </a:p>
        </p:txBody>
      </p:sp>
      <p:sp>
        <p:nvSpPr>
          <p:cNvPr id="30" name="Text Placeholder 25"/>
          <p:cNvSpPr>
            <a:spLocks noGrp="1"/>
          </p:cNvSpPr>
          <p:nvPr>
            <p:ph type="body" sz="quarter" idx="17" hasCustomPrompt="1"/>
          </p:nvPr>
        </p:nvSpPr>
        <p:spPr>
          <a:xfrm>
            <a:off x="256476" y="1634463"/>
            <a:ext cx="6962636" cy="3932459"/>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34" name="Text Placeholder 25"/>
          <p:cNvSpPr>
            <a:spLocks noGrp="1"/>
          </p:cNvSpPr>
          <p:nvPr>
            <p:ph type="body" sz="quarter" idx="18" hasCustomPrompt="1"/>
          </p:nvPr>
        </p:nvSpPr>
        <p:spPr>
          <a:xfrm>
            <a:off x="257907" y="943271"/>
            <a:ext cx="11696028" cy="294191"/>
          </a:xfrm>
        </p:spPr>
        <p:txBody>
          <a:bodyPr>
            <a:noAutofit/>
          </a:bodyPr>
          <a:lstStyle>
            <a:lvl1pPr>
              <a:defRPr b="1" baseline="0">
                <a:solidFill>
                  <a:srgbClr val="3A7EC0"/>
                </a:solidFill>
              </a:defRPr>
            </a:lvl1pPr>
            <a:lvl2pPr marL="457200" indent="0">
              <a:buNone/>
              <a:defRPr/>
            </a:lvl2pPr>
          </a:lstStyle>
          <a:p>
            <a:pPr lvl="0"/>
            <a:r>
              <a:rPr lang="nb-NO" dirty="0"/>
              <a:t>.</a:t>
            </a:r>
          </a:p>
        </p:txBody>
      </p:sp>
      <p:sp>
        <p:nvSpPr>
          <p:cNvPr id="7"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dirty="0" err="1"/>
              <a:t>.</a:t>
            </a:r>
            <a:endParaRPr lang="nb-NO" dirty="0"/>
          </a:p>
        </p:txBody>
      </p:sp>
      <p:sp>
        <p:nvSpPr>
          <p:cNvPr id="14"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a:t>
            </a:r>
            <a:endParaRPr lang="nb-NO" dirty="0"/>
          </a:p>
        </p:txBody>
      </p:sp>
      <p:sp>
        <p:nvSpPr>
          <p:cNvPr id="10"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1750879628"/>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slide_Introduksjon">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6476" y="327262"/>
            <a:ext cx="11697460"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introduksjon til &lt;tema&gt;</a:t>
            </a:r>
          </a:p>
        </p:txBody>
      </p:sp>
      <p:sp>
        <p:nvSpPr>
          <p:cNvPr id="26" name="Text Placeholder 25"/>
          <p:cNvSpPr>
            <a:spLocks noGrp="1"/>
          </p:cNvSpPr>
          <p:nvPr>
            <p:ph type="body" sz="quarter" idx="14" hasCustomPrompt="1"/>
          </p:nvPr>
        </p:nvSpPr>
        <p:spPr>
          <a:xfrm>
            <a:off x="257907" y="1634464"/>
            <a:ext cx="6961205" cy="360000"/>
          </a:xfrm>
        </p:spPr>
        <p:txBody>
          <a:bodyPr>
            <a:noAutofit/>
          </a:bodyPr>
          <a:lstStyle>
            <a:lvl1pPr>
              <a:defRPr b="1" baseline="0">
                <a:solidFill>
                  <a:srgbClr val="3A7EC0"/>
                </a:solidFill>
              </a:defRPr>
            </a:lvl1pPr>
            <a:lvl2pPr marL="457200" indent="0">
              <a:buNone/>
              <a:defRPr/>
            </a:lvl2pPr>
          </a:lstStyle>
          <a:p>
            <a:pPr lvl="0"/>
            <a:r>
              <a:rPr lang="nb-NO" dirty="0"/>
              <a:t>Klikk for å skrive inn overskrift for hva er &lt;tema&gt;</a:t>
            </a:r>
          </a:p>
        </p:txBody>
      </p:sp>
      <p:sp>
        <p:nvSpPr>
          <p:cNvPr id="29" name="Text Placeholder 25"/>
          <p:cNvSpPr>
            <a:spLocks noGrp="1"/>
          </p:cNvSpPr>
          <p:nvPr>
            <p:ph type="body" sz="quarter" idx="16" hasCustomPrompt="1"/>
          </p:nvPr>
        </p:nvSpPr>
        <p:spPr>
          <a:xfrm>
            <a:off x="257909" y="5805264"/>
            <a:ext cx="6961204" cy="647924"/>
          </a:xfrm>
        </p:spPr>
        <p:txBody>
          <a:bodyPr anchor="b"/>
          <a:lstStyle>
            <a:lvl1pPr>
              <a:defRPr b="0">
                <a:solidFill>
                  <a:srgbClr val="3A7EC0"/>
                </a:solidFill>
              </a:defRPr>
            </a:lvl1pPr>
            <a:lvl2pPr marL="457200" indent="0">
              <a:buNone/>
              <a:defRPr b="0">
                <a:solidFill>
                  <a:srgbClr val="2E69B3"/>
                </a:solidFill>
              </a:defRPr>
            </a:lvl2pPr>
          </a:lstStyle>
          <a:p>
            <a:pPr lvl="0"/>
            <a:r>
              <a:rPr lang="nb-NO" dirty="0"/>
              <a:t>Klikk for å skrive inn evt. sitat</a:t>
            </a:r>
          </a:p>
        </p:txBody>
      </p:sp>
      <p:sp>
        <p:nvSpPr>
          <p:cNvPr id="30" name="Text Placeholder 25"/>
          <p:cNvSpPr>
            <a:spLocks noGrp="1"/>
          </p:cNvSpPr>
          <p:nvPr>
            <p:ph type="body" sz="quarter" idx="17" hasCustomPrompt="1"/>
          </p:nvPr>
        </p:nvSpPr>
        <p:spPr>
          <a:xfrm>
            <a:off x="256476" y="1994464"/>
            <a:ext cx="6962636" cy="1434808"/>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34" name="Text Placeholder 25"/>
          <p:cNvSpPr>
            <a:spLocks noGrp="1"/>
          </p:cNvSpPr>
          <p:nvPr>
            <p:ph type="body" sz="quarter" idx="18" hasCustomPrompt="1"/>
          </p:nvPr>
        </p:nvSpPr>
        <p:spPr>
          <a:xfrm>
            <a:off x="257907" y="943271"/>
            <a:ext cx="11696028" cy="294191"/>
          </a:xfrm>
        </p:spPr>
        <p:txBody>
          <a:bodyPr>
            <a:noAutofit/>
          </a:bodyPr>
          <a:lstStyle>
            <a:lvl1pPr>
              <a:defRPr b="1" baseline="0">
                <a:solidFill>
                  <a:srgbClr val="3A7EC0"/>
                </a:solidFill>
              </a:defRPr>
            </a:lvl1pPr>
            <a:lvl2pPr marL="457200" indent="0">
              <a:buNone/>
              <a:defRPr/>
            </a:lvl2pPr>
          </a:lstStyle>
          <a:p>
            <a:pPr lvl="0"/>
            <a:r>
              <a:rPr lang="nb-NO" dirty="0"/>
              <a:t>Klikk for å skrive inn evt. undertittel</a:t>
            </a:r>
          </a:p>
        </p:txBody>
      </p:sp>
      <p:sp>
        <p:nvSpPr>
          <p:cNvPr id="7"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dirty="0" err="1"/>
              <a:t>Klikk</a:t>
            </a:r>
            <a:r>
              <a:rPr lang="en-US" dirty="0"/>
              <a:t> for å </a:t>
            </a:r>
            <a:r>
              <a:rPr lang="en-US" dirty="0" err="1"/>
              <a:t>skrive</a:t>
            </a:r>
            <a:r>
              <a:rPr lang="en-US" dirty="0"/>
              <a:t> inn </a:t>
            </a:r>
            <a:r>
              <a:rPr lang="en-US" dirty="0" err="1"/>
              <a:t>beskrivelse</a:t>
            </a:r>
            <a:r>
              <a:rPr lang="en-US" dirty="0"/>
              <a:t> </a:t>
            </a:r>
            <a:r>
              <a:rPr lang="en-US" dirty="0" err="1"/>
              <a:t>av</a:t>
            </a:r>
            <a:r>
              <a:rPr lang="en-US" dirty="0"/>
              <a:t> </a:t>
            </a:r>
            <a:r>
              <a:rPr lang="en-US" dirty="0" err="1"/>
              <a:t>når</a:t>
            </a:r>
            <a:r>
              <a:rPr lang="en-US" dirty="0"/>
              <a:t> </a:t>
            </a:r>
            <a:r>
              <a:rPr lang="en-US" dirty="0" err="1"/>
              <a:t>det</a:t>
            </a:r>
            <a:r>
              <a:rPr lang="en-US" dirty="0"/>
              <a:t> </a:t>
            </a:r>
            <a:r>
              <a:rPr lang="en-US" dirty="0" err="1"/>
              <a:t>utarbeides</a:t>
            </a:r>
            <a:endParaRPr lang="nb-NO" dirty="0"/>
          </a:p>
        </p:txBody>
      </p:sp>
      <p:sp>
        <p:nvSpPr>
          <p:cNvPr id="20" name="Text Placeholder 6"/>
          <p:cNvSpPr>
            <a:spLocks noGrp="1"/>
          </p:cNvSpPr>
          <p:nvPr>
            <p:ph type="body" sz="quarter" idx="20" hasCustomPrompt="1"/>
          </p:nvPr>
        </p:nvSpPr>
        <p:spPr>
          <a:xfrm>
            <a:off x="7862185" y="4136587"/>
            <a:ext cx="3890635" cy="1430337"/>
          </a:xfrm>
        </p:spPr>
        <p:txBody>
          <a:bodyPr/>
          <a:lstStyle>
            <a:lvl1pPr marL="180975" indent="-180975">
              <a:buFont typeface="Arial" panose="020B0604020202020204" pitchFamily="34" charset="0"/>
              <a:buChar char="•"/>
              <a:defRPr/>
            </a:lvl1pPr>
          </a:lstStyle>
          <a:p>
            <a:pPr lvl="0"/>
            <a:r>
              <a:rPr lang="en-US" dirty="0" err="1"/>
              <a:t>Klikk</a:t>
            </a:r>
            <a:r>
              <a:rPr lang="en-US" dirty="0"/>
              <a:t> for å </a:t>
            </a:r>
            <a:r>
              <a:rPr lang="en-US" dirty="0" err="1"/>
              <a:t>skrive</a:t>
            </a:r>
            <a:r>
              <a:rPr lang="en-US" dirty="0"/>
              <a:t> inn roller</a:t>
            </a:r>
            <a:endParaRPr lang="nb-NO" dirty="0"/>
          </a:p>
        </p:txBody>
      </p:sp>
      <p:sp>
        <p:nvSpPr>
          <p:cNvPr id="21" name="Text Placeholder 25"/>
          <p:cNvSpPr>
            <a:spLocks noGrp="1"/>
          </p:cNvSpPr>
          <p:nvPr>
            <p:ph type="body" sz="quarter" idx="21" hasCustomPrompt="1"/>
          </p:nvPr>
        </p:nvSpPr>
        <p:spPr>
          <a:xfrm>
            <a:off x="257909" y="3565249"/>
            <a:ext cx="6961204" cy="360000"/>
          </a:xfrm>
        </p:spPr>
        <p:txBody>
          <a:bodyPr>
            <a:noAutofit/>
          </a:bodyPr>
          <a:lstStyle>
            <a:lvl1pPr>
              <a:defRPr b="1">
                <a:solidFill>
                  <a:srgbClr val="3A7EC0"/>
                </a:solidFill>
              </a:defRPr>
            </a:lvl1pPr>
            <a:lvl2pPr marL="457200" indent="0">
              <a:buNone/>
              <a:defRPr/>
            </a:lvl2pPr>
          </a:lstStyle>
          <a:p>
            <a:pPr lvl="0"/>
            <a:r>
              <a:rPr lang="nb-NO" dirty="0"/>
              <a:t>Klikk for å skrive inn hvordan utarbeides &lt;tema&gt;</a:t>
            </a:r>
          </a:p>
        </p:txBody>
      </p:sp>
      <p:sp>
        <p:nvSpPr>
          <p:cNvPr id="22" name="Text Placeholder 25"/>
          <p:cNvSpPr>
            <a:spLocks noGrp="1"/>
          </p:cNvSpPr>
          <p:nvPr>
            <p:ph type="body" sz="quarter" idx="22" hasCustomPrompt="1"/>
          </p:nvPr>
        </p:nvSpPr>
        <p:spPr>
          <a:xfrm>
            <a:off x="256476" y="3925249"/>
            <a:ext cx="6962636" cy="1501940"/>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14"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Klikk</a:t>
            </a:r>
            <a:r>
              <a:rPr lang="en-US" dirty="0"/>
              <a:t> for å </a:t>
            </a:r>
            <a:r>
              <a:rPr lang="en-US" dirty="0" err="1"/>
              <a:t>skrive</a:t>
            </a:r>
            <a:r>
              <a:rPr lang="en-US" dirty="0"/>
              <a:t> inn </a:t>
            </a:r>
            <a:r>
              <a:rPr lang="en-US" dirty="0" err="1"/>
              <a:t>overskift</a:t>
            </a:r>
            <a:endParaRPr lang="nb-NO" dirty="0"/>
          </a:p>
        </p:txBody>
      </p:sp>
      <p:sp>
        <p:nvSpPr>
          <p:cNvPr id="23" name="Text Placeholder 6"/>
          <p:cNvSpPr>
            <a:spLocks noGrp="1"/>
          </p:cNvSpPr>
          <p:nvPr>
            <p:ph type="body" sz="quarter" idx="24" hasCustomPrompt="1"/>
          </p:nvPr>
        </p:nvSpPr>
        <p:spPr>
          <a:xfrm>
            <a:off x="7860483" y="3755954"/>
            <a:ext cx="3911234" cy="335200"/>
          </a:xfrm>
        </p:spPr>
        <p:txBody>
          <a:bodyPr/>
          <a:lstStyle>
            <a:lvl1pPr>
              <a:defRPr b="1"/>
            </a:lvl1pPr>
          </a:lstStyle>
          <a:p>
            <a:pPr lvl="0"/>
            <a:r>
              <a:rPr lang="en-US" dirty="0" err="1"/>
              <a:t>Klikk</a:t>
            </a:r>
            <a:r>
              <a:rPr lang="en-US" dirty="0"/>
              <a:t> for å </a:t>
            </a:r>
            <a:r>
              <a:rPr lang="en-US" dirty="0" err="1"/>
              <a:t>skrive</a:t>
            </a:r>
            <a:r>
              <a:rPr lang="en-US" dirty="0"/>
              <a:t> inn </a:t>
            </a:r>
            <a:r>
              <a:rPr lang="en-US" dirty="0" err="1"/>
              <a:t>overskift</a:t>
            </a:r>
            <a:endParaRPr lang="nb-NO" dirty="0"/>
          </a:p>
        </p:txBody>
      </p:sp>
      <p:sp>
        <p:nvSpPr>
          <p:cNvPr id="16"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2441830965"/>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slide_Introduksjon_2 kolonner">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265148" y="327262"/>
            <a:ext cx="11688788" cy="557836"/>
          </a:xfrm>
          <a:prstGeom prst="rect">
            <a:avLst/>
          </a:prstGeom>
        </p:spPr>
        <p:txBody>
          <a:bodyPr vert="horz" lIns="91440" tIns="45720" rIns="91440" bIns="45720" rtlCol="0" anchor="ctr">
            <a:normAutofit/>
          </a:bodyPr>
          <a:lstStyle>
            <a:lvl1pPr>
              <a:defRPr baseline="0">
                <a:solidFill>
                  <a:schemeClr val="tx2"/>
                </a:solidFill>
              </a:defRPr>
            </a:lvl1pPr>
          </a:lstStyle>
          <a:p>
            <a:r>
              <a:rPr lang="nb-NO" dirty="0"/>
              <a:t>Klikk for å skrive inn introduksjon til &lt;tema&gt;</a:t>
            </a:r>
          </a:p>
        </p:txBody>
      </p:sp>
      <p:sp>
        <p:nvSpPr>
          <p:cNvPr id="26" name="Text Placeholder 25"/>
          <p:cNvSpPr>
            <a:spLocks noGrp="1"/>
          </p:cNvSpPr>
          <p:nvPr>
            <p:ph type="body" sz="quarter" idx="14" hasCustomPrompt="1"/>
          </p:nvPr>
        </p:nvSpPr>
        <p:spPr>
          <a:xfrm>
            <a:off x="265149" y="1634462"/>
            <a:ext cx="3315836" cy="570561"/>
          </a:xfrm>
        </p:spPr>
        <p:txBody>
          <a:bodyPr>
            <a:noAutofit/>
          </a:bodyPr>
          <a:lstStyle>
            <a:lvl1pPr>
              <a:defRPr b="1" baseline="0">
                <a:solidFill>
                  <a:schemeClr val="tx2"/>
                </a:solidFill>
              </a:defRPr>
            </a:lvl1pPr>
            <a:lvl2pPr marL="457200" indent="0">
              <a:buNone/>
              <a:defRPr/>
            </a:lvl2pPr>
          </a:lstStyle>
          <a:p>
            <a:pPr lvl="0"/>
            <a:r>
              <a:rPr lang="nb-NO" dirty="0"/>
              <a:t>Klikk for å skrive inn overskrift for hva er &lt;tema&gt;</a:t>
            </a:r>
          </a:p>
        </p:txBody>
      </p:sp>
      <p:sp>
        <p:nvSpPr>
          <p:cNvPr id="29" name="Text Placeholder 25"/>
          <p:cNvSpPr>
            <a:spLocks noGrp="1"/>
          </p:cNvSpPr>
          <p:nvPr>
            <p:ph type="body" sz="quarter" idx="16" hasCustomPrompt="1"/>
          </p:nvPr>
        </p:nvSpPr>
        <p:spPr>
          <a:xfrm>
            <a:off x="255956" y="5613752"/>
            <a:ext cx="6963158" cy="839436"/>
          </a:xfrm>
        </p:spPr>
        <p:txBody>
          <a:bodyPr anchor="b"/>
          <a:lstStyle>
            <a:lvl1pPr>
              <a:defRPr b="0">
                <a:solidFill>
                  <a:schemeClr val="tx2"/>
                </a:solidFill>
              </a:defRPr>
            </a:lvl1pPr>
            <a:lvl2pPr marL="457200" indent="0">
              <a:buNone/>
              <a:defRPr b="0">
                <a:solidFill>
                  <a:srgbClr val="2E69B3"/>
                </a:solidFill>
              </a:defRPr>
            </a:lvl2pPr>
          </a:lstStyle>
          <a:p>
            <a:pPr lvl="0"/>
            <a:r>
              <a:rPr lang="nb-NO" dirty="0"/>
              <a:t>Klikk for å skrive inn evt. sitat</a:t>
            </a:r>
          </a:p>
        </p:txBody>
      </p:sp>
      <p:sp>
        <p:nvSpPr>
          <p:cNvPr id="30" name="Text Placeholder 25"/>
          <p:cNvSpPr>
            <a:spLocks noGrp="1"/>
          </p:cNvSpPr>
          <p:nvPr>
            <p:ph type="body" sz="quarter" idx="17" hasCustomPrompt="1"/>
          </p:nvPr>
        </p:nvSpPr>
        <p:spPr>
          <a:xfrm>
            <a:off x="266580" y="2205024"/>
            <a:ext cx="3323079" cy="3104506"/>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34" name="Text Placeholder 25"/>
          <p:cNvSpPr>
            <a:spLocks noGrp="1"/>
          </p:cNvSpPr>
          <p:nvPr>
            <p:ph type="body" sz="quarter" idx="18" hasCustomPrompt="1"/>
          </p:nvPr>
        </p:nvSpPr>
        <p:spPr>
          <a:xfrm>
            <a:off x="266579" y="943271"/>
            <a:ext cx="11687356" cy="294191"/>
          </a:xfrm>
        </p:spPr>
        <p:txBody>
          <a:bodyPr>
            <a:noAutofit/>
          </a:bodyPr>
          <a:lstStyle>
            <a:lvl1pPr>
              <a:defRPr b="1" baseline="0">
                <a:solidFill>
                  <a:schemeClr val="tx2"/>
                </a:solidFill>
              </a:defRPr>
            </a:lvl1pPr>
            <a:lvl2pPr marL="457200" indent="0">
              <a:buNone/>
              <a:defRPr/>
            </a:lvl2pPr>
          </a:lstStyle>
          <a:p>
            <a:pPr lvl="0"/>
            <a:r>
              <a:rPr lang="nb-NO" dirty="0"/>
              <a:t>Klikk for å skrive inn evt. undertittel</a:t>
            </a:r>
          </a:p>
        </p:txBody>
      </p:sp>
      <p:sp>
        <p:nvSpPr>
          <p:cNvPr id="21" name="Text Placeholder 25"/>
          <p:cNvSpPr>
            <a:spLocks noGrp="1"/>
          </p:cNvSpPr>
          <p:nvPr>
            <p:ph type="body" sz="quarter" idx="21" hasCustomPrompt="1"/>
          </p:nvPr>
        </p:nvSpPr>
        <p:spPr>
          <a:xfrm>
            <a:off x="3896036" y="1639678"/>
            <a:ext cx="3323077" cy="565346"/>
          </a:xfrm>
        </p:spPr>
        <p:txBody>
          <a:bodyPr>
            <a:noAutofit/>
          </a:bodyPr>
          <a:lstStyle>
            <a:lvl1pPr>
              <a:defRPr b="1">
                <a:solidFill>
                  <a:schemeClr val="tx2"/>
                </a:solidFill>
              </a:defRPr>
            </a:lvl1pPr>
            <a:lvl2pPr marL="457200" indent="0">
              <a:buNone/>
              <a:defRPr/>
            </a:lvl2pPr>
          </a:lstStyle>
          <a:p>
            <a:pPr lvl="0"/>
            <a:r>
              <a:rPr lang="nb-NO" dirty="0"/>
              <a:t>Klikk for å skrive inn hvordan utarbeides &lt;tema&gt;</a:t>
            </a:r>
          </a:p>
        </p:txBody>
      </p:sp>
      <p:sp>
        <p:nvSpPr>
          <p:cNvPr id="22" name="Text Placeholder 25"/>
          <p:cNvSpPr>
            <a:spLocks noGrp="1"/>
          </p:cNvSpPr>
          <p:nvPr>
            <p:ph type="body" sz="quarter" idx="22" hasCustomPrompt="1"/>
          </p:nvPr>
        </p:nvSpPr>
        <p:spPr>
          <a:xfrm>
            <a:off x="3891530" y="2205024"/>
            <a:ext cx="3323077" cy="3104506"/>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pic>
        <p:nvPicPr>
          <p:cNvPr id="14" name="Picture 13"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6"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dirty="0" err="1"/>
              <a:t>Klikk</a:t>
            </a:r>
            <a:r>
              <a:rPr lang="en-US" dirty="0"/>
              <a:t> for å </a:t>
            </a:r>
            <a:r>
              <a:rPr lang="en-US" dirty="0" err="1"/>
              <a:t>skrive</a:t>
            </a:r>
            <a:r>
              <a:rPr lang="en-US" dirty="0"/>
              <a:t> inn </a:t>
            </a:r>
            <a:r>
              <a:rPr lang="en-US" dirty="0" err="1"/>
              <a:t>beskrivelse</a:t>
            </a:r>
            <a:r>
              <a:rPr lang="en-US" dirty="0"/>
              <a:t> </a:t>
            </a:r>
            <a:r>
              <a:rPr lang="en-US" dirty="0" err="1"/>
              <a:t>av</a:t>
            </a:r>
            <a:r>
              <a:rPr lang="en-US" dirty="0"/>
              <a:t> </a:t>
            </a:r>
            <a:r>
              <a:rPr lang="en-US" dirty="0" err="1"/>
              <a:t>når</a:t>
            </a:r>
            <a:r>
              <a:rPr lang="en-US" dirty="0"/>
              <a:t> </a:t>
            </a:r>
            <a:r>
              <a:rPr lang="en-US" dirty="0" err="1"/>
              <a:t>det</a:t>
            </a:r>
            <a:r>
              <a:rPr lang="en-US" dirty="0"/>
              <a:t> </a:t>
            </a:r>
            <a:r>
              <a:rPr lang="en-US" dirty="0" err="1"/>
              <a:t>utarbeides</a:t>
            </a:r>
            <a:endParaRPr lang="nb-NO" dirty="0"/>
          </a:p>
        </p:txBody>
      </p:sp>
      <p:sp>
        <p:nvSpPr>
          <p:cNvPr id="18" name="Text Placeholder 6"/>
          <p:cNvSpPr>
            <a:spLocks noGrp="1"/>
          </p:cNvSpPr>
          <p:nvPr>
            <p:ph type="body" sz="quarter" idx="20" hasCustomPrompt="1"/>
          </p:nvPr>
        </p:nvSpPr>
        <p:spPr>
          <a:xfrm>
            <a:off x="7862185" y="4136587"/>
            <a:ext cx="3890635" cy="1956239"/>
          </a:xfrm>
        </p:spPr>
        <p:txBody>
          <a:bodyPr/>
          <a:lstStyle>
            <a:lvl1pPr marL="180975" indent="-180975">
              <a:buFont typeface="Arial" panose="020B0604020202020204" pitchFamily="34" charset="0"/>
              <a:buChar char="•"/>
              <a:defRPr/>
            </a:lvl1pPr>
          </a:lstStyle>
          <a:p>
            <a:pPr lvl="0"/>
            <a:r>
              <a:rPr lang="en-US" dirty="0" err="1"/>
              <a:t>Klikk</a:t>
            </a:r>
            <a:r>
              <a:rPr lang="en-US" dirty="0"/>
              <a:t> for å </a:t>
            </a:r>
            <a:r>
              <a:rPr lang="en-US" dirty="0" err="1"/>
              <a:t>skrive</a:t>
            </a:r>
            <a:r>
              <a:rPr lang="en-US" dirty="0"/>
              <a:t> inn roller</a:t>
            </a:r>
            <a:endParaRPr lang="nb-NO" dirty="0"/>
          </a:p>
        </p:txBody>
      </p:sp>
      <p:sp>
        <p:nvSpPr>
          <p:cNvPr id="23"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Klikk</a:t>
            </a:r>
            <a:r>
              <a:rPr lang="en-US" dirty="0"/>
              <a:t> for å </a:t>
            </a:r>
            <a:r>
              <a:rPr lang="en-US" dirty="0" err="1"/>
              <a:t>skrive</a:t>
            </a:r>
            <a:r>
              <a:rPr lang="en-US" dirty="0"/>
              <a:t> inn </a:t>
            </a:r>
            <a:r>
              <a:rPr lang="en-US" dirty="0" err="1"/>
              <a:t>overskift</a:t>
            </a:r>
            <a:endParaRPr lang="nb-NO" dirty="0"/>
          </a:p>
        </p:txBody>
      </p:sp>
      <p:sp>
        <p:nvSpPr>
          <p:cNvPr id="24" name="Text Placeholder 6"/>
          <p:cNvSpPr>
            <a:spLocks noGrp="1"/>
          </p:cNvSpPr>
          <p:nvPr>
            <p:ph type="body" sz="quarter" idx="24" hasCustomPrompt="1"/>
          </p:nvPr>
        </p:nvSpPr>
        <p:spPr>
          <a:xfrm>
            <a:off x="7860483" y="3755954"/>
            <a:ext cx="3911234" cy="335200"/>
          </a:xfrm>
        </p:spPr>
        <p:txBody>
          <a:bodyPr/>
          <a:lstStyle>
            <a:lvl1pPr>
              <a:defRPr b="1"/>
            </a:lvl1pPr>
          </a:lstStyle>
          <a:p>
            <a:pPr lvl="0"/>
            <a:r>
              <a:rPr lang="en-US" dirty="0" err="1"/>
              <a:t>Klikk</a:t>
            </a:r>
            <a:r>
              <a:rPr lang="en-US" dirty="0"/>
              <a:t> for å </a:t>
            </a:r>
            <a:r>
              <a:rPr lang="en-US" dirty="0" err="1"/>
              <a:t>skrive</a:t>
            </a:r>
            <a:r>
              <a:rPr lang="en-US" dirty="0"/>
              <a:t> inn </a:t>
            </a:r>
            <a:r>
              <a:rPr lang="en-US" dirty="0" err="1"/>
              <a:t>overskift</a:t>
            </a:r>
            <a:endParaRPr lang="nb-NO" dirty="0"/>
          </a:p>
        </p:txBody>
      </p:sp>
      <p:sp>
        <p:nvSpPr>
          <p:cNvPr id="17"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3054386362"/>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slide_steg">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65151" y="327262"/>
            <a:ext cx="11688785" cy="557836"/>
          </a:xfrm>
          <a:prstGeom prst="rect">
            <a:avLst/>
          </a:prstGeom>
        </p:spPr>
        <p:txBody>
          <a:bodyPr vert="horz" lIns="91440" tIns="45720" rIns="91440" bIns="45720" rtlCol="0" anchor="ctr">
            <a:normAutofit/>
          </a:bodyPr>
          <a:lstStyle>
            <a:lvl1pPr>
              <a:defRPr baseline="0">
                <a:solidFill>
                  <a:schemeClr val="tx2"/>
                </a:solidFill>
              </a:defRPr>
            </a:lvl1pPr>
          </a:lstStyle>
          <a:p>
            <a:r>
              <a:rPr lang="nb-NO" dirty="0"/>
              <a:t>Klikk for å skrive inn introduksjon til &lt;tema&gt;</a:t>
            </a:r>
          </a:p>
        </p:txBody>
      </p:sp>
      <p:sp>
        <p:nvSpPr>
          <p:cNvPr id="30" name="Text Placeholder 25"/>
          <p:cNvSpPr>
            <a:spLocks noGrp="1"/>
          </p:cNvSpPr>
          <p:nvPr>
            <p:ph type="body" sz="quarter" idx="17" hasCustomPrompt="1"/>
          </p:nvPr>
        </p:nvSpPr>
        <p:spPr>
          <a:xfrm>
            <a:off x="257908" y="1628774"/>
            <a:ext cx="6956699" cy="5040586"/>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stegene</a:t>
            </a:r>
          </a:p>
        </p:txBody>
      </p:sp>
      <p:sp>
        <p:nvSpPr>
          <p:cNvPr id="34" name="Text Placeholder 25"/>
          <p:cNvSpPr>
            <a:spLocks noGrp="1"/>
          </p:cNvSpPr>
          <p:nvPr>
            <p:ph type="body" sz="quarter" idx="18" hasCustomPrompt="1"/>
          </p:nvPr>
        </p:nvSpPr>
        <p:spPr>
          <a:xfrm>
            <a:off x="266581" y="943271"/>
            <a:ext cx="11687354" cy="294191"/>
          </a:xfrm>
        </p:spPr>
        <p:txBody>
          <a:bodyPr>
            <a:noAutofit/>
          </a:bodyPr>
          <a:lstStyle>
            <a:lvl1pPr>
              <a:defRPr b="1" baseline="0">
                <a:solidFill>
                  <a:schemeClr val="tx2"/>
                </a:solidFill>
              </a:defRPr>
            </a:lvl1pPr>
            <a:lvl2pPr marL="457200" indent="0">
              <a:buNone/>
              <a:defRPr/>
            </a:lvl2pPr>
          </a:lstStyle>
          <a:p>
            <a:pPr lvl="0"/>
            <a:r>
              <a:rPr lang="nb-NO" dirty="0"/>
              <a:t>Klikk for å skrive inn evt. undertittel</a:t>
            </a:r>
          </a:p>
        </p:txBody>
      </p:sp>
      <p:sp>
        <p:nvSpPr>
          <p:cNvPr id="7" name="Text Placeholder 6"/>
          <p:cNvSpPr>
            <a:spLocks noGrp="1"/>
          </p:cNvSpPr>
          <p:nvPr>
            <p:ph type="body" sz="quarter" idx="19" hasCustomPrompt="1"/>
          </p:nvPr>
        </p:nvSpPr>
        <p:spPr>
          <a:xfrm>
            <a:off x="7868505" y="2080594"/>
            <a:ext cx="3911234" cy="1564430"/>
          </a:xfrm>
        </p:spPr>
        <p:txBody>
          <a:bodyPr/>
          <a:lstStyle>
            <a:lvl1pPr marL="285750" indent="-285750">
              <a:buFont typeface="Arial" panose="020B0604020202020204" pitchFamily="34" charset="0"/>
              <a:buChar char="•"/>
              <a:defRPr/>
            </a:lvl1pPr>
          </a:lstStyle>
          <a:p>
            <a:pPr lvl="0"/>
            <a:r>
              <a:rPr lang="en-US" dirty="0" err="1"/>
              <a:t>Klikk</a:t>
            </a:r>
            <a:r>
              <a:rPr lang="en-US" dirty="0"/>
              <a:t> for å </a:t>
            </a:r>
            <a:r>
              <a:rPr lang="en-US" dirty="0" err="1"/>
              <a:t>skrive</a:t>
            </a:r>
            <a:r>
              <a:rPr lang="en-US" dirty="0"/>
              <a:t> inn </a:t>
            </a:r>
            <a:r>
              <a:rPr lang="en-US" dirty="0" err="1"/>
              <a:t>utstyr</a:t>
            </a:r>
            <a:endParaRPr lang="nb-NO" dirty="0"/>
          </a:p>
        </p:txBody>
      </p:sp>
      <p:sp>
        <p:nvSpPr>
          <p:cNvPr id="6" name="Picture Placeholder 5"/>
          <p:cNvSpPr>
            <a:spLocks noGrp="1"/>
          </p:cNvSpPr>
          <p:nvPr>
            <p:ph type="pic" sz="quarter" idx="20" hasCustomPrompt="1"/>
          </p:nvPr>
        </p:nvSpPr>
        <p:spPr>
          <a:xfrm>
            <a:off x="7868504" y="4149080"/>
            <a:ext cx="3899511" cy="1955800"/>
          </a:xfrm>
          <a:solidFill>
            <a:srgbClr val="DCDE44"/>
          </a:solidFill>
        </p:spPr>
        <p:txBody>
          <a:bodyPr/>
          <a:lstStyle>
            <a:lvl1pPr>
              <a:defRPr/>
            </a:lvl1pPr>
          </a:lstStyle>
          <a:p>
            <a:r>
              <a:rPr lang="nb-NO" dirty="0"/>
              <a:t>Klikk på ikonet for å sette inn bilde</a:t>
            </a:r>
          </a:p>
        </p:txBody>
      </p:sp>
      <p:sp>
        <p:nvSpPr>
          <p:cNvPr id="10"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Klikk</a:t>
            </a:r>
            <a:r>
              <a:rPr lang="en-US" dirty="0"/>
              <a:t> for å </a:t>
            </a:r>
            <a:r>
              <a:rPr lang="en-US" dirty="0" err="1"/>
              <a:t>skrive</a:t>
            </a:r>
            <a:r>
              <a:rPr lang="en-US" dirty="0"/>
              <a:t> inn </a:t>
            </a:r>
            <a:r>
              <a:rPr lang="en-US" dirty="0" err="1"/>
              <a:t>overskift</a:t>
            </a:r>
            <a:endParaRPr lang="nb-NO" dirty="0"/>
          </a:p>
        </p:txBody>
      </p:sp>
      <p:sp>
        <p:nvSpPr>
          <p:cNvPr id="11" name="Text Placeholder 6"/>
          <p:cNvSpPr>
            <a:spLocks noGrp="1"/>
          </p:cNvSpPr>
          <p:nvPr>
            <p:ph type="body" sz="quarter" idx="24" hasCustomPrompt="1"/>
          </p:nvPr>
        </p:nvSpPr>
        <p:spPr>
          <a:xfrm>
            <a:off x="7856782" y="3784319"/>
            <a:ext cx="3911234" cy="335200"/>
          </a:xfrm>
        </p:spPr>
        <p:txBody>
          <a:bodyPr/>
          <a:lstStyle>
            <a:lvl1pPr>
              <a:defRPr b="1"/>
            </a:lvl1pPr>
          </a:lstStyle>
          <a:p>
            <a:pPr lvl="0"/>
            <a:r>
              <a:rPr lang="en-US" dirty="0" err="1"/>
              <a:t>Klikk</a:t>
            </a:r>
            <a:r>
              <a:rPr lang="en-US" dirty="0"/>
              <a:t> for å </a:t>
            </a:r>
            <a:r>
              <a:rPr lang="en-US" dirty="0" err="1"/>
              <a:t>skrive</a:t>
            </a:r>
            <a:r>
              <a:rPr lang="en-US" dirty="0"/>
              <a:t> inn </a:t>
            </a:r>
            <a:r>
              <a:rPr lang="en-US" dirty="0" err="1"/>
              <a:t>overskift</a:t>
            </a:r>
            <a:endParaRPr lang="nb-NO" dirty="0"/>
          </a:p>
        </p:txBody>
      </p:sp>
      <p:sp>
        <p:nvSpPr>
          <p:cNvPr id="12"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1107264965"/>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ilde+tekst_horisontal">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screen">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7909" y="327262"/>
            <a:ext cx="11696027"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tittel</a:t>
            </a:r>
          </a:p>
        </p:txBody>
      </p:sp>
      <p:sp>
        <p:nvSpPr>
          <p:cNvPr id="34" name="Text Placeholder 25"/>
          <p:cNvSpPr>
            <a:spLocks noGrp="1"/>
          </p:cNvSpPr>
          <p:nvPr>
            <p:ph type="body" sz="quarter" idx="18" hasCustomPrompt="1"/>
          </p:nvPr>
        </p:nvSpPr>
        <p:spPr>
          <a:xfrm>
            <a:off x="257909" y="943271"/>
            <a:ext cx="11696027" cy="294191"/>
          </a:xfrm>
        </p:spPr>
        <p:txBody>
          <a:bodyPr>
            <a:noAutofit/>
          </a:bodyPr>
          <a:lstStyle>
            <a:lvl1pPr>
              <a:defRPr b="1" baseline="0">
                <a:solidFill>
                  <a:srgbClr val="3A7EC0"/>
                </a:solidFill>
              </a:defRPr>
            </a:lvl1pPr>
            <a:lvl2pPr marL="457200" indent="0">
              <a:buNone/>
              <a:defRPr/>
            </a:lvl2pPr>
          </a:lstStyle>
          <a:p>
            <a:pPr lvl="0"/>
            <a:r>
              <a:rPr lang="nb-NO" dirty="0"/>
              <a:t>Klikk for å skrive inn evt. undertittel</a:t>
            </a:r>
          </a:p>
        </p:txBody>
      </p:sp>
      <p:sp>
        <p:nvSpPr>
          <p:cNvPr id="7" name="Text Placeholder 6"/>
          <p:cNvSpPr>
            <a:spLocks noGrp="1"/>
          </p:cNvSpPr>
          <p:nvPr>
            <p:ph type="body" sz="quarter" idx="19" hasCustomPrompt="1"/>
          </p:nvPr>
        </p:nvSpPr>
        <p:spPr>
          <a:xfrm>
            <a:off x="7868505" y="1772815"/>
            <a:ext cx="3911234" cy="4680373"/>
          </a:xfrm>
        </p:spPr>
        <p:txBody>
          <a:bodyPr/>
          <a:lstStyle>
            <a:lvl1pPr marL="0" indent="0">
              <a:buFont typeface="Arial" panose="020B0604020202020204" pitchFamily="34" charset="0"/>
              <a:buNone/>
              <a:defRPr b="0"/>
            </a:lvl1pPr>
          </a:lstStyle>
          <a:p>
            <a:pPr lvl="0"/>
            <a:r>
              <a:rPr lang="en-US" dirty="0" err="1"/>
              <a:t>Klikk</a:t>
            </a:r>
            <a:r>
              <a:rPr lang="en-US" dirty="0"/>
              <a:t> for å </a:t>
            </a:r>
            <a:r>
              <a:rPr lang="en-US" dirty="0" err="1"/>
              <a:t>skrive</a:t>
            </a:r>
            <a:r>
              <a:rPr lang="en-US" dirty="0"/>
              <a:t> inn </a:t>
            </a:r>
            <a:r>
              <a:rPr lang="en-US" dirty="0" err="1"/>
              <a:t>tekst</a:t>
            </a:r>
            <a:endParaRPr lang="nb-NO" dirty="0"/>
          </a:p>
        </p:txBody>
      </p:sp>
      <p:sp>
        <p:nvSpPr>
          <p:cNvPr id="8" name="Picture Placeholder 7"/>
          <p:cNvSpPr>
            <a:spLocks noGrp="1"/>
          </p:cNvSpPr>
          <p:nvPr>
            <p:ph type="pic" sz="quarter" idx="20" hasCustomPrompt="1"/>
          </p:nvPr>
        </p:nvSpPr>
        <p:spPr>
          <a:xfrm>
            <a:off x="257908" y="1635124"/>
            <a:ext cx="6956699" cy="5034236"/>
          </a:xfrm>
          <a:solidFill>
            <a:srgbClr val="DCDE44"/>
          </a:solidFill>
        </p:spPr>
        <p:txBody>
          <a:bodyPr/>
          <a:lstStyle>
            <a:lvl1pPr>
              <a:defRPr baseline="0"/>
            </a:lvl1pPr>
          </a:lstStyle>
          <a:p>
            <a:r>
              <a:rPr lang="nb-NO" dirty="0"/>
              <a:t>Klikk på ikonet for å sette inn bilde</a:t>
            </a:r>
          </a:p>
        </p:txBody>
      </p:sp>
    </p:spTree>
    <p:extLst>
      <p:ext uri="{BB962C8B-B14F-4D97-AF65-F5344CB8AC3E}">
        <p14:creationId xmlns:p14="http://schemas.microsoft.com/office/powerpoint/2010/main" val="800682871"/>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e+overskrift">
    <p:spTree>
      <p:nvGrpSpPr>
        <p:cNvPr id="1" name=""/>
        <p:cNvGrpSpPr/>
        <p:nvPr/>
      </p:nvGrpSpPr>
      <p:grpSpPr>
        <a:xfrm>
          <a:off x="0" y="0"/>
          <a:ext cx="0" cy="0"/>
          <a:chOff x="0" y="0"/>
          <a:chExt cx="0" cy="0"/>
        </a:xfrm>
      </p:grpSpPr>
      <p:sp>
        <p:nvSpPr>
          <p:cNvPr id="21" name="Picture Placeholder 20"/>
          <p:cNvSpPr>
            <a:spLocks noGrp="1"/>
          </p:cNvSpPr>
          <p:nvPr>
            <p:ph type="pic" sz="quarter" idx="12" hasCustomPrompt="1"/>
          </p:nvPr>
        </p:nvSpPr>
        <p:spPr>
          <a:xfrm>
            <a:off x="257908" y="1181100"/>
            <a:ext cx="11696028" cy="5487988"/>
          </a:xfrm>
          <a:solidFill>
            <a:srgbClr val="DCDE44"/>
          </a:solidFill>
        </p:spPr>
        <p:txBody>
          <a:bodyPr/>
          <a:lstStyle>
            <a:lvl1pPr>
              <a:defRPr b="0" baseline="0">
                <a:solidFill>
                  <a:schemeClr val="tx1"/>
                </a:solidFill>
              </a:defRPr>
            </a:lvl1pPr>
          </a:lstStyle>
          <a:p>
            <a:r>
              <a:rPr lang="nb-NO" dirty="0"/>
              <a:t>Klikk på ikon for å sette inn bilde som viser kontekst / workshop, hvis nødvendig</a:t>
            </a:r>
          </a:p>
        </p:txBody>
      </p:sp>
      <p:sp>
        <p:nvSpPr>
          <p:cNvPr id="18" name="Title Placeholder 1"/>
          <p:cNvSpPr>
            <a:spLocks noGrp="1"/>
          </p:cNvSpPr>
          <p:nvPr>
            <p:ph type="title" hasCustomPrompt="1"/>
          </p:nvPr>
        </p:nvSpPr>
        <p:spPr>
          <a:xfrm>
            <a:off x="257909" y="341780"/>
            <a:ext cx="11696027"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tittel</a:t>
            </a:r>
          </a:p>
        </p:txBody>
      </p:sp>
    </p:spTree>
    <p:extLst>
      <p:ext uri="{BB962C8B-B14F-4D97-AF65-F5344CB8AC3E}">
        <p14:creationId xmlns:p14="http://schemas.microsoft.com/office/powerpoint/2010/main" val="30468748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lde+tekst_vertikal">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271917" y="327262"/>
            <a:ext cx="11699631"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tittel</a:t>
            </a:r>
          </a:p>
        </p:txBody>
      </p:sp>
      <p:sp>
        <p:nvSpPr>
          <p:cNvPr id="34" name="Text Placeholder 25"/>
          <p:cNvSpPr>
            <a:spLocks noGrp="1"/>
          </p:cNvSpPr>
          <p:nvPr>
            <p:ph type="body" sz="quarter" idx="18" hasCustomPrompt="1"/>
          </p:nvPr>
        </p:nvSpPr>
        <p:spPr>
          <a:xfrm>
            <a:off x="257907" y="943271"/>
            <a:ext cx="11713641" cy="294191"/>
          </a:xfrm>
        </p:spPr>
        <p:txBody>
          <a:bodyPr>
            <a:noAutofit/>
          </a:bodyPr>
          <a:lstStyle>
            <a:lvl1pPr>
              <a:defRPr b="1" baseline="0">
                <a:solidFill>
                  <a:srgbClr val="3A7EC0"/>
                </a:solidFill>
              </a:defRPr>
            </a:lvl1pPr>
            <a:lvl2pPr marL="457200" indent="0">
              <a:buNone/>
              <a:defRPr/>
            </a:lvl2pPr>
          </a:lstStyle>
          <a:p>
            <a:pPr lvl="0"/>
            <a:r>
              <a:rPr lang="nb-NO" dirty="0"/>
              <a:t>Klikk for å skrive inn evt. undertittel</a:t>
            </a:r>
          </a:p>
        </p:txBody>
      </p:sp>
      <p:sp>
        <p:nvSpPr>
          <p:cNvPr id="7" name="Text Placeholder 6"/>
          <p:cNvSpPr>
            <a:spLocks noGrp="1"/>
          </p:cNvSpPr>
          <p:nvPr>
            <p:ph type="body" sz="quarter" idx="19" hasCustomPrompt="1"/>
          </p:nvPr>
        </p:nvSpPr>
        <p:spPr>
          <a:xfrm>
            <a:off x="271917" y="1635126"/>
            <a:ext cx="11699631" cy="946693"/>
          </a:xfrm>
        </p:spPr>
        <p:txBody>
          <a:bodyPr>
            <a:noAutofit/>
          </a:bodyPr>
          <a:lstStyle>
            <a:lvl1pPr marL="0" indent="0">
              <a:buFont typeface="Arial" panose="020B0604020202020204" pitchFamily="34" charset="0"/>
              <a:buNone/>
              <a:defRPr b="0"/>
            </a:lvl1pPr>
          </a:lstStyle>
          <a:p>
            <a:pPr lvl="0"/>
            <a:r>
              <a:rPr lang="en-US" dirty="0" err="1"/>
              <a:t>Klikk</a:t>
            </a:r>
            <a:r>
              <a:rPr lang="en-US" dirty="0"/>
              <a:t> for å </a:t>
            </a:r>
            <a:r>
              <a:rPr lang="en-US" dirty="0" err="1"/>
              <a:t>skrive</a:t>
            </a:r>
            <a:r>
              <a:rPr lang="en-US" dirty="0"/>
              <a:t> inn </a:t>
            </a:r>
            <a:r>
              <a:rPr lang="en-US" dirty="0" err="1"/>
              <a:t>tekst</a:t>
            </a:r>
            <a:endParaRPr lang="nb-NO" dirty="0"/>
          </a:p>
        </p:txBody>
      </p:sp>
      <p:sp>
        <p:nvSpPr>
          <p:cNvPr id="8" name="Picture Placeholder 7"/>
          <p:cNvSpPr>
            <a:spLocks noGrp="1"/>
          </p:cNvSpPr>
          <p:nvPr>
            <p:ph type="pic" sz="quarter" idx="20" hasCustomPrompt="1"/>
          </p:nvPr>
        </p:nvSpPr>
        <p:spPr>
          <a:xfrm>
            <a:off x="271917" y="2719614"/>
            <a:ext cx="11699631" cy="2941635"/>
          </a:xfrm>
          <a:solidFill>
            <a:srgbClr val="DCDE44"/>
          </a:solidFill>
        </p:spPr>
        <p:txBody>
          <a:bodyPr/>
          <a:lstStyle>
            <a:lvl1pPr>
              <a:defRPr baseline="0"/>
            </a:lvl1pPr>
          </a:lstStyle>
          <a:p>
            <a:r>
              <a:rPr lang="nb-NO" dirty="0"/>
              <a:t>Klikk på ikonet for å sette inn bilde</a:t>
            </a:r>
          </a:p>
        </p:txBody>
      </p:sp>
      <p:sp>
        <p:nvSpPr>
          <p:cNvPr id="9" name="Text Placeholder 25"/>
          <p:cNvSpPr>
            <a:spLocks noGrp="1"/>
          </p:cNvSpPr>
          <p:nvPr>
            <p:ph type="body" sz="quarter" idx="15" hasCustomPrompt="1"/>
          </p:nvPr>
        </p:nvSpPr>
        <p:spPr>
          <a:xfrm>
            <a:off x="443819" y="5913360"/>
            <a:ext cx="3544615" cy="756000"/>
          </a:xfrm>
        </p:spPr>
        <p:txBody>
          <a:bodyPr>
            <a:noAutofit/>
          </a:bodyPr>
          <a:lstStyle>
            <a:lvl1pPr>
              <a:defRPr/>
            </a:lvl1pPr>
            <a:lvl2pPr marL="457200" indent="0">
              <a:buNone/>
              <a:defRPr/>
            </a:lvl2pPr>
          </a:lstStyle>
          <a:p>
            <a:pPr lvl="0"/>
            <a:r>
              <a:rPr lang="nb-NO" dirty="0"/>
              <a:t>Klikk her for å skrive inn tittel og hvordan utarbeides</a:t>
            </a:r>
          </a:p>
        </p:txBody>
      </p:sp>
      <p:sp>
        <p:nvSpPr>
          <p:cNvPr id="10" name="Text Placeholder 25"/>
          <p:cNvSpPr>
            <a:spLocks noGrp="1"/>
          </p:cNvSpPr>
          <p:nvPr>
            <p:ph type="body" sz="quarter" idx="21" hasCustomPrompt="1"/>
          </p:nvPr>
        </p:nvSpPr>
        <p:spPr>
          <a:xfrm>
            <a:off x="4345000" y="5913360"/>
            <a:ext cx="3544615" cy="756000"/>
          </a:xfrm>
        </p:spPr>
        <p:txBody>
          <a:bodyPr>
            <a:noAutofit/>
          </a:bodyPr>
          <a:lstStyle>
            <a:lvl1pPr>
              <a:defRPr/>
            </a:lvl1pPr>
            <a:lvl2pPr marL="457200" indent="0">
              <a:buNone/>
              <a:defRPr/>
            </a:lvl2pPr>
          </a:lstStyle>
          <a:p>
            <a:pPr lvl="0"/>
            <a:r>
              <a:rPr lang="nb-NO" dirty="0"/>
              <a:t>Klikk her for å skrive inn tittel og hvordan utarbeides</a:t>
            </a:r>
          </a:p>
        </p:txBody>
      </p:sp>
      <p:sp>
        <p:nvSpPr>
          <p:cNvPr id="11" name="Text Placeholder 25"/>
          <p:cNvSpPr>
            <a:spLocks noGrp="1"/>
          </p:cNvSpPr>
          <p:nvPr>
            <p:ph type="body" sz="quarter" idx="22" hasCustomPrompt="1"/>
          </p:nvPr>
        </p:nvSpPr>
        <p:spPr>
          <a:xfrm>
            <a:off x="8246180" y="5913360"/>
            <a:ext cx="3544615" cy="756000"/>
          </a:xfrm>
        </p:spPr>
        <p:txBody>
          <a:bodyPr>
            <a:noAutofit/>
          </a:bodyPr>
          <a:lstStyle>
            <a:lvl1pPr>
              <a:defRPr/>
            </a:lvl1pPr>
            <a:lvl2pPr marL="457200" indent="0">
              <a:buNone/>
              <a:defRPr/>
            </a:lvl2pPr>
          </a:lstStyle>
          <a:p>
            <a:pPr lvl="0"/>
            <a:r>
              <a:rPr lang="nb-NO" dirty="0"/>
              <a:t>Klikk her for å skrive inn tittel og hvordan utarbeides</a:t>
            </a:r>
          </a:p>
        </p:txBody>
      </p:sp>
      <p:sp>
        <p:nvSpPr>
          <p:cNvPr id="13"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4184033283"/>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57909" y="188913"/>
            <a:ext cx="11687906" cy="6480176"/>
          </a:xfrm>
          <a:solidFill>
            <a:srgbClr val="DCDE44"/>
          </a:solidFill>
        </p:spPr>
        <p:txBody>
          <a:bodyPr/>
          <a:lstStyle>
            <a:lvl1pPr>
              <a:defRPr/>
            </a:lvl1pPr>
          </a:lstStyle>
          <a:p>
            <a:r>
              <a:rPr lang="nb-NO" dirty="0"/>
              <a:t>Klikk på ikon for å sette inn bilde</a:t>
            </a:r>
          </a:p>
        </p:txBody>
      </p:sp>
    </p:spTree>
    <p:extLst>
      <p:ext uri="{BB962C8B-B14F-4D97-AF65-F5344CB8AC3E}">
        <p14:creationId xmlns:p14="http://schemas.microsoft.com/office/powerpoint/2010/main" val="366611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vslutnin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252"/>
          <a:stretch/>
        </p:blipFill>
        <p:spPr>
          <a:xfrm>
            <a:off x="245371" y="188640"/>
            <a:ext cx="11699894" cy="5400601"/>
          </a:xfrm>
          <a:prstGeom prst="rect">
            <a:avLst/>
          </a:prstGeom>
        </p:spPr>
      </p:pic>
      <p:sp>
        <p:nvSpPr>
          <p:cNvPr id="8" name="TextBox 7"/>
          <p:cNvSpPr txBox="1"/>
          <p:nvPr userDrawn="1"/>
        </p:nvSpPr>
        <p:spPr>
          <a:xfrm>
            <a:off x="2158887" y="4330000"/>
            <a:ext cx="8073076" cy="937504"/>
          </a:xfrm>
          <a:prstGeom prst="rect">
            <a:avLst/>
          </a:prstGeom>
          <a:noFill/>
        </p:spPr>
        <p:txBody>
          <a:bodyPr wrap="square" lIns="75416" tIns="75416" rIns="75416" bIns="75416" rtlCol="0">
            <a:noAutofit/>
          </a:bodyPr>
          <a:lstStyle/>
          <a:p>
            <a:pPr algn="l"/>
            <a:endParaRPr lang="nb-NO" sz="2000" dirty="0">
              <a:solidFill>
                <a:schemeClr val="bg1"/>
              </a:solidFill>
              <a:latin typeface="Arial"/>
              <a:cs typeface="Arial"/>
            </a:endParaRPr>
          </a:p>
        </p:txBody>
      </p:sp>
      <p:sp>
        <p:nvSpPr>
          <p:cNvPr id="4" name="Text Placeholder 3"/>
          <p:cNvSpPr>
            <a:spLocks noGrp="1"/>
          </p:cNvSpPr>
          <p:nvPr>
            <p:ph type="body" sz="quarter" idx="10" hasCustomPrompt="1"/>
          </p:nvPr>
        </p:nvSpPr>
        <p:spPr>
          <a:xfrm>
            <a:off x="423303" y="367266"/>
            <a:ext cx="11344031" cy="2125630"/>
          </a:xfrm>
        </p:spPr>
        <p:txBody>
          <a:bodyPr anchor="b">
            <a:normAutofit/>
          </a:bodyPr>
          <a:lstStyle>
            <a:lvl1pPr>
              <a:defRPr sz="2800" b="0" baseline="0">
                <a:solidFill>
                  <a:schemeClr val="tx2"/>
                </a:solidFill>
              </a:defRPr>
            </a:lvl1pPr>
          </a:lstStyle>
          <a:p>
            <a:pPr lvl="0"/>
            <a:r>
              <a:rPr lang="nb-NO" dirty="0"/>
              <a:t>Klikk for å skrive inn avslutning</a:t>
            </a:r>
          </a:p>
        </p:txBody>
      </p:sp>
      <p:grpSp>
        <p:nvGrpSpPr>
          <p:cNvPr id="5" name="Group 4"/>
          <p:cNvGrpSpPr/>
          <p:nvPr userDrawn="1"/>
        </p:nvGrpSpPr>
        <p:grpSpPr>
          <a:xfrm>
            <a:off x="442652" y="5890627"/>
            <a:ext cx="5083247" cy="748703"/>
            <a:chOff x="291353" y="5721294"/>
            <a:chExt cx="4130138" cy="748703"/>
          </a:xfrm>
        </p:grpSpPr>
        <p:pic>
          <p:nvPicPr>
            <p:cNvPr id="6" name="Picture 2" descr="\\10.65.9.150\ds1\RRU\JOBS\LIBRARY\DSP02000 - DSP02099\DSP02001 Admin Logo Brand Update\logo files wip\NEW PA LOGO\New PA Logo 2-17 x 2-36.emf"/>
            <p:cNvPicPr>
              <a:picLocks noChangeAspect="1" noChangeArrowheads="1"/>
            </p:cNvPicPr>
            <p:nvPr/>
          </p:nvPicPr>
          <p:blipFill>
            <a:blip r:embed="rId3" cstate="screen">
              <a:biLevel thresh="50000"/>
              <a:alphaModFix amt="29000"/>
              <a:extLst>
                <a:ext uri="{28A0092B-C50C-407E-A947-70E740481C1C}">
                  <a14:useLocalDpi xmlns:a14="http://schemas.microsoft.com/office/drawing/2010/main"/>
                </a:ext>
              </a:extLst>
            </a:blip>
            <a:srcRect/>
            <a:stretch>
              <a:fillRect/>
            </a:stretch>
          </p:blipFill>
          <p:spPr bwMode="auto">
            <a:xfrm>
              <a:off x="291353" y="5836872"/>
              <a:ext cx="563012" cy="4933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ho_logo_cmyk.eps"/>
            <p:cNvPicPr>
              <a:picLocks noChangeAspect="1"/>
            </p:cNvPicPr>
            <p:nvPr/>
          </p:nvPicPr>
          <p:blipFill>
            <a:blip r:embed="rId4">
              <a:grayscl/>
              <a:alphaModFix amt="76000"/>
              <a:extLst>
                <a:ext uri="{28A0092B-C50C-407E-A947-70E740481C1C}">
                  <a14:useLocalDpi xmlns:a14="http://schemas.microsoft.com/office/drawing/2010/main"/>
                </a:ext>
              </a:extLst>
            </a:blip>
            <a:stretch>
              <a:fillRect/>
            </a:stretch>
          </p:blipFill>
          <p:spPr>
            <a:xfrm>
              <a:off x="2569967" y="5721294"/>
              <a:ext cx="1851524" cy="748703"/>
            </a:xfrm>
            <a:prstGeom prst="rect">
              <a:avLst/>
            </a:prstGeom>
          </p:spPr>
        </p:pic>
        <p:pic>
          <p:nvPicPr>
            <p:cNvPr id="9" name="Picture 8" descr="MW_logo_Black.eps"/>
            <p:cNvPicPr>
              <a:picLocks noChangeAspect="1"/>
            </p:cNvPicPr>
            <p:nvPr/>
          </p:nvPicPr>
          <p:blipFill>
            <a:blip r:embed="rId5" cstate="screen">
              <a:alphaModFix amt="33000"/>
              <a:extLst>
                <a:ext uri="{28A0092B-C50C-407E-A947-70E740481C1C}">
                  <a14:useLocalDpi xmlns:a14="http://schemas.microsoft.com/office/drawing/2010/main"/>
                </a:ext>
              </a:extLst>
            </a:blip>
            <a:stretch>
              <a:fillRect/>
            </a:stretch>
          </p:blipFill>
          <p:spPr>
            <a:xfrm>
              <a:off x="1375287" y="5847518"/>
              <a:ext cx="583807" cy="529685"/>
            </a:xfrm>
            <a:prstGeom prst="rect">
              <a:avLst/>
            </a:prstGeom>
          </p:spPr>
        </p:pic>
      </p:grpSp>
    </p:spTree>
    <p:extLst>
      <p:ext uri="{BB962C8B-B14F-4D97-AF65-F5344CB8AC3E}">
        <p14:creationId xmlns:p14="http://schemas.microsoft.com/office/powerpoint/2010/main" val="3831758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879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kstslide_Introduksjon">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6476" y="327262"/>
            <a:ext cx="11697460"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introduksjon til &lt;tema&gt;</a:t>
            </a:r>
          </a:p>
        </p:txBody>
      </p:sp>
      <p:sp>
        <p:nvSpPr>
          <p:cNvPr id="29" name="Text Placeholder 25"/>
          <p:cNvSpPr>
            <a:spLocks noGrp="1"/>
          </p:cNvSpPr>
          <p:nvPr>
            <p:ph type="body" sz="quarter" idx="16" hasCustomPrompt="1"/>
          </p:nvPr>
        </p:nvSpPr>
        <p:spPr>
          <a:xfrm>
            <a:off x="257909" y="5805264"/>
            <a:ext cx="6961204" cy="647924"/>
          </a:xfrm>
        </p:spPr>
        <p:txBody>
          <a:bodyPr anchor="b"/>
          <a:lstStyle>
            <a:lvl1pPr>
              <a:defRPr b="0">
                <a:solidFill>
                  <a:srgbClr val="3A7EC0"/>
                </a:solidFill>
              </a:defRPr>
            </a:lvl1pPr>
            <a:lvl2pPr marL="457200" indent="0">
              <a:buNone/>
              <a:defRPr b="0">
                <a:solidFill>
                  <a:srgbClr val="2E69B3"/>
                </a:solidFill>
              </a:defRPr>
            </a:lvl2pPr>
          </a:lstStyle>
          <a:p>
            <a:pPr lvl="0"/>
            <a:r>
              <a:rPr lang="nb-NO" dirty="0"/>
              <a:t>Klikk for å skrive inn evt. sitat</a:t>
            </a:r>
          </a:p>
        </p:txBody>
      </p:sp>
      <p:sp>
        <p:nvSpPr>
          <p:cNvPr id="30" name="Text Placeholder 25"/>
          <p:cNvSpPr>
            <a:spLocks noGrp="1"/>
          </p:cNvSpPr>
          <p:nvPr>
            <p:ph type="body" sz="quarter" idx="17" hasCustomPrompt="1"/>
          </p:nvPr>
        </p:nvSpPr>
        <p:spPr>
          <a:xfrm>
            <a:off x="256476" y="1634463"/>
            <a:ext cx="6962636" cy="3932459"/>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beskrivelse</a:t>
            </a:r>
          </a:p>
        </p:txBody>
      </p:sp>
      <p:sp>
        <p:nvSpPr>
          <p:cNvPr id="34" name="Text Placeholder 25"/>
          <p:cNvSpPr>
            <a:spLocks noGrp="1"/>
          </p:cNvSpPr>
          <p:nvPr>
            <p:ph type="body" sz="quarter" idx="18" hasCustomPrompt="1"/>
          </p:nvPr>
        </p:nvSpPr>
        <p:spPr>
          <a:xfrm>
            <a:off x="257907" y="943271"/>
            <a:ext cx="11696028" cy="294191"/>
          </a:xfrm>
        </p:spPr>
        <p:txBody>
          <a:bodyPr>
            <a:noAutofit/>
          </a:bodyPr>
          <a:lstStyle>
            <a:lvl1pPr>
              <a:defRPr b="1" baseline="0">
                <a:solidFill>
                  <a:srgbClr val="3A7EC0"/>
                </a:solidFill>
              </a:defRPr>
            </a:lvl1pPr>
            <a:lvl2pPr marL="457200" indent="0">
              <a:buNone/>
              <a:defRPr/>
            </a:lvl2pPr>
          </a:lstStyle>
          <a:p>
            <a:pPr lvl="0"/>
            <a:r>
              <a:rPr lang="nb-NO" dirty="0"/>
              <a:t>.</a:t>
            </a:r>
          </a:p>
        </p:txBody>
      </p:sp>
      <p:sp>
        <p:nvSpPr>
          <p:cNvPr id="7"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dirty="0" err="1"/>
              <a:t>.</a:t>
            </a:r>
            <a:endParaRPr lang="nb-NO" dirty="0"/>
          </a:p>
        </p:txBody>
      </p:sp>
      <p:sp>
        <p:nvSpPr>
          <p:cNvPr id="20" name="Text Placeholder 6"/>
          <p:cNvSpPr>
            <a:spLocks noGrp="1"/>
          </p:cNvSpPr>
          <p:nvPr>
            <p:ph type="body" sz="quarter" idx="20" hasCustomPrompt="1"/>
          </p:nvPr>
        </p:nvSpPr>
        <p:spPr>
          <a:xfrm>
            <a:off x="7862185" y="4136587"/>
            <a:ext cx="3890635" cy="1430337"/>
          </a:xfrm>
        </p:spPr>
        <p:txBody>
          <a:bodyPr/>
          <a:lstStyle>
            <a:lvl1pPr marL="180975" indent="-180975">
              <a:buFont typeface="Arial" panose="020B0604020202020204" pitchFamily="34" charset="0"/>
              <a:buChar char="•"/>
              <a:defRPr/>
            </a:lvl1pPr>
          </a:lstStyle>
          <a:p>
            <a:pPr lvl="0"/>
            <a:r>
              <a:rPr lang="en-US" dirty="0" err="1"/>
              <a:t>.</a:t>
            </a:r>
            <a:endParaRPr lang="nb-NO" dirty="0"/>
          </a:p>
        </p:txBody>
      </p:sp>
      <p:sp>
        <p:nvSpPr>
          <p:cNvPr id="14"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a:t>
            </a:r>
            <a:endParaRPr lang="nb-NO" dirty="0"/>
          </a:p>
        </p:txBody>
      </p:sp>
      <p:sp>
        <p:nvSpPr>
          <p:cNvPr id="23" name="Text Placeholder 6"/>
          <p:cNvSpPr>
            <a:spLocks noGrp="1"/>
          </p:cNvSpPr>
          <p:nvPr>
            <p:ph type="body" sz="quarter" idx="24" hasCustomPrompt="1"/>
          </p:nvPr>
        </p:nvSpPr>
        <p:spPr>
          <a:xfrm>
            <a:off x="7860483" y="3755954"/>
            <a:ext cx="3911234" cy="335200"/>
          </a:xfrm>
        </p:spPr>
        <p:txBody>
          <a:bodyPr/>
          <a:lstStyle>
            <a:lvl1pPr>
              <a:defRPr b="1"/>
            </a:lvl1pPr>
          </a:lstStyle>
          <a:p>
            <a:pPr lvl="0"/>
            <a:r>
              <a:rPr lang="en-US" dirty="0" err="1"/>
              <a:t>.</a:t>
            </a:r>
            <a:endParaRPr lang="nb-NO" dirty="0"/>
          </a:p>
        </p:txBody>
      </p:sp>
      <p:sp>
        <p:nvSpPr>
          <p:cNvPr id="12"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1550127532"/>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slide_Introduksjon_2 kolonner">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265148" y="327262"/>
            <a:ext cx="11688788" cy="557836"/>
          </a:xfrm>
          <a:prstGeom prst="rect">
            <a:avLst/>
          </a:prstGeom>
        </p:spPr>
        <p:txBody>
          <a:bodyPr vert="horz" lIns="91440" tIns="45720" rIns="91440" bIns="45720" rtlCol="0" anchor="ctr">
            <a:normAutofit/>
          </a:bodyPr>
          <a:lstStyle>
            <a:lvl1pPr>
              <a:defRPr baseline="0">
                <a:solidFill>
                  <a:schemeClr val="tx2"/>
                </a:solidFill>
              </a:defRPr>
            </a:lvl1pPr>
          </a:lstStyle>
          <a:p>
            <a:r>
              <a:rPr lang="nb-NO" dirty="0"/>
              <a:t>Klikk for å skrive inn introduksjon til &lt;tema&gt;</a:t>
            </a:r>
          </a:p>
        </p:txBody>
      </p:sp>
      <p:sp>
        <p:nvSpPr>
          <p:cNvPr id="26" name="Text Placeholder 25"/>
          <p:cNvSpPr>
            <a:spLocks noGrp="1"/>
          </p:cNvSpPr>
          <p:nvPr>
            <p:ph type="body" sz="quarter" idx="14" hasCustomPrompt="1"/>
          </p:nvPr>
        </p:nvSpPr>
        <p:spPr>
          <a:xfrm>
            <a:off x="265149" y="1634462"/>
            <a:ext cx="3315836" cy="570561"/>
          </a:xfrm>
        </p:spPr>
        <p:txBody>
          <a:bodyPr>
            <a:noAutofit/>
          </a:bodyPr>
          <a:lstStyle>
            <a:lvl1pPr>
              <a:defRPr b="1" baseline="0">
                <a:solidFill>
                  <a:schemeClr val="tx2"/>
                </a:solidFill>
              </a:defRPr>
            </a:lvl1pPr>
            <a:lvl2pPr marL="457200" indent="0">
              <a:buNone/>
              <a:defRPr/>
            </a:lvl2pPr>
          </a:lstStyle>
          <a:p>
            <a:pPr lvl="0"/>
            <a:r>
              <a:rPr lang="nb-NO" dirty="0"/>
              <a:t>.</a:t>
            </a:r>
          </a:p>
        </p:txBody>
      </p:sp>
      <p:sp>
        <p:nvSpPr>
          <p:cNvPr id="29" name="Text Placeholder 25"/>
          <p:cNvSpPr>
            <a:spLocks noGrp="1"/>
          </p:cNvSpPr>
          <p:nvPr>
            <p:ph type="body" sz="quarter" idx="16" hasCustomPrompt="1"/>
          </p:nvPr>
        </p:nvSpPr>
        <p:spPr>
          <a:xfrm>
            <a:off x="255956" y="5613752"/>
            <a:ext cx="6963158" cy="839436"/>
          </a:xfrm>
        </p:spPr>
        <p:txBody>
          <a:bodyPr anchor="b"/>
          <a:lstStyle>
            <a:lvl1pPr>
              <a:defRPr b="0">
                <a:solidFill>
                  <a:schemeClr val="tx2"/>
                </a:solidFill>
              </a:defRPr>
            </a:lvl1pPr>
            <a:lvl2pPr marL="457200" indent="0">
              <a:buNone/>
              <a:defRPr b="0">
                <a:solidFill>
                  <a:srgbClr val="2E69B3"/>
                </a:solidFill>
              </a:defRPr>
            </a:lvl2pPr>
          </a:lstStyle>
          <a:p>
            <a:pPr lvl="0"/>
            <a:r>
              <a:rPr lang="nb-NO" dirty="0"/>
              <a:t>.</a:t>
            </a:r>
          </a:p>
        </p:txBody>
      </p:sp>
      <p:sp>
        <p:nvSpPr>
          <p:cNvPr id="30" name="Text Placeholder 25"/>
          <p:cNvSpPr>
            <a:spLocks noGrp="1"/>
          </p:cNvSpPr>
          <p:nvPr>
            <p:ph type="body" sz="quarter" idx="17" hasCustomPrompt="1"/>
          </p:nvPr>
        </p:nvSpPr>
        <p:spPr>
          <a:xfrm>
            <a:off x="266580" y="2205024"/>
            <a:ext cx="3323079" cy="3104506"/>
          </a:xfrm>
        </p:spPr>
        <p:txBody>
          <a:bodyPr/>
          <a:lstStyle>
            <a:lvl1pPr>
              <a:defRPr b="0">
                <a:solidFill>
                  <a:schemeClr val="tx1"/>
                </a:solidFill>
              </a:defRPr>
            </a:lvl1pPr>
            <a:lvl2pPr marL="457200" indent="0">
              <a:buNone/>
              <a:defRPr b="0">
                <a:solidFill>
                  <a:srgbClr val="2E69B3"/>
                </a:solidFill>
              </a:defRPr>
            </a:lvl2pPr>
          </a:lstStyle>
          <a:p>
            <a:pPr lvl="0"/>
            <a:r>
              <a:rPr lang="nb-NO" dirty="0"/>
              <a:t>.</a:t>
            </a:r>
          </a:p>
        </p:txBody>
      </p:sp>
      <p:sp>
        <p:nvSpPr>
          <p:cNvPr id="34" name="Text Placeholder 25"/>
          <p:cNvSpPr>
            <a:spLocks noGrp="1"/>
          </p:cNvSpPr>
          <p:nvPr>
            <p:ph type="body" sz="quarter" idx="18" hasCustomPrompt="1"/>
          </p:nvPr>
        </p:nvSpPr>
        <p:spPr>
          <a:xfrm>
            <a:off x="266579" y="943271"/>
            <a:ext cx="11687356" cy="294191"/>
          </a:xfrm>
        </p:spPr>
        <p:txBody>
          <a:bodyPr>
            <a:noAutofit/>
          </a:bodyPr>
          <a:lstStyle>
            <a:lvl1pPr>
              <a:defRPr b="1" baseline="0">
                <a:solidFill>
                  <a:schemeClr val="tx2"/>
                </a:solidFill>
              </a:defRPr>
            </a:lvl1pPr>
            <a:lvl2pPr marL="457200" indent="0">
              <a:buNone/>
              <a:defRPr/>
            </a:lvl2pPr>
          </a:lstStyle>
          <a:p>
            <a:pPr lvl="0"/>
            <a:r>
              <a:rPr lang="nb-NO" dirty="0"/>
              <a:t>.</a:t>
            </a:r>
          </a:p>
        </p:txBody>
      </p:sp>
      <p:sp>
        <p:nvSpPr>
          <p:cNvPr id="21" name="Text Placeholder 25"/>
          <p:cNvSpPr>
            <a:spLocks noGrp="1"/>
          </p:cNvSpPr>
          <p:nvPr>
            <p:ph type="body" sz="quarter" idx="21" hasCustomPrompt="1"/>
          </p:nvPr>
        </p:nvSpPr>
        <p:spPr>
          <a:xfrm>
            <a:off x="3896036" y="1639678"/>
            <a:ext cx="3323077" cy="565346"/>
          </a:xfrm>
        </p:spPr>
        <p:txBody>
          <a:bodyPr>
            <a:noAutofit/>
          </a:bodyPr>
          <a:lstStyle>
            <a:lvl1pPr>
              <a:defRPr b="1">
                <a:solidFill>
                  <a:schemeClr val="tx2"/>
                </a:solidFill>
              </a:defRPr>
            </a:lvl1pPr>
            <a:lvl2pPr marL="457200" indent="0">
              <a:buNone/>
              <a:defRPr/>
            </a:lvl2pPr>
          </a:lstStyle>
          <a:p>
            <a:pPr lvl="0"/>
            <a:r>
              <a:rPr lang="nb-NO" dirty="0"/>
              <a:t>.</a:t>
            </a:r>
          </a:p>
        </p:txBody>
      </p:sp>
      <p:sp>
        <p:nvSpPr>
          <p:cNvPr id="22" name="Text Placeholder 25"/>
          <p:cNvSpPr>
            <a:spLocks noGrp="1"/>
          </p:cNvSpPr>
          <p:nvPr>
            <p:ph type="body" sz="quarter" idx="22" hasCustomPrompt="1"/>
          </p:nvPr>
        </p:nvSpPr>
        <p:spPr>
          <a:xfrm>
            <a:off x="3891530" y="2205024"/>
            <a:ext cx="3323077" cy="3104506"/>
          </a:xfrm>
        </p:spPr>
        <p:txBody>
          <a:bodyPr/>
          <a:lstStyle>
            <a:lvl1pPr>
              <a:defRPr b="0">
                <a:solidFill>
                  <a:schemeClr val="tx1"/>
                </a:solidFill>
              </a:defRPr>
            </a:lvl1pPr>
            <a:lvl2pPr marL="457200" indent="0">
              <a:buNone/>
              <a:defRPr b="0">
                <a:solidFill>
                  <a:srgbClr val="2E69B3"/>
                </a:solidFill>
              </a:defRPr>
            </a:lvl2pPr>
          </a:lstStyle>
          <a:p>
            <a:pPr lvl="0"/>
            <a:r>
              <a:rPr lang="nb-NO" dirty="0"/>
              <a:t>.</a:t>
            </a:r>
          </a:p>
        </p:txBody>
      </p:sp>
      <p:pic>
        <p:nvPicPr>
          <p:cNvPr id="14" name="Picture 13"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6" name="Text Placeholder 6"/>
          <p:cNvSpPr>
            <a:spLocks noGrp="1"/>
          </p:cNvSpPr>
          <p:nvPr>
            <p:ph type="body" sz="quarter" idx="19" hasCustomPrompt="1"/>
          </p:nvPr>
        </p:nvSpPr>
        <p:spPr>
          <a:xfrm>
            <a:off x="7868505" y="2080594"/>
            <a:ext cx="3911234" cy="1564430"/>
          </a:xfrm>
        </p:spPr>
        <p:txBody>
          <a:bodyPr/>
          <a:lstStyle>
            <a:lvl1pPr>
              <a:defRPr/>
            </a:lvl1pPr>
          </a:lstStyle>
          <a:p>
            <a:pPr lvl="0"/>
            <a:r>
              <a:rPr lang="en-US" dirty="0" err="1"/>
              <a:t>.</a:t>
            </a:r>
            <a:endParaRPr lang="nb-NO" dirty="0"/>
          </a:p>
        </p:txBody>
      </p:sp>
      <p:sp>
        <p:nvSpPr>
          <p:cNvPr id="18" name="Text Placeholder 6"/>
          <p:cNvSpPr>
            <a:spLocks noGrp="1"/>
          </p:cNvSpPr>
          <p:nvPr>
            <p:ph type="body" sz="quarter" idx="20" hasCustomPrompt="1"/>
          </p:nvPr>
        </p:nvSpPr>
        <p:spPr>
          <a:xfrm>
            <a:off x="7862185" y="4136587"/>
            <a:ext cx="3890635" cy="1956239"/>
          </a:xfrm>
        </p:spPr>
        <p:txBody>
          <a:bodyPr/>
          <a:lstStyle>
            <a:lvl1pPr marL="180975" indent="-180975">
              <a:buFont typeface="Arial" panose="020B0604020202020204" pitchFamily="34" charset="0"/>
              <a:buChar char="•"/>
              <a:defRPr/>
            </a:lvl1pPr>
          </a:lstStyle>
          <a:p>
            <a:pPr lvl="0"/>
            <a:r>
              <a:rPr lang="en-US" dirty="0" err="1"/>
              <a:t>.</a:t>
            </a:r>
            <a:endParaRPr lang="nb-NO" dirty="0"/>
          </a:p>
        </p:txBody>
      </p:sp>
      <p:sp>
        <p:nvSpPr>
          <p:cNvPr id="23"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a:t>
            </a:r>
            <a:endParaRPr lang="nb-NO" dirty="0"/>
          </a:p>
        </p:txBody>
      </p:sp>
      <p:sp>
        <p:nvSpPr>
          <p:cNvPr id="24" name="Text Placeholder 6"/>
          <p:cNvSpPr>
            <a:spLocks noGrp="1"/>
          </p:cNvSpPr>
          <p:nvPr>
            <p:ph type="body" sz="quarter" idx="24" hasCustomPrompt="1"/>
          </p:nvPr>
        </p:nvSpPr>
        <p:spPr>
          <a:xfrm>
            <a:off x="7860483" y="3755954"/>
            <a:ext cx="3911234" cy="335200"/>
          </a:xfrm>
        </p:spPr>
        <p:txBody>
          <a:bodyPr/>
          <a:lstStyle>
            <a:lvl1pPr>
              <a:defRPr b="1"/>
            </a:lvl1pPr>
          </a:lstStyle>
          <a:p>
            <a:pPr lvl="0"/>
            <a:r>
              <a:rPr lang="en-US" dirty="0" err="1"/>
              <a:t>.</a:t>
            </a:r>
            <a:endParaRPr lang="nb-NO" dirty="0"/>
          </a:p>
        </p:txBody>
      </p:sp>
      <p:sp>
        <p:nvSpPr>
          <p:cNvPr id="17"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2679531127"/>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slide_steg">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65151" y="327262"/>
            <a:ext cx="11688785" cy="557836"/>
          </a:xfrm>
          <a:prstGeom prst="rect">
            <a:avLst/>
          </a:prstGeom>
        </p:spPr>
        <p:txBody>
          <a:bodyPr vert="horz" lIns="91440" tIns="45720" rIns="91440" bIns="45720" rtlCol="0" anchor="ctr">
            <a:normAutofit/>
          </a:bodyPr>
          <a:lstStyle>
            <a:lvl1pPr>
              <a:defRPr baseline="0">
                <a:solidFill>
                  <a:schemeClr val="tx2"/>
                </a:solidFill>
              </a:defRPr>
            </a:lvl1pPr>
          </a:lstStyle>
          <a:p>
            <a:r>
              <a:rPr lang="nb-NO" dirty="0"/>
              <a:t>Klikk for å skrive inn introduksjon til &lt;tema&gt;</a:t>
            </a:r>
          </a:p>
        </p:txBody>
      </p:sp>
      <p:sp>
        <p:nvSpPr>
          <p:cNvPr id="30" name="Text Placeholder 25"/>
          <p:cNvSpPr>
            <a:spLocks noGrp="1"/>
          </p:cNvSpPr>
          <p:nvPr>
            <p:ph type="body" sz="quarter" idx="17" hasCustomPrompt="1"/>
          </p:nvPr>
        </p:nvSpPr>
        <p:spPr>
          <a:xfrm>
            <a:off x="257908" y="1628774"/>
            <a:ext cx="6956699" cy="5040586"/>
          </a:xfrm>
        </p:spPr>
        <p:txBody>
          <a:bodyPr/>
          <a:lstStyle>
            <a:lvl1pPr>
              <a:defRPr b="0">
                <a:solidFill>
                  <a:schemeClr val="tx1"/>
                </a:solidFill>
              </a:defRPr>
            </a:lvl1pPr>
            <a:lvl2pPr marL="457200" indent="0">
              <a:buNone/>
              <a:defRPr b="0">
                <a:solidFill>
                  <a:srgbClr val="2E69B3"/>
                </a:solidFill>
              </a:defRPr>
            </a:lvl2pPr>
          </a:lstStyle>
          <a:p>
            <a:pPr lvl="0"/>
            <a:r>
              <a:rPr lang="nb-NO" dirty="0"/>
              <a:t>Klikk for å skrive inn stegene</a:t>
            </a:r>
          </a:p>
        </p:txBody>
      </p:sp>
      <p:sp>
        <p:nvSpPr>
          <p:cNvPr id="34" name="Text Placeholder 25"/>
          <p:cNvSpPr>
            <a:spLocks noGrp="1"/>
          </p:cNvSpPr>
          <p:nvPr>
            <p:ph type="body" sz="quarter" idx="18" hasCustomPrompt="1"/>
          </p:nvPr>
        </p:nvSpPr>
        <p:spPr>
          <a:xfrm>
            <a:off x="266581" y="943271"/>
            <a:ext cx="11687354" cy="294191"/>
          </a:xfrm>
        </p:spPr>
        <p:txBody>
          <a:bodyPr>
            <a:noAutofit/>
          </a:bodyPr>
          <a:lstStyle>
            <a:lvl1pPr>
              <a:defRPr b="1" baseline="0">
                <a:solidFill>
                  <a:schemeClr val="tx2"/>
                </a:solidFill>
              </a:defRPr>
            </a:lvl1pPr>
            <a:lvl2pPr marL="457200" indent="0">
              <a:buNone/>
              <a:defRPr/>
            </a:lvl2pPr>
          </a:lstStyle>
          <a:p>
            <a:pPr lvl="0"/>
            <a:r>
              <a:rPr lang="nb-NO" dirty="0"/>
              <a:t>.</a:t>
            </a:r>
          </a:p>
        </p:txBody>
      </p:sp>
      <p:sp>
        <p:nvSpPr>
          <p:cNvPr id="7" name="Text Placeholder 6"/>
          <p:cNvSpPr>
            <a:spLocks noGrp="1"/>
          </p:cNvSpPr>
          <p:nvPr>
            <p:ph type="body" sz="quarter" idx="19" hasCustomPrompt="1"/>
          </p:nvPr>
        </p:nvSpPr>
        <p:spPr>
          <a:xfrm>
            <a:off x="7868505" y="2080594"/>
            <a:ext cx="3911234" cy="1564430"/>
          </a:xfrm>
        </p:spPr>
        <p:txBody>
          <a:bodyPr/>
          <a:lstStyle>
            <a:lvl1pPr marL="285750" indent="-285750">
              <a:buFont typeface="Arial" panose="020B0604020202020204" pitchFamily="34" charset="0"/>
              <a:buChar char="•"/>
              <a:defRPr/>
            </a:lvl1pPr>
          </a:lstStyle>
          <a:p>
            <a:pPr lvl="0"/>
            <a:r>
              <a:rPr lang="en-US" dirty="0" err="1"/>
              <a:t>.</a:t>
            </a:r>
            <a:endParaRPr lang="nb-NO" dirty="0"/>
          </a:p>
        </p:txBody>
      </p:sp>
      <p:sp>
        <p:nvSpPr>
          <p:cNvPr id="6" name="Picture Placeholder 5"/>
          <p:cNvSpPr>
            <a:spLocks noGrp="1"/>
          </p:cNvSpPr>
          <p:nvPr>
            <p:ph type="pic" sz="quarter" idx="20" hasCustomPrompt="1"/>
          </p:nvPr>
        </p:nvSpPr>
        <p:spPr>
          <a:xfrm>
            <a:off x="7868504" y="4149080"/>
            <a:ext cx="3899511" cy="1955800"/>
          </a:xfrm>
          <a:solidFill>
            <a:srgbClr val="DCDE44"/>
          </a:solidFill>
        </p:spPr>
        <p:txBody>
          <a:bodyPr/>
          <a:lstStyle>
            <a:lvl1pPr>
              <a:defRPr/>
            </a:lvl1pPr>
          </a:lstStyle>
          <a:p>
            <a:r>
              <a:rPr lang="nb-NO" dirty="0"/>
              <a:t>.</a:t>
            </a:r>
          </a:p>
        </p:txBody>
      </p:sp>
      <p:sp>
        <p:nvSpPr>
          <p:cNvPr id="10" name="Text Placeholder 6"/>
          <p:cNvSpPr>
            <a:spLocks noGrp="1"/>
          </p:cNvSpPr>
          <p:nvPr>
            <p:ph type="body" sz="quarter" idx="23" hasCustomPrompt="1"/>
          </p:nvPr>
        </p:nvSpPr>
        <p:spPr>
          <a:xfrm>
            <a:off x="7880470" y="1759948"/>
            <a:ext cx="3911234" cy="335200"/>
          </a:xfrm>
        </p:spPr>
        <p:txBody>
          <a:bodyPr/>
          <a:lstStyle>
            <a:lvl1pPr>
              <a:defRPr b="1"/>
            </a:lvl1pPr>
          </a:lstStyle>
          <a:p>
            <a:pPr lvl="0"/>
            <a:r>
              <a:rPr lang="en-US" dirty="0" err="1"/>
              <a:t>.</a:t>
            </a:r>
            <a:endParaRPr lang="nb-NO" dirty="0"/>
          </a:p>
        </p:txBody>
      </p:sp>
      <p:sp>
        <p:nvSpPr>
          <p:cNvPr id="11" name="Text Placeholder 6"/>
          <p:cNvSpPr>
            <a:spLocks noGrp="1"/>
          </p:cNvSpPr>
          <p:nvPr>
            <p:ph type="body" sz="quarter" idx="24" hasCustomPrompt="1"/>
          </p:nvPr>
        </p:nvSpPr>
        <p:spPr>
          <a:xfrm>
            <a:off x="7856782" y="3784319"/>
            <a:ext cx="3911234" cy="335200"/>
          </a:xfrm>
        </p:spPr>
        <p:txBody>
          <a:bodyPr/>
          <a:lstStyle>
            <a:lvl1pPr>
              <a:defRPr b="1"/>
            </a:lvl1pPr>
          </a:lstStyle>
          <a:p>
            <a:pPr lvl="0"/>
            <a:r>
              <a:rPr lang="en-US" dirty="0" err="1"/>
              <a:t>.</a:t>
            </a:r>
            <a:endParaRPr lang="nb-NO" dirty="0"/>
          </a:p>
        </p:txBody>
      </p:sp>
      <p:sp>
        <p:nvSpPr>
          <p:cNvPr id="12" name="Slide Number Placeholder 5"/>
          <p:cNvSpPr>
            <a:spLocks noGrp="1"/>
          </p:cNvSpPr>
          <p:nvPr>
            <p:ph type="sldNum" sz="quarter" idx="4"/>
          </p:nvPr>
        </p:nvSpPr>
        <p:spPr>
          <a:xfrm>
            <a:off x="158109" y="6526438"/>
            <a:ext cx="3030415" cy="156257"/>
          </a:xfrm>
          <a:prstGeom prst="rect">
            <a:avLst/>
          </a:prstGeom>
        </p:spPr>
        <p:txBody>
          <a:bodyPr vert="horz" lIns="91440" tIns="45720" rIns="91440" bIns="45720" rtlCol="0" anchor="ctr"/>
          <a:lstStyle>
            <a:lvl1pPr algn="l">
              <a:defRPr sz="700" kern="0" spc="190">
                <a:solidFill>
                  <a:schemeClr val="tx1">
                    <a:tint val="75000"/>
                  </a:schemeClr>
                </a:solidFill>
              </a:defRPr>
            </a:lvl1pPr>
          </a:lstStyle>
          <a:p>
            <a:fld id="{51360949-4B9F-9B4C-948A-35244A0B85F5}" type="slidenum">
              <a:rPr lang="nb-NO" smtClean="0"/>
              <a:pPr/>
              <a:t>‹#›</a:t>
            </a:fld>
            <a:endParaRPr lang="nb-NO" dirty="0"/>
          </a:p>
        </p:txBody>
      </p:sp>
    </p:spTree>
    <p:extLst>
      <p:ext uri="{BB962C8B-B14F-4D97-AF65-F5344CB8AC3E}">
        <p14:creationId xmlns:p14="http://schemas.microsoft.com/office/powerpoint/2010/main" val="2275367822"/>
      </p:ext>
    </p:extLst>
  </p:cSld>
  <p:clrMapOvr>
    <a:masterClrMapping/>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ilde+tekst_horisontal">
    <p:bg>
      <p:bgRef idx="1001">
        <a:schemeClr val="bg1"/>
      </p:bgRef>
    </p:bg>
    <p:spTree>
      <p:nvGrpSpPr>
        <p:cNvPr id="1" name=""/>
        <p:cNvGrpSpPr/>
        <p:nvPr/>
      </p:nvGrpSpPr>
      <p:grpSpPr>
        <a:xfrm>
          <a:off x="0" y="0"/>
          <a:ext cx="0" cy="0"/>
          <a:chOff x="0" y="0"/>
          <a:chExt cx="0" cy="0"/>
        </a:xfrm>
      </p:grpSpPr>
      <p:pic>
        <p:nvPicPr>
          <p:cNvPr id="17" name="Picture 16" descr="HIMMEL.jpg"/>
          <p:cNvPicPr>
            <a:picLocks noChangeAspect="1"/>
          </p:cNvPicPr>
          <p:nvPr userDrawn="1"/>
        </p:nvPicPr>
        <p:blipFill rotWithShape="1">
          <a:blip r:embed="rId2" cstate="print">
            <a:extLst>
              <a:ext uri="{28A0092B-C50C-407E-A947-70E740481C1C}">
                <a14:useLocalDpi xmlns:a14="http://schemas.microsoft.com/office/drawing/2010/main"/>
              </a:ext>
            </a:extLst>
          </a:blip>
          <a:srcRect b="-447"/>
          <a:stretch/>
        </p:blipFill>
        <p:spPr>
          <a:xfrm>
            <a:off x="7707412" y="1634464"/>
            <a:ext cx="4246524" cy="5066998"/>
          </a:xfrm>
          <a:prstGeom prst="rect">
            <a:avLst/>
          </a:prstGeom>
        </p:spPr>
      </p:pic>
      <p:sp>
        <p:nvSpPr>
          <p:cNvPr id="15" name="Title Placeholder 1"/>
          <p:cNvSpPr>
            <a:spLocks noGrp="1"/>
          </p:cNvSpPr>
          <p:nvPr>
            <p:ph type="title" hasCustomPrompt="1"/>
          </p:nvPr>
        </p:nvSpPr>
        <p:spPr>
          <a:xfrm>
            <a:off x="257909" y="327262"/>
            <a:ext cx="11696027" cy="557836"/>
          </a:xfrm>
          <a:prstGeom prst="rect">
            <a:avLst/>
          </a:prstGeom>
        </p:spPr>
        <p:txBody>
          <a:bodyPr vert="horz" lIns="91440" tIns="45720" rIns="91440" bIns="45720" rtlCol="0" anchor="ctr">
            <a:normAutofit/>
          </a:bodyPr>
          <a:lstStyle>
            <a:lvl1pPr>
              <a:defRPr baseline="0">
                <a:solidFill>
                  <a:srgbClr val="3A7EC0"/>
                </a:solidFill>
              </a:defRPr>
            </a:lvl1pPr>
          </a:lstStyle>
          <a:p>
            <a:r>
              <a:rPr lang="nb-NO" dirty="0"/>
              <a:t>Klikk for å skrive inn tittel</a:t>
            </a:r>
          </a:p>
        </p:txBody>
      </p:sp>
      <p:sp>
        <p:nvSpPr>
          <p:cNvPr id="34" name="Text Placeholder 25"/>
          <p:cNvSpPr>
            <a:spLocks noGrp="1"/>
          </p:cNvSpPr>
          <p:nvPr>
            <p:ph type="body" sz="quarter" idx="18" hasCustomPrompt="1"/>
          </p:nvPr>
        </p:nvSpPr>
        <p:spPr>
          <a:xfrm>
            <a:off x="257909" y="943271"/>
            <a:ext cx="11696027" cy="294191"/>
          </a:xfrm>
        </p:spPr>
        <p:txBody>
          <a:bodyPr>
            <a:noAutofit/>
          </a:bodyPr>
          <a:lstStyle>
            <a:lvl1pPr>
              <a:defRPr b="1" baseline="0">
                <a:solidFill>
                  <a:srgbClr val="3A7EC0"/>
                </a:solidFill>
              </a:defRPr>
            </a:lvl1pPr>
            <a:lvl2pPr marL="457200" indent="0">
              <a:buNone/>
              <a:defRPr/>
            </a:lvl2pPr>
          </a:lstStyle>
          <a:p>
            <a:pPr lvl="0"/>
            <a:r>
              <a:rPr lang="nb-NO" dirty="0"/>
              <a:t>.</a:t>
            </a:r>
          </a:p>
        </p:txBody>
      </p:sp>
      <p:sp>
        <p:nvSpPr>
          <p:cNvPr id="7" name="Text Placeholder 6"/>
          <p:cNvSpPr>
            <a:spLocks noGrp="1"/>
          </p:cNvSpPr>
          <p:nvPr>
            <p:ph type="body" sz="quarter" idx="19" hasCustomPrompt="1"/>
          </p:nvPr>
        </p:nvSpPr>
        <p:spPr>
          <a:xfrm>
            <a:off x="7868505" y="1772815"/>
            <a:ext cx="3911234" cy="4680373"/>
          </a:xfrm>
        </p:spPr>
        <p:txBody>
          <a:bodyPr/>
          <a:lstStyle>
            <a:lvl1pPr marL="0" indent="0">
              <a:buFont typeface="Arial" panose="020B0604020202020204" pitchFamily="34" charset="0"/>
              <a:buNone/>
              <a:defRPr b="0"/>
            </a:lvl1pPr>
          </a:lstStyle>
          <a:p>
            <a:pPr lvl="0"/>
            <a:r>
              <a:rPr lang="en-US" dirty="0" err="1"/>
              <a:t>.</a:t>
            </a:r>
            <a:endParaRPr lang="nb-NO" dirty="0"/>
          </a:p>
        </p:txBody>
      </p:sp>
      <p:sp>
        <p:nvSpPr>
          <p:cNvPr id="8" name="Picture Placeholder 7"/>
          <p:cNvSpPr>
            <a:spLocks noGrp="1"/>
          </p:cNvSpPr>
          <p:nvPr>
            <p:ph type="pic" sz="quarter" idx="20" hasCustomPrompt="1"/>
          </p:nvPr>
        </p:nvSpPr>
        <p:spPr>
          <a:xfrm>
            <a:off x="257908" y="1635124"/>
            <a:ext cx="6956699" cy="5034236"/>
          </a:xfrm>
          <a:solidFill>
            <a:srgbClr val="DCDE44"/>
          </a:solidFill>
        </p:spPr>
        <p:txBody>
          <a:bodyPr/>
          <a:lstStyle>
            <a:lvl1pPr>
              <a:defRPr baseline="0">
                <a:solidFill>
                  <a:schemeClr val="bg1"/>
                </a:solidFill>
              </a:defRPr>
            </a:lvl1pPr>
          </a:lstStyle>
          <a:p>
            <a:r>
              <a:rPr lang="nb-NO" dirty="0"/>
              <a:t>.</a:t>
            </a:r>
          </a:p>
        </p:txBody>
      </p:sp>
    </p:spTree>
    <p:extLst>
      <p:ext uri="{BB962C8B-B14F-4D97-AF65-F5344CB8AC3E}">
        <p14:creationId xmlns:p14="http://schemas.microsoft.com/office/powerpoint/2010/main" val="41019074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120">
          <p15:clr>
            <a:srgbClr val="FBAE40"/>
          </p15:clr>
        </p15:guide>
        <p15:guide id="2" pos="3619">
          <p15:clr>
            <a:srgbClr val="FBAE40"/>
          </p15:clr>
        </p15:guide>
        <p15:guide id="3" pos="39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1.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oleObject" Target="../embeddings/oleObject2.bin"/><Relationship Id="rId2" Type="http://schemas.openxmlformats.org/officeDocument/2006/relationships/slideLayout" Target="../slideLayouts/slideLayout35.xml"/><Relationship Id="rId16" Type="http://schemas.openxmlformats.org/officeDocument/2006/relationships/tags" Target="../tags/tag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vmlDrawing" Target="../drawings/vmlDrawing2.v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1.emf"/><Relationship Id="rId2" Type="http://schemas.openxmlformats.org/officeDocument/2006/relationships/slideLayout" Target="../slideLayouts/slideLayout48.xml"/><Relationship Id="rId16" Type="http://schemas.openxmlformats.org/officeDocument/2006/relationships/oleObject" Target="../embeddings/oleObject3.bin"/><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ags" Target="../tags/tag3.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vmlDrawing" Target="../drawings/vmlDrawing3.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8"/>
            </p:custDataLst>
            <p:extLst>
              <p:ext uri="{D42A27DB-BD31-4B8C-83A1-F6EECF244321}">
                <p14:modId xmlns:p14="http://schemas.microsoft.com/office/powerpoint/2010/main" val="1874685986"/>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1051" name="think-cell Slide" r:id="rId19" imgW="270" imgH="270" progId="TCLayout.ActiveDocument.1">
                  <p:embed/>
                </p:oleObj>
              </mc:Choice>
              <mc:Fallback>
                <p:oleObj name="think-cell Slide" r:id="rId19" imgW="270" imgH="270" progId="TCLayout.ActiveDocument.1">
                  <p:embed/>
                  <p:pic>
                    <p:nvPicPr>
                      <p:cNvPr id="3" name="Object 2" hidden="1"/>
                      <p:cNvPicPr/>
                      <p:nvPr/>
                    </p:nvPicPr>
                    <p:blipFill>
                      <a:blip r:embed="rId20"/>
                      <a:stretch>
                        <a:fillRect/>
                      </a:stretch>
                    </p:blipFill>
                    <p:spPr>
                      <a:xfrm>
                        <a:off x="1955" y="1589"/>
                        <a:ext cx="1953" cy="1587"/>
                      </a:xfrm>
                      <a:prstGeom prst="rect">
                        <a:avLst/>
                      </a:prstGeom>
                    </p:spPr>
                  </p:pic>
                </p:oleObj>
              </mc:Fallback>
            </mc:AlternateContent>
          </a:graphicData>
        </a:graphic>
      </p:graphicFrame>
      <p:sp>
        <p:nvSpPr>
          <p:cNvPr id="2" name="Title Placeholder 1"/>
          <p:cNvSpPr>
            <a:spLocks noGrp="1"/>
          </p:cNvSpPr>
          <p:nvPr>
            <p:ph type="title"/>
          </p:nvPr>
        </p:nvSpPr>
        <p:spPr>
          <a:xfrm>
            <a:off x="423985" y="327262"/>
            <a:ext cx="11344030" cy="557836"/>
          </a:xfrm>
          <a:prstGeom prst="rect">
            <a:avLst/>
          </a:prstGeom>
        </p:spPr>
        <p:txBody>
          <a:bodyPr vert="horz" lIns="91440" tIns="45720" rIns="91440" bIns="45720" rtlCol="0" anchor="ctr">
            <a:normAutofit/>
          </a:bodyPr>
          <a:lstStyle/>
          <a:p>
            <a:r>
              <a:rPr lang="nb-NO" dirty="0" err="1"/>
              <a:t>Click to edit Master title style</a:t>
            </a:r>
            <a:endParaRPr lang="nb-NO" dirty="0"/>
          </a:p>
        </p:txBody>
      </p:sp>
      <p:sp>
        <p:nvSpPr>
          <p:cNvPr id="4" name="Date Placeholder 3"/>
          <p:cNvSpPr>
            <a:spLocks noGrp="1"/>
          </p:cNvSpPr>
          <p:nvPr>
            <p:ph type="dt" sz="half" idx="2"/>
          </p:nvPr>
        </p:nvSpPr>
        <p:spPr>
          <a:xfrm>
            <a:off x="438398" y="64139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BF5B6-D0F7-434D-A1B9-4D7DD45ED8EB}" type="datetime1">
              <a:t>24.08.2020</a:t>
            </a:fld>
            <a:endParaRPr lang="nb-NO"/>
          </a:p>
        </p:txBody>
      </p:sp>
      <p:sp>
        <p:nvSpPr>
          <p:cNvPr id="6" name="Slide Number Placeholder 5"/>
          <p:cNvSpPr>
            <a:spLocks noGrp="1"/>
          </p:cNvSpPr>
          <p:nvPr>
            <p:ph type="sldNum" sz="quarter" idx="4"/>
          </p:nvPr>
        </p:nvSpPr>
        <p:spPr>
          <a:xfrm>
            <a:off x="8749202" y="6413952"/>
            <a:ext cx="30304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60949-4B9F-9B4C-948A-35244A0B85F5}" type="slidenum">
              <a:rPr lang="nb-NO" smtClean="0"/>
              <a:t>‹#›</a:t>
            </a:fld>
            <a:endParaRPr lang="nb-NO"/>
          </a:p>
        </p:txBody>
      </p:sp>
      <p:sp>
        <p:nvSpPr>
          <p:cNvPr id="9" name="Text Placeholder 2"/>
          <p:cNvSpPr>
            <a:spLocks noGrp="1"/>
          </p:cNvSpPr>
          <p:nvPr>
            <p:ph type="body" idx="1"/>
          </p:nvPr>
        </p:nvSpPr>
        <p:spPr>
          <a:xfrm>
            <a:off x="423985" y="1628775"/>
            <a:ext cx="11344031" cy="4464050"/>
          </a:xfrm>
          <a:prstGeom prst="rect">
            <a:avLst/>
          </a:prstGeom>
        </p:spPr>
        <p:txBody>
          <a:bodyPr vert="horz" lIns="91440" tIns="45720" rIns="91440" bIns="45720" rtlCol="0">
            <a:normAutofit/>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nb-NO" dirty="0"/>
          </a:p>
        </p:txBody>
      </p:sp>
    </p:spTree>
    <p:extLst>
      <p:ext uri="{BB962C8B-B14F-4D97-AF65-F5344CB8AC3E}">
        <p14:creationId xmlns:p14="http://schemas.microsoft.com/office/powerpoint/2010/main" val="41445988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l" defTabSz="457200" rtl="0" eaLnBrk="1" latinLnBrk="0" hangingPunct="1">
        <a:spcBef>
          <a:spcPct val="0"/>
        </a:spcBef>
        <a:buNone/>
        <a:defRPr sz="2800" kern="1200">
          <a:solidFill>
            <a:srgbClr val="3A7EC0"/>
          </a:solidFill>
          <a:latin typeface="Arial"/>
          <a:ea typeface="+mj-ea"/>
          <a:cs typeface="Arial"/>
        </a:defRPr>
      </a:lvl1pPr>
    </p:titleStyle>
    <p:bodyStyle>
      <a:lvl1pPr marL="0" indent="0" algn="l" defTabSz="457200" rtl="0" eaLnBrk="1" latinLnBrk="0" hangingPunct="1">
        <a:spcBef>
          <a:spcPct val="20000"/>
        </a:spcBef>
        <a:buFont typeface="Arial"/>
        <a:buNone/>
        <a:defRPr sz="1400" b="0" kern="1200">
          <a:solidFill>
            <a:schemeClr val="tx1"/>
          </a:solidFill>
          <a:latin typeface="Arial"/>
          <a:ea typeface="+mn-ea"/>
          <a:cs typeface="Arial"/>
        </a:defRPr>
      </a:lvl1pPr>
      <a:lvl2pPr marL="285750"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2pPr>
      <a:lvl3pPr marL="465137"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3pPr>
      <a:lvl4pPr marL="712788" indent="-26670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4pPr>
      <a:lvl5pPr marL="989013" indent="-276225" algn="l" defTabSz="457200" rtl="0" eaLnBrk="1" latinLnBrk="0" hangingPunct="1">
        <a:spcBef>
          <a:spcPct val="20000"/>
        </a:spcBef>
        <a:buFont typeface="Arial"/>
        <a:buChar char="»"/>
        <a:defRPr sz="1400" b="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guide id="3" pos="126">
          <p15:clr>
            <a:srgbClr val="F26B43"/>
          </p15:clr>
        </p15:guide>
        <p15:guide id="4" pos="6114">
          <p15:clr>
            <a:srgbClr val="F26B43"/>
          </p15:clr>
        </p15:guide>
        <p15:guide id="5" orient="horz" pos="119">
          <p15:clr>
            <a:srgbClr val="F26B43"/>
          </p15:clr>
        </p15:guide>
        <p15:guide id="6" orient="horz" pos="4065">
          <p15:clr>
            <a:srgbClr val="F26B43"/>
          </p15:clr>
        </p15:guide>
        <p15:guide id="7" orient="horz" pos="1026">
          <p15:clr>
            <a:srgbClr val="F26B43"/>
          </p15:clr>
        </p15:guide>
        <p15:guide id="8" orient="horz" pos="3838">
          <p15:clr>
            <a:srgbClr val="F26B43"/>
          </p15:clr>
        </p15:guide>
        <p15:guide id="9" orient="horz" pos="210">
          <p15:clr>
            <a:srgbClr val="F26B43"/>
          </p15:clr>
        </p15:guide>
        <p15:guide id="10" pos="217">
          <p15:clr>
            <a:srgbClr val="F26B43"/>
          </p15:clr>
        </p15:guide>
        <p15:guide id="11" pos="6023">
          <p15:clr>
            <a:srgbClr val="F26B43"/>
          </p15:clr>
        </p15:guide>
        <p15:guide id="12" orient="horz" pos="4201">
          <p15:clr>
            <a:srgbClr val="F26B43"/>
          </p15:clr>
        </p15:guide>
        <p15:guide id="13" pos="2984">
          <p15:clr>
            <a:srgbClr val="F26B43"/>
          </p15:clr>
        </p15:guide>
        <p15:guide id="14" pos="3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3985" y="327262"/>
            <a:ext cx="11344030" cy="557836"/>
          </a:xfrm>
          <a:prstGeom prst="rect">
            <a:avLst/>
          </a:prstGeom>
        </p:spPr>
        <p:txBody>
          <a:bodyPr vert="horz" lIns="91440" tIns="45720" rIns="91440" bIns="45720" rtlCol="0" anchor="ctr">
            <a:normAutofit/>
          </a:bodyPr>
          <a:lstStyle/>
          <a:p>
            <a:r>
              <a:rPr lang="nb-NO" dirty="0" err="1"/>
              <a:t>Click to edit Master title style</a:t>
            </a:r>
            <a:endParaRPr lang="nb-NO" dirty="0"/>
          </a:p>
        </p:txBody>
      </p:sp>
      <p:sp>
        <p:nvSpPr>
          <p:cNvPr id="4" name="Date Placeholder 3"/>
          <p:cNvSpPr>
            <a:spLocks noGrp="1"/>
          </p:cNvSpPr>
          <p:nvPr>
            <p:ph type="dt" sz="half" idx="2"/>
          </p:nvPr>
        </p:nvSpPr>
        <p:spPr>
          <a:xfrm>
            <a:off x="438398" y="64139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BF5B6-D0F7-434D-A1B9-4D7DD45ED8EB}" type="datetime1">
              <a:t>24.08.2020</a:t>
            </a:fld>
            <a:endParaRPr lang="nb-NO"/>
          </a:p>
        </p:txBody>
      </p:sp>
      <p:sp>
        <p:nvSpPr>
          <p:cNvPr id="6" name="Slide Number Placeholder 5"/>
          <p:cNvSpPr>
            <a:spLocks noGrp="1"/>
          </p:cNvSpPr>
          <p:nvPr>
            <p:ph type="sldNum" sz="quarter" idx="4"/>
          </p:nvPr>
        </p:nvSpPr>
        <p:spPr>
          <a:xfrm>
            <a:off x="8749202" y="6413952"/>
            <a:ext cx="30304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60949-4B9F-9B4C-948A-35244A0B85F5}" type="slidenum">
              <a:rPr lang="nb-NO" smtClean="0"/>
              <a:t>‹#›</a:t>
            </a:fld>
            <a:endParaRPr lang="nb-NO"/>
          </a:p>
        </p:txBody>
      </p:sp>
      <p:sp>
        <p:nvSpPr>
          <p:cNvPr id="9" name="Text Placeholder 2"/>
          <p:cNvSpPr>
            <a:spLocks noGrp="1"/>
          </p:cNvSpPr>
          <p:nvPr>
            <p:ph type="body" idx="1"/>
          </p:nvPr>
        </p:nvSpPr>
        <p:spPr>
          <a:xfrm>
            <a:off x="423985" y="1628775"/>
            <a:ext cx="11344031" cy="4464050"/>
          </a:xfrm>
          <a:prstGeom prst="rect">
            <a:avLst/>
          </a:prstGeom>
        </p:spPr>
        <p:txBody>
          <a:bodyPr vert="horz" lIns="91440" tIns="45720" rIns="91440" bIns="45720" rtlCol="0">
            <a:normAutofit/>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nb-NO" dirty="0"/>
          </a:p>
        </p:txBody>
      </p:sp>
    </p:spTree>
    <p:extLst>
      <p:ext uri="{BB962C8B-B14F-4D97-AF65-F5344CB8AC3E}">
        <p14:creationId xmlns:p14="http://schemas.microsoft.com/office/powerpoint/2010/main" val="129306771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35" r:id="rId18"/>
  </p:sldLayoutIdLst>
  <p:hf hdr="0" ftr="0" dt="0"/>
  <p:txStyles>
    <p:titleStyle>
      <a:lvl1pPr algn="l" defTabSz="457200" rtl="0" eaLnBrk="1" latinLnBrk="0" hangingPunct="1">
        <a:spcBef>
          <a:spcPct val="0"/>
        </a:spcBef>
        <a:buNone/>
        <a:defRPr sz="2800" kern="1200">
          <a:solidFill>
            <a:srgbClr val="3A7EC0"/>
          </a:solidFill>
          <a:latin typeface="Arial"/>
          <a:ea typeface="+mj-ea"/>
          <a:cs typeface="Arial"/>
        </a:defRPr>
      </a:lvl1pPr>
    </p:titleStyle>
    <p:bodyStyle>
      <a:lvl1pPr marL="0" indent="0" algn="l" defTabSz="457200" rtl="0" eaLnBrk="1" latinLnBrk="0" hangingPunct="1">
        <a:spcBef>
          <a:spcPct val="20000"/>
        </a:spcBef>
        <a:buFont typeface="Arial"/>
        <a:buNone/>
        <a:defRPr sz="1400" b="0" kern="1200">
          <a:solidFill>
            <a:schemeClr val="tx1"/>
          </a:solidFill>
          <a:latin typeface="Arial"/>
          <a:ea typeface="+mn-ea"/>
          <a:cs typeface="Arial"/>
        </a:defRPr>
      </a:lvl1pPr>
      <a:lvl2pPr marL="285750"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2pPr>
      <a:lvl3pPr marL="465137"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3pPr>
      <a:lvl4pPr marL="712788" indent="-26670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4pPr>
      <a:lvl5pPr marL="989013" indent="-276225" algn="l" defTabSz="457200" rtl="0" eaLnBrk="1" latinLnBrk="0" hangingPunct="1">
        <a:spcBef>
          <a:spcPct val="20000"/>
        </a:spcBef>
        <a:buFont typeface="Arial"/>
        <a:buChar char="»"/>
        <a:defRPr sz="1400" b="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guide id="3" pos="126">
          <p15:clr>
            <a:srgbClr val="F26B43"/>
          </p15:clr>
        </p15:guide>
        <p15:guide id="4" pos="6114">
          <p15:clr>
            <a:srgbClr val="F26B43"/>
          </p15:clr>
        </p15:guide>
        <p15:guide id="5" orient="horz" pos="119">
          <p15:clr>
            <a:srgbClr val="F26B43"/>
          </p15:clr>
        </p15:guide>
        <p15:guide id="6" orient="horz" pos="4065">
          <p15:clr>
            <a:srgbClr val="F26B43"/>
          </p15:clr>
        </p15:guide>
        <p15:guide id="7" orient="horz" pos="1026">
          <p15:clr>
            <a:srgbClr val="F26B43"/>
          </p15:clr>
        </p15:guide>
        <p15:guide id="8" orient="horz" pos="3838">
          <p15:clr>
            <a:srgbClr val="F26B43"/>
          </p15:clr>
        </p15:guide>
        <p15:guide id="9" orient="horz" pos="210">
          <p15:clr>
            <a:srgbClr val="F26B43"/>
          </p15:clr>
        </p15:guide>
        <p15:guide id="10" pos="217">
          <p15:clr>
            <a:srgbClr val="F26B43"/>
          </p15:clr>
        </p15:guide>
        <p15:guide id="11" pos="6023">
          <p15:clr>
            <a:srgbClr val="F26B43"/>
          </p15:clr>
        </p15:guide>
        <p15:guide id="12" orient="horz" pos="4201">
          <p15:clr>
            <a:srgbClr val="F26B43"/>
          </p15:clr>
        </p15:guide>
        <p15:guide id="13" pos="2984">
          <p15:clr>
            <a:srgbClr val="F26B43"/>
          </p15:clr>
        </p15:guide>
        <p15:guide id="14" pos="3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6"/>
            </p:custDataLst>
            <p:extLst>
              <p:ext uri="{D42A27DB-BD31-4B8C-83A1-F6EECF244321}">
                <p14:modId xmlns:p14="http://schemas.microsoft.com/office/powerpoint/2010/main" val="306302267"/>
              </p:ext>
            </p:ext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2075" name="think-cell Slide" r:id="rId17" imgW="270" imgH="270" progId="TCLayout.ActiveDocument.1">
                  <p:embed/>
                </p:oleObj>
              </mc:Choice>
              <mc:Fallback>
                <p:oleObj name="think-cell Slide" r:id="rId17" imgW="270" imgH="270" progId="TCLayout.ActiveDocument.1">
                  <p:embed/>
                  <p:pic>
                    <p:nvPicPr>
                      <p:cNvPr id="3" name="Object 2" hidden="1"/>
                      <p:cNvPicPr/>
                      <p:nvPr/>
                    </p:nvPicPr>
                    <p:blipFill>
                      <a:blip r:embed="rId18"/>
                      <a:stretch>
                        <a:fillRect/>
                      </a:stretch>
                    </p:blipFill>
                    <p:spPr>
                      <a:xfrm>
                        <a:off x="1955" y="1589"/>
                        <a:ext cx="1953" cy="1587"/>
                      </a:xfrm>
                      <a:prstGeom prst="rect">
                        <a:avLst/>
                      </a:prstGeom>
                    </p:spPr>
                  </p:pic>
                </p:oleObj>
              </mc:Fallback>
            </mc:AlternateContent>
          </a:graphicData>
        </a:graphic>
      </p:graphicFrame>
      <p:sp>
        <p:nvSpPr>
          <p:cNvPr id="2" name="Title Placeholder 1"/>
          <p:cNvSpPr>
            <a:spLocks noGrp="1"/>
          </p:cNvSpPr>
          <p:nvPr>
            <p:ph type="title"/>
          </p:nvPr>
        </p:nvSpPr>
        <p:spPr>
          <a:xfrm>
            <a:off x="423985" y="327262"/>
            <a:ext cx="11344030" cy="557836"/>
          </a:xfrm>
          <a:prstGeom prst="rect">
            <a:avLst/>
          </a:prstGeom>
        </p:spPr>
        <p:txBody>
          <a:bodyPr vert="horz" lIns="91440" tIns="45720" rIns="91440" bIns="45720" rtlCol="0" anchor="ctr">
            <a:normAutofit/>
          </a:body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4" name="Date Placeholder 3"/>
          <p:cNvSpPr>
            <a:spLocks noGrp="1"/>
          </p:cNvSpPr>
          <p:nvPr>
            <p:ph type="dt" sz="half" idx="2"/>
          </p:nvPr>
        </p:nvSpPr>
        <p:spPr>
          <a:xfrm>
            <a:off x="438398" y="64139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BF5B6-D0F7-434D-A1B9-4D7DD45ED8EB}" type="datetime1">
              <a:t>24.08.2020</a:t>
            </a:fld>
            <a:endParaRPr lang="nb-NO" dirty="0"/>
          </a:p>
        </p:txBody>
      </p:sp>
      <p:sp>
        <p:nvSpPr>
          <p:cNvPr id="6" name="Slide Number Placeholder 5"/>
          <p:cNvSpPr>
            <a:spLocks noGrp="1"/>
          </p:cNvSpPr>
          <p:nvPr>
            <p:ph type="sldNum" sz="quarter" idx="4"/>
          </p:nvPr>
        </p:nvSpPr>
        <p:spPr>
          <a:xfrm>
            <a:off x="8749202" y="6413952"/>
            <a:ext cx="30304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60949-4B9F-9B4C-948A-35244A0B85F5}" type="slidenum">
              <a:rPr lang="nb-NO" smtClean="0"/>
              <a:t>‹#›</a:t>
            </a:fld>
            <a:endParaRPr lang="nb-NO" dirty="0"/>
          </a:p>
        </p:txBody>
      </p:sp>
      <p:sp>
        <p:nvSpPr>
          <p:cNvPr id="9" name="Text Placeholder 2"/>
          <p:cNvSpPr>
            <a:spLocks noGrp="1"/>
          </p:cNvSpPr>
          <p:nvPr>
            <p:ph type="body" idx="1"/>
          </p:nvPr>
        </p:nvSpPr>
        <p:spPr>
          <a:xfrm>
            <a:off x="423985" y="1628775"/>
            <a:ext cx="11344031" cy="4464050"/>
          </a:xfrm>
          <a:prstGeom prst="rect">
            <a:avLst/>
          </a:prstGeom>
        </p:spPr>
        <p:txBody>
          <a:bodyPr vert="horz" lIns="91440" tIns="45720" rIns="91440" bIns="45720" rtlCol="0">
            <a:normAutofit/>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nb-NO" dirty="0"/>
          </a:p>
        </p:txBody>
      </p:sp>
    </p:spTree>
    <p:extLst>
      <p:ext uri="{BB962C8B-B14F-4D97-AF65-F5344CB8AC3E}">
        <p14:creationId xmlns:p14="http://schemas.microsoft.com/office/powerpoint/2010/main" val="29664604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1" r:id="rId13"/>
  </p:sldLayoutIdLst>
  <p:hf hdr="0" ftr="0" dt="0"/>
  <p:txStyles>
    <p:titleStyle>
      <a:lvl1pPr algn="l" defTabSz="457200" rtl="0" eaLnBrk="1" latinLnBrk="0" hangingPunct="1">
        <a:spcBef>
          <a:spcPct val="0"/>
        </a:spcBef>
        <a:buNone/>
        <a:defRPr sz="2800" kern="1200">
          <a:solidFill>
            <a:srgbClr val="3A7EC0"/>
          </a:solidFill>
          <a:latin typeface="Arial"/>
          <a:ea typeface="+mj-ea"/>
          <a:cs typeface="Arial"/>
        </a:defRPr>
      </a:lvl1pPr>
    </p:titleStyle>
    <p:bodyStyle>
      <a:lvl1pPr marL="0" indent="0" algn="l" defTabSz="457200" rtl="0" eaLnBrk="1" latinLnBrk="0" hangingPunct="1">
        <a:spcBef>
          <a:spcPct val="20000"/>
        </a:spcBef>
        <a:buFont typeface="Arial"/>
        <a:buNone/>
        <a:defRPr sz="1400" b="0" kern="1200">
          <a:solidFill>
            <a:schemeClr val="tx1"/>
          </a:solidFill>
          <a:latin typeface="Arial"/>
          <a:ea typeface="+mn-ea"/>
          <a:cs typeface="Arial"/>
        </a:defRPr>
      </a:lvl1pPr>
      <a:lvl2pPr marL="285750"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2pPr>
      <a:lvl3pPr marL="465137"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3pPr>
      <a:lvl4pPr marL="712788" indent="-26670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4pPr>
      <a:lvl5pPr marL="989013" indent="-276225" algn="l" defTabSz="457200" rtl="0" eaLnBrk="1" latinLnBrk="0" hangingPunct="1">
        <a:spcBef>
          <a:spcPct val="20000"/>
        </a:spcBef>
        <a:buFont typeface="Arial"/>
        <a:buChar char="»"/>
        <a:defRPr sz="1400" b="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guide id="3" pos="126">
          <p15:clr>
            <a:srgbClr val="F26B43"/>
          </p15:clr>
        </p15:guide>
        <p15:guide id="4" pos="6114">
          <p15:clr>
            <a:srgbClr val="F26B43"/>
          </p15:clr>
        </p15:guide>
        <p15:guide id="5" orient="horz" pos="119">
          <p15:clr>
            <a:srgbClr val="F26B43"/>
          </p15:clr>
        </p15:guide>
        <p15:guide id="6" orient="horz" pos="4065">
          <p15:clr>
            <a:srgbClr val="F26B43"/>
          </p15:clr>
        </p15:guide>
        <p15:guide id="7" orient="horz" pos="1026">
          <p15:clr>
            <a:srgbClr val="F26B43"/>
          </p15:clr>
        </p15:guide>
        <p15:guide id="8" orient="horz" pos="3838">
          <p15:clr>
            <a:srgbClr val="F26B43"/>
          </p15:clr>
        </p15:guide>
        <p15:guide id="9" orient="horz" pos="210">
          <p15:clr>
            <a:srgbClr val="F26B43"/>
          </p15:clr>
        </p15:guide>
        <p15:guide id="10" pos="217">
          <p15:clr>
            <a:srgbClr val="F26B43"/>
          </p15:clr>
        </p15:guide>
        <p15:guide id="11" pos="6023">
          <p15:clr>
            <a:srgbClr val="F26B43"/>
          </p15:clr>
        </p15:guide>
        <p15:guide id="12" orient="horz" pos="4201">
          <p15:clr>
            <a:srgbClr val="F26B43"/>
          </p15:clr>
        </p15:guide>
        <p15:guide id="13" pos="2984">
          <p15:clr>
            <a:srgbClr val="F26B43"/>
          </p15:clr>
        </p15:guide>
        <p15:guide id="14" pos="3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5"/>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spid="_x0000_s3099" name="think-cell Slide" r:id="rId16" imgW="270" imgH="270" progId="TCLayout.ActiveDocument.1">
                  <p:embed/>
                </p:oleObj>
              </mc:Choice>
              <mc:Fallback>
                <p:oleObj name="think-cell Slide" r:id="rId16" imgW="270" imgH="270" progId="TCLayout.ActiveDocument.1">
                  <p:embed/>
                  <p:pic>
                    <p:nvPicPr>
                      <p:cNvPr id="3" name="Object 2" hidden="1"/>
                      <p:cNvPicPr/>
                      <p:nvPr/>
                    </p:nvPicPr>
                    <p:blipFill>
                      <a:blip r:embed="rId17"/>
                      <a:stretch>
                        <a:fillRect/>
                      </a:stretch>
                    </p:blipFill>
                    <p:spPr>
                      <a:xfrm>
                        <a:off x="1955" y="1589"/>
                        <a:ext cx="1953" cy="1587"/>
                      </a:xfrm>
                      <a:prstGeom prst="rect">
                        <a:avLst/>
                      </a:prstGeom>
                    </p:spPr>
                  </p:pic>
                </p:oleObj>
              </mc:Fallback>
            </mc:AlternateContent>
          </a:graphicData>
        </a:graphic>
      </p:graphicFrame>
      <p:sp>
        <p:nvSpPr>
          <p:cNvPr id="2" name="Title Placeholder 1"/>
          <p:cNvSpPr>
            <a:spLocks noGrp="1"/>
          </p:cNvSpPr>
          <p:nvPr>
            <p:ph type="title"/>
          </p:nvPr>
        </p:nvSpPr>
        <p:spPr>
          <a:xfrm>
            <a:off x="423985" y="327262"/>
            <a:ext cx="11344030" cy="557836"/>
          </a:xfrm>
          <a:prstGeom prst="rect">
            <a:avLst/>
          </a:prstGeom>
        </p:spPr>
        <p:txBody>
          <a:bodyPr vert="horz" lIns="91440" tIns="45720" rIns="91440" bIns="45720" rtlCol="0" anchor="ctr">
            <a:normAutofit/>
          </a:bodyPr>
          <a:lstStyle/>
          <a:p>
            <a:r>
              <a:rPr lang="nb-NO" dirty="0" err="1"/>
              <a:t>Click</a:t>
            </a:r>
            <a:r>
              <a:rPr lang="nb-NO" dirty="0"/>
              <a:t> to </a:t>
            </a:r>
            <a:r>
              <a:rPr lang="nb-NO" dirty="0" err="1"/>
              <a:t>edit</a:t>
            </a:r>
            <a:r>
              <a:rPr lang="nb-NO" dirty="0"/>
              <a:t> Master </a:t>
            </a:r>
            <a:r>
              <a:rPr lang="nb-NO" dirty="0" err="1"/>
              <a:t>title</a:t>
            </a:r>
            <a:r>
              <a:rPr lang="nb-NO" dirty="0"/>
              <a:t> style</a:t>
            </a:r>
          </a:p>
        </p:txBody>
      </p:sp>
      <p:sp>
        <p:nvSpPr>
          <p:cNvPr id="4" name="Date Placeholder 3"/>
          <p:cNvSpPr>
            <a:spLocks noGrp="1"/>
          </p:cNvSpPr>
          <p:nvPr>
            <p:ph type="dt" sz="half" idx="2"/>
          </p:nvPr>
        </p:nvSpPr>
        <p:spPr>
          <a:xfrm>
            <a:off x="438398" y="64139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BF5B6-D0F7-434D-A1B9-4D7DD45ED8EB}" type="datetime1">
              <a:t>24.08.2020</a:t>
            </a:fld>
            <a:endParaRPr lang="nb-NO" dirty="0"/>
          </a:p>
        </p:txBody>
      </p:sp>
      <p:sp>
        <p:nvSpPr>
          <p:cNvPr id="6" name="Slide Number Placeholder 5"/>
          <p:cNvSpPr>
            <a:spLocks noGrp="1"/>
          </p:cNvSpPr>
          <p:nvPr>
            <p:ph type="sldNum" sz="quarter" idx="4"/>
          </p:nvPr>
        </p:nvSpPr>
        <p:spPr>
          <a:xfrm>
            <a:off x="8749202" y="6413952"/>
            <a:ext cx="30304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60949-4B9F-9B4C-948A-35244A0B85F5}" type="slidenum">
              <a:rPr lang="nb-NO" smtClean="0"/>
              <a:t>‹#›</a:t>
            </a:fld>
            <a:endParaRPr lang="nb-NO" dirty="0"/>
          </a:p>
        </p:txBody>
      </p:sp>
      <p:sp>
        <p:nvSpPr>
          <p:cNvPr id="9" name="Text Placeholder 2"/>
          <p:cNvSpPr>
            <a:spLocks noGrp="1"/>
          </p:cNvSpPr>
          <p:nvPr>
            <p:ph type="body" idx="1"/>
          </p:nvPr>
        </p:nvSpPr>
        <p:spPr>
          <a:xfrm>
            <a:off x="423985" y="1628775"/>
            <a:ext cx="11344031" cy="4464050"/>
          </a:xfrm>
          <a:prstGeom prst="rect">
            <a:avLst/>
          </a:prstGeom>
        </p:spPr>
        <p:txBody>
          <a:bodyPr vert="horz" lIns="91440" tIns="45720" rIns="91440" bIns="45720" rtlCol="0">
            <a:normAutofit/>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endParaRPr lang="nb-NO" dirty="0"/>
          </a:p>
        </p:txBody>
      </p:sp>
    </p:spTree>
    <p:extLst>
      <p:ext uri="{BB962C8B-B14F-4D97-AF65-F5344CB8AC3E}">
        <p14:creationId xmlns:p14="http://schemas.microsoft.com/office/powerpoint/2010/main" val="24629949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hdr="0" ftr="0" dt="0"/>
  <p:txStyles>
    <p:titleStyle>
      <a:lvl1pPr algn="l" defTabSz="457200" rtl="0" eaLnBrk="1" latinLnBrk="0" hangingPunct="1">
        <a:spcBef>
          <a:spcPct val="0"/>
        </a:spcBef>
        <a:buNone/>
        <a:defRPr sz="2800" kern="1200">
          <a:solidFill>
            <a:srgbClr val="3A7EC0"/>
          </a:solidFill>
          <a:latin typeface="Arial"/>
          <a:ea typeface="+mj-ea"/>
          <a:cs typeface="Arial"/>
        </a:defRPr>
      </a:lvl1pPr>
    </p:titleStyle>
    <p:bodyStyle>
      <a:lvl1pPr marL="0" indent="0" algn="l" defTabSz="457200" rtl="0" eaLnBrk="1" latinLnBrk="0" hangingPunct="1">
        <a:spcBef>
          <a:spcPct val="20000"/>
        </a:spcBef>
        <a:buFont typeface="Arial"/>
        <a:buNone/>
        <a:defRPr sz="1400" b="0" kern="1200">
          <a:solidFill>
            <a:schemeClr val="tx1"/>
          </a:solidFill>
          <a:latin typeface="Arial"/>
          <a:ea typeface="+mn-ea"/>
          <a:cs typeface="Arial"/>
        </a:defRPr>
      </a:lvl1pPr>
      <a:lvl2pPr marL="285750"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2pPr>
      <a:lvl3pPr marL="465137"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3pPr>
      <a:lvl4pPr marL="712788" indent="-26670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4pPr>
      <a:lvl5pPr marL="989013" indent="-276225" algn="l" defTabSz="457200" rtl="0" eaLnBrk="1" latinLnBrk="0" hangingPunct="1">
        <a:spcBef>
          <a:spcPct val="20000"/>
        </a:spcBef>
        <a:buFont typeface="Arial"/>
        <a:buChar char="»"/>
        <a:defRPr sz="1400" b="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guide id="3" pos="126">
          <p15:clr>
            <a:srgbClr val="F26B43"/>
          </p15:clr>
        </p15:guide>
        <p15:guide id="4" pos="6114">
          <p15:clr>
            <a:srgbClr val="F26B43"/>
          </p15:clr>
        </p15:guide>
        <p15:guide id="5" orient="horz" pos="119">
          <p15:clr>
            <a:srgbClr val="F26B43"/>
          </p15:clr>
        </p15:guide>
        <p15:guide id="6" orient="horz" pos="4065">
          <p15:clr>
            <a:srgbClr val="F26B43"/>
          </p15:clr>
        </p15:guide>
        <p15:guide id="7" orient="horz" pos="1026">
          <p15:clr>
            <a:srgbClr val="F26B43"/>
          </p15:clr>
        </p15:guide>
        <p15:guide id="8" orient="horz" pos="3838">
          <p15:clr>
            <a:srgbClr val="F26B43"/>
          </p15:clr>
        </p15:guide>
        <p15:guide id="9" orient="horz" pos="210">
          <p15:clr>
            <a:srgbClr val="F26B43"/>
          </p15:clr>
        </p15:guide>
        <p15:guide id="10" pos="217">
          <p15:clr>
            <a:srgbClr val="F26B43"/>
          </p15:clr>
        </p15:guide>
        <p15:guide id="11" pos="6023">
          <p15:clr>
            <a:srgbClr val="F26B43"/>
          </p15:clr>
        </p15:guide>
        <p15:guide id="12" orient="horz" pos="4201">
          <p15:clr>
            <a:srgbClr val="F26B43"/>
          </p15:clr>
        </p15:guide>
        <p15:guide id="13" pos="2984">
          <p15:clr>
            <a:srgbClr val="F26B43"/>
          </p15:clr>
        </p15:guide>
        <p15:guide id="14" pos="32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31.jpe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1.xml"/><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38.png"/><Relationship Id="rId4" Type="http://schemas.openxmlformats.org/officeDocument/2006/relationships/image" Target="../media/image43.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1.xml"/><Relationship Id="rId7" Type="http://schemas.openxmlformats.org/officeDocument/2006/relationships/image" Target="../media/image55.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54.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slideLayout" Target="../slideLayouts/slideLayout33.xml"/><Relationship Id="rId7" Type="http://schemas.openxmlformats.org/officeDocument/2006/relationships/image" Target="../media/image57.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56.png"/><Relationship Id="rId5" Type="http://schemas.openxmlformats.org/officeDocument/2006/relationships/image" Target="../media/image1.emf"/><Relationship Id="rId4" Type="http://schemas.openxmlformats.org/officeDocument/2006/relationships/oleObject" Target="../embeddings/oleObject5.bin"/><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helomplan.no/videoer-om-forstaelse-av-helsestatistikk/" TargetMode="External"/><Relationship Id="rId1" Type="http://schemas.openxmlformats.org/officeDocument/2006/relationships/slideLayout" Target="../slideLayouts/slideLayout5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sites.google.com/trondheim.kommune.no/aldersvennligby/hjem" TargetMode="External"/><Relationship Id="rId13" Type="http://schemas.openxmlformats.org/officeDocument/2006/relationships/image" Target="../media/image61.png"/><Relationship Id="rId18" Type="http://schemas.openxmlformats.org/officeDocument/2006/relationships/image" Target="../media/image66.jpeg"/><Relationship Id="rId3" Type="http://schemas.openxmlformats.org/officeDocument/2006/relationships/slideLayout" Target="../slideLayouts/slideLayout38.xml"/><Relationship Id="rId7" Type="http://schemas.openxmlformats.org/officeDocument/2006/relationships/hyperlink" Target="https://www.oslo.kommune.no/helse-og-omsorg/tjenester-til-eldre/aldersvennlig-by/" TargetMode="External"/><Relationship Id="rId12" Type="http://schemas.openxmlformats.org/officeDocument/2006/relationships/image" Target="../media/image60.jpeg"/><Relationship Id="rId17" Type="http://schemas.openxmlformats.org/officeDocument/2006/relationships/image" Target="../media/image65.png"/><Relationship Id="rId2" Type="http://schemas.openxmlformats.org/officeDocument/2006/relationships/tags" Target="../tags/tag6.xml"/><Relationship Id="rId16" Type="http://schemas.openxmlformats.org/officeDocument/2006/relationships/image" Target="../media/image64.jpeg"/><Relationship Id="rId1" Type="http://schemas.openxmlformats.org/officeDocument/2006/relationships/vmlDrawing" Target="../drawings/vmlDrawing6.vml"/><Relationship Id="rId6" Type="http://schemas.openxmlformats.org/officeDocument/2006/relationships/hyperlink" Target="https://extranet.who.int/agefriendlyworld/afp/" TargetMode="External"/><Relationship Id="rId11" Type="http://schemas.openxmlformats.org/officeDocument/2006/relationships/image" Target="../media/image38.png"/><Relationship Id="rId5" Type="http://schemas.openxmlformats.org/officeDocument/2006/relationships/image" Target="../media/image1.emf"/><Relationship Id="rId15" Type="http://schemas.openxmlformats.org/officeDocument/2006/relationships/image" Target="../media/image63.png"/><Relationship Id="rId10" Type="http://schemas.openxmlformats.org/officeDocument/2006/relationships/hyperlink" Target="https://secure.manchester.gov.uk/info/200091/older_people/7116/our_age-friendly_work" TargetMode="External"/><Relationship Id="rId4" Type="http://schemas.openxmlformats.org/officeDocument/2006/relationships/oleObject" Target="../embeddings/oleObject6.bin"/><Relationship Id="rId9" Type="http://schemas.openxmlformats.org/officeDocument/2006/relationships/hyperlink" Target="https://agefriendlyireland.ie/" TargetMode="External"/><Relationship Id="rId14" Type="http://schemas.openxmlformats.org/officeDocument/2006/relationships/image" Target="../media/image6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ks.no/fagomrader/helse-og-omsorg/folkehelse/verktoykasse-for-strategisk-folkehelsearbeid/tiltaksarbeidet/" TargetMode="External"/><Relationship Id="rId1" Type="http://schemas.openxmlformats.org/officeDocument/2006/relationships/slideLayout" Target="../slideLayouts/slideLayout38.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ks.no/globalassets/veileder-i-egenevaluering.pdf"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ks.no/fagomrader/helse-og-omsorg/folkehelse/verktoykasse-for-strategisk-folkehelsearbeid/dialogverktoy/" TargetMode="Externa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aldersvennlig.no/" TargetMode="External"/><Relationship Id="rId7" Type="http://schemas.openxmlformats.org/officeDocument/2006/relationships/hyperlink" Target="https://www.un.org/sustainabledevelopment/sustainable-development-goals/" TargetMode="External"/><Relationship Id="rId2" Type="http://schemas.openxmlformats.org/officeDocument/2006/relationships/hyperlink" Target="https://www.regjeringen.no/no/dokumenter/meld.-st.-15-20172018/id2599850/" TargetMode="External"/><Relationship Id="rId1" Type="http://schemas.openxmlformats.org/officeDocument/2006/relationships/slideLayout" Target="../slideLayouts/slideLayout5.xml"/><Relationship Id="rId6" Type="http://schemas.openxmlformats.org/officeDocument/2006/relationships/hyperlink" Target="https://www.who.int/ageing/decade-of-healthy-ageing" TargetMode="External"/><Relationship Id="rId11" Type="http://schemas.openxmlformats.org/officeDocument/2006/relationships/image" Target="../media/image18.png"/><Relationship Id="rId5" Type="http://schemas.openxmlformats.org/officeDocument/2006/relationships/hyperlink" Target="https://extranet.who.int/agefriendlyworld/" TargetMode="External"/><Relationship Id="rId10" Type="http://schemas.openxmlformats.org/officeDocument/2006/relationships/image" Target="../media/image22.png"/><Relationship Id="rId4" Type="http://schemas.openxmlformats.org/officeDocument/2006/relationships/hyperlink" Target="https://www.ks.no/fagomrader/velferd/universell-utforming/" TargetMode="External"/><Relationship Id="rId9" Type="http://schemas.openxmlformats.org/officeDocument/2006/relationships/hyperlink" Target="http://apps.who.int/agefriendlycitiesma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8BB44A3E-9E52-4C1D-8F06-3B5257C3DFD2}"/>
              </a:ext>
            </a:extLst>
          </p:cNvPr>
          <p:cNvSpPr txBox="1"/>
          <p:nvPr/>
        </p:nvSpPr>
        <p:spPr>
          <a:xfrm>
            <a:off x="465719" y="1467138"/>
            <a:ext cx="6399393" cy="1323439"/>
          </a:xfrm>
          <a:prstGeom prst="rect">
            <a:avLst/>
          </a:prstGeom>
          <a:solidFill>
            <a:srgbClr val="A2CCE9"/>
          </a:solidFill>
        </p:spPr>
        <p:txBody>
          <a:bodyPr wrap="square" rtlCol="0">
            <a:spAutoFit/>
          </a:bodyPr>
          <a:lstStyle/>
          <a:p>
            <a:r>
              <a:rPr lang="nb-NO" sz="4000" dirty="0">
                <a:latin typeface="Arial" panose="020B0604020202020204" pitchFamily="34" charset="0"/>
                <a:cs typeface="Arial" panose="020B0604020202020204" pitchFamily="34" charset="0"/>
              </a:rPr>
              <a:t>Veikart for utvikling av et aldersvennlig lokalsamfunn </a:t>
            </a:r>
          </a:p>
        </p:txBody>
      </p:sp>
      <p:sp>
        <p:nvSpPr>
          <p:cNvPr id="4" name="TekstSylinder 3">
            <a:extLst>
              <a:ext uri="{FF2B5EF4-FFF2-40B4-BE49-F238E27FC236}">
                <a16:creationId xmlns:a16="http://schemas.microsoft.com/office/drawing/2014/main" id="{DCEE0113-B959-41F3-9854-B85A77B6496E}"/>
              </a:ext>
            </a:extLst>
          </p:cNvPr>
          <p:cNvSpPr txBox="1"/>
          <p:nvPr/>
        </p:nvSpPr>
        <p:spPr>
          <a:xfrm>
            <a:off x="328246" y="5939692"/>
            <a:ext cx="11660554" cy="797170"/>
          </a:xfrm>
          <a:prstGeom prst="rect">
            <a:avLst/>
          </a:prstGeom>
          <a:solidFill>
            <a:srgbClr val="FFFFFF"/>
          </a:solidFill>
        </p:spPr>
        <p:txBody>
          <a:bodyPr wrap="square" rtlCol="0">
            <a:spAutoFit/>
          </a:bodyPr>
          <a:lstStyle/>
          <a:p>
            <a:endParaRPr lang="nb-NO" sz="1400" dirty="0">
              <a:latin typeface="Arial" panose="020B0604020202020204" pitchFamily="34" charset="0"/>
              <a:cs typeface="Arial" panose="020B0604020202020204" pitchFamily="34" charset="0"/>
            </a:endParaRPr>
          </a:p>
        </p:txBody>
      </p:sp>
      <p:pic>
        <p:nvPicPr>
          <p:cNvPr id="2" name="Bilde 1">
            <a:extLst>
              <a:ext uri="{FF2B5EF4-FFF2-40B4-BE49-F238E27FC236}">
                <a16:creationId xmlns:a16="http://schemas.microsoft.com/office/drawing/2014/main" id="{7317D915-8755-4C4C-8B91-0836F6603523}"/>
              </a:ext>
            </a:extLst>
          </p:cNvPr>
          <p:cNvPicPr>
            <a:picLocks noChangeAspect="1"/>
          </p:cNvPicPr>
          <p:nvPr/>
        </p:nvPicPr>
        <p:blipFill>
          <a:blip r:embed="rId2"/>
          <a:stretch>
            <a:fillRect/>
          </a:stretch>
        </p:blipFill>
        <p:spPr>
          <a:xfrm>
            <a:off x="-1" y="1"/>
            <a:ext cx="12192001" cy="6858000"/>
          </a:xfrm>
          <a:prstGeom prst="rect">
            <a:avLst/>
          </a:prstGeom>
        </p:spPr>
      </p:pic>
    </p:spTree>
    <p:extLst>
      <p:ext uri="{BB962C8B-B14F-4D97-AF65-F5344CB8AC3E}">
        <p14:creationId xmlns:p14="http://schemas.microsoft.com/office/powerpoint/2010/main" val="2384751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939" y="1186341"/>
            <a:ext cx="6847709" cy="557836"/>
          </a:xfrm>
        </p:spPr>
        <p:txBody>
          <a:bodyPr>
            <a:normAutofit fontScale="90000"/>
          </a:bodyPr>
          <a:lstStyle/>
          <a:p>
            <a:r>
              <a:rPr lang="nb-NO" sz="2400" dirty="0">
                <a:solidFill>
                  <a:schemeClr val="tx1"/>
                </a:solidFill>
              </a:rPr>
              <a:t>Nasjonalt, regionalt og lokalt arbeid med aldersvennlige lokalsamfunn</a:t>
            </a:r>
          </a:p>
        </p:txBody>
      </p:sp>
      <p:sp>
        <p:nvSpPr>
          <p:cNvPr id="4" name="Text Placeholder 3"/>
          <p:cNvSpPr>
            <a:spLocks noGrp="1"/>
          </p:cNvSpPr>
          <p:nvPr>
            <p:ph type="body" sz="quarter" idx="17"/>
          </p:nvPr>
        </p:nvSpPr>
        <p:spPr>
          <a:xfrm>
            <a:off x="256476" y="3030086"/>
            <a:ext cx="6962636" cy="3932459"/>
          </a:xfrm>
        </p:spPr>
        <p:txBody>
          <a:bodyPr/>
          <a:lstStyle/>
          <a:p>
            <a:r>
              <a:rPr lang="nb-NO" dirty="0">
                <a:solidFill>
                  <a:schemeClr val="accent1"/>
                </a:solidFill>
              </a:rPr>
              <a:t>Nasjonalt</a:t>
            </a:r>
          </a:p>
          <a:p>
            <a:pPr marL="285750" indent="-285750">
              <a:buFont typeface="Arial" panose="020B0604020202020204" pitchFamily="34" charset="0"/>
              <a:buChar char="•"/>
            </a:pPr>
            <a:r>
              <a:rPr lang="nb-NO" dirty="0"/>
              <a:t>Et aldersvennlig Norge – Rådet for et aldersvennlig Norge</a:t>
            </a:r>
          </a:p>
          <a:p>
            <a:pPr marL="285750" indent="-285750">
              <a:buFont typeface="Arial" panose="020B0604020202020204" pitchFamily="34" charset="0"/>
              <a:buChar char="•"/>
            </a:pPr>
            <a:r>
              <a:rPr lang="nb-NO" dirty="0"/>
              <a:t>Nettverk for aldersvennlige lokalsamfunn – KS </a:t>
            </a:r>
          </a:p>
          <a:p>
            <a:endParaRPr lang="nb-NO" dirty="0"/>
          </a:p>
          <a:p>
            <a:r>
              <a:rPr lang="nb-NO" dirty="0">
                <a:solidFill>
                  <a:schemeClr val="accent1"/>
                </a:solidFill>
              </a:rPr>
              <a:t>Regionalt</a:t>
            </a:r>
          </a:p>
          <a:p>
            <a:pPr marL="285750" indent="-285750">
              <a:buFont typeface="Arial" panose="020B0604020202020204" pitchFamily="34" charset="0"/>
              <a:buChar char="•"/>
            </a:pPr>
            <a:r>
              <a:rPr lang="nb-NO" dirty="0"/>
              <a:t>Regionalt støtteapparatet for Leve hele livet – Fylkesmann, KS, USHT</a:t>
            </a:r>
          </a:p>
          <a:p>
            <a:pPr marL="285750" indent="-285750">
              <a:buFont typeface="Arial" panose="020B0604020202020204" pitchFamily="34" charset="0"/>
              <a:buChar char="•"/>
            </a:pPr>
            <a:r>
              <a:rPr lang="nb-NO" dirty="0"/>
              <a:t>Fylkeseldreråd</a:t>
            </a:r>
          </a:p>
          <a:p>
            <a:endParaRPr lang="nb-NO" dirty="0"/>
          </a:p>
          <a:p>
            <a:r>
              <a:rPr lang="nb-NO" dirty="0">
                <a:solidFill>
                  <a:schemeClr val="accent1"/>
                </a:solidFill>
              </a:rPr>
              <a:t>Lokalt</a:t>
            </a:r>
          </a:p>
          <a:p>
            <a:pPr marL="285750" indent="-285750">
              <a:buFont typeface="Arial" panose="020B0604020202020204" pitchFamily="34" charset="0"/>
              <a:buChar char="•"/>
            </a:pPr>
            <a:r>
              <a:rPr lang="nb-NO" dirty="0"/>
              <a:t>Eldreråd og pensjonistforeninger</a:t>
            </a:r>
          </a:p>
          <a:p>
            <a:pPr marL="285750" indent="-285750">
              <a:buFont typeface="Arial" panose="020B0604020202020204" pitchFamily="34" charset="0"/>
              <a:buChar char="•"/>
            </a:pPr>
            <a:r>
              <a:rPr lang="nb-NO" dirty="0"/>
              <a:t>Nabokommuner</a:t>
            </a:r>
          </a:p>
          <a:p>
            <a:pPr marL="285750" indent="-285750">
              <a:buFont typeface="Arial" panose="020B0604020202020204" pitchFamily="34" charset="0"/>
              <a:buChar char="•"/>
            </a:pPr>
            <a:r>
              <a:rPr lang="nb-NO" dirty="0"/>
              <a:t>Interesseorganisasjoner</a:t>
            </a:r>
          </a:p>
          <a:p>
            <a:pPr marL="285750" indent="-285750">
              <a:buFont typeface="Arial" panose="020B0604020202020204" pitchFamily="34" charset="0"/>
              <a:buChar char="•"/>
            </a:pPr>
            <a:r>
              <a:rPr lang="nb-NO" dirty="0"/>
              <a:t>Næringsliv</a:t>
            </a:r>
          </a:p>
          <a:p>
            <a:endParaRPr lang="nb-NO" dirty="0"/>
          </a:p>
        </p:txBody>
      </p:sp>
      <p:sp>
        <p:nvSpPr>
          <p:cNvPr id="6" name="TekstSylinder 5">
            <a:extLst>
              <a:ext uri="{FF2B5EF4-FFF2-40B4-BE49-F238E27FC236}">
                <a16:creationId xmlns:a16="http://schemas.microsoft.com/office/drawing/2014/main" id="{B3B03E79-2B91-49FD-975B-86457694E64C}"/>
              </a:ext>
            </a:extLst>
          </p:cNvPr>
          <p:cNvSpPr txBox="1"/>
          <p:nvPr/>
        </p:nvSpPr>
        <p:spPr>
          <a:xfrm>
            <a:off x="313939" y="1986868"/>
            <a:ext cx="7134405" cy="2123658"/>
          </a:xfrm>
          <a:prstGeom prst="rect">
            <a:avLst/>
          </a:prstGeom>
          <a:noFill/>
        </p:spPr>
        <p:txBody>
          <a:bodyPr wrap="square" rtlCol="0">
            <a:spAutoFit/>
          </a:bodyPr>
          <a:lstStyle/>
          <a:p>
            <a:r>
              <a:rPr lang="nb-NO" sz="1600" dirty="0">
                <a:solidFill>
                  <a:schemeClr val="accent1"/>
                </a:solidFill>
                <a:latin typeface="Arial" panose="020B0604020202020204" pitchFamily="34" charset="0"/>
                <a:cs typeface="Arial" panose="020B0604020202020204" pitchFamily="34" charset="0"/>
              </a:rPr>
              <a:t>Mange aktører engasjerer seg i arbeidet for aldersvennlige lokalsamfunn. Disse kan være verdifulle ressurser i kommunens utviklingsarbeid og bør kartlegges og tas med i presentasjonen når prosjektet skal forankres.</a:t>
            </a:r>
          </a:p>
          <a:p>
            <a:endParaRPr lang="nb-NO" sz="1400" dirty="0">
              <a:latin typeface="Arial" panose="020B0604020202020204" pitchFamily="34" charset="0"/>
              <a:cs typeface="Arial" panose="020B0604020202020204" pitchFamily="34" charset="0"/>
            </a:endParaRPr>
          </a:p>
          <a:p>
            <a:endParaRPr lang="nb-NO" sz="1400" dirty="0">
              <a:latin typeface="Arial" panose="020B0604020202020204" pitchFamily="34" charset="0"/>
              <a:cs typeface="Arial" panose="020B0604020202020204" pitchFamily="34" charset="0"/>
            </a:endParaRPr>
          </a:p>
          <a:p>
            <a:endParaRPr lang="nb-NO" sz="1400" dirty="0">
              <a:latin typeface="Arial" panose="020B0604020202020204" pitchFamily="34" charset="0"/>
              <a:cs typeface="Arial" panose="020B0604020202020204" pitchFamily="34" charset="0"/>
            </a:endParaRPr>
          </a:p>
          <a:p>
            <a:endParaRPr lang="nb-NO" sz="1400" dirty="0">
              <a:latin typeface="Arial" panose="020B0604020202020204" pitchFamily="34" charset="0"/>
              <a:cs typeface="Arial" panose="020B0604020202020204" pitchFamily="34" charset="0"/>
            </a:endParaRPr>
          </a:p>
          <a:p>
            <a:endParaRPr lang="nb-NO" sz="1400" dirty="0">
              <a:latin typeface="Arial" panose="020B0604020202020204" pitchFamily="34" charset="0"/>
              <a:cs typeface="Arial" panose="020B0604020202020204" pitchFamily="34" charset="0"/>
            </a:endParaRPr>
          </a:p>
          <a:p>
            <a:endParaRPr lang="nb-NO" sz="1400" dirty="0">
              <a:latin typeface="Arial" panose="020B0604020202020204" pitchFamily="34" charset="0"/>
              <a:cs typeface="Arial" panose="020B0604020202020204" pitchFamily="34" charset="0"/>
            </a:endParaRPr>
          </a:p>
        </p:txBody>
      </p:sp>
      <p:sp>
        <p:nvSpPr>
          <p:cNvPr id="7" name="Snakkeboble: oval 6">
            <a:extLst>
              <a:ext uri="{FF2B5EF4-FFF2-40B4-BE49-F238E27FC236}">
                <a16:creationId xmlns:a16="http://schemas.microsoft.com/office/drawing/2014/main" id="{FFDA6EAC-F7B0-495F-BC2E-0846230A70F3}"/>
              </a:ext>
            </a:extLst>
          </p:cNvPr>
          <p:cNvSpPr/>
          <p:nvPr/>
        </p:nvSpPr>
        <p:spPr>
          <a:xfrm flipH="1">
            <a:off x="7802309" y="2427169"/>
            <a:ext cx="2427007" cy="1683357"/>
          </a:xfrm>
          <a:prstGeom prst="wedgeEllipseCallout">
            <a:avLst>
              <a:gd name="adj1" fmla="val -52875"/>
              <a:gd name="adj2" fmla="val 6097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200" dirty="0">
                <a:solidFill>
                  <a:schemeClr val="bg1"/>
                </a:solidFill>
              </a:rPr>
              <a:t>«Ta gjerne med sitat fra eldre innbyggere, eldreråd eller  næringsliv om problem eller ønsker som gjelder aldersvennlig»</a:t>
            </a:r>
          </a:p>
        </p:txBody>
      </p:sp>
      <p:sp>
        <p:nvSpPr>
          <p:cNvPr id="3" name="Rektangel 2">
            <a:extLst>
              <a:ext uri="{FF2B5EF4-FFF2-40B4-BE49-F238E27FC236}">
                <a16:creationId xmlns:a16="http://schemas.microsoft.com/office/drawing/2014/main" id="{AC42DDE7-AAE0-46D3-833E-AC02EAA92F4E}"/>
              </a:ext>
            </a:extLst>
          </p:cNvPr>
          <p:cNvSpPr/>
          <p:nvPr/>
        </p:nvSpPr>
        <p:spPr>
          <a:xfrm>
            <a:off x="7620000" y="5721811"/>
            <a:ext cx="4503304" cy="369332"/>
          </a:xfrm>
          <a:prstGeom prst="rect">
            <a:avLst/>
          </a:prstGeom>
        </p:spPr>
        <p:txBody>
          <a:bodyPr wrap="square">
            <a:spAutoFit/>
          </a:bodyPr>
          <a:lstStyle/>
          <a:p>
            <a:r>
              <a:rPr lang="nb-NO" dirty="0"/>
              <a:t>«Hvem kan vi spille på når vi går i gang?» </a:t>
            </a:r>
          </a:p>
        </p:txBody>
      </p:sp>
      <p:pic>
        <p:nvPicPr>
          <p:cNvPr id="5" name="Bilde 4">
            <a:extLst>
              <a:ext uri="{FF2B5EF4-FFF2-40B4-BE49-F238E27FC236}">
                <a16:creationId xmlns:a16="http://schemas.microsoft.com/office/drawing/2014/main" id="{7BB42ACF-3F88-46AE-8388-B8FFB656808C}"/>
              </a:ext>
            </a:extLst>
          </p:cNvPr>
          <p:cNvPicPr>
            <a:picLocks noChangeAspect="1"/>
          </p:cNvPicPr>
          <p:nvPr/>
        </p:nvPicPr>
        <p:blipFill>
          <a:blip r:embed="rId2"/>
          <a:stretch>
            <a:fillRect/>
          </a:stretch>
        </p:blipFill>
        <p:spPr>
          <a:xfrm>
            <a:off x="256476" y="6462361"/>
            <a:ext cx="3029975" cy="195089"/>
          </a:xfrm>
          <a:prstGeom prst="rect">
            <a:avLst/>
          </a:prstGeom>
        </p:spPr>
      </p:pic>
    </p:spTree>
    <p:extLst>
      <p:ext uri="{BB962C8B-B14F-4D97-AF65-F5344CB8AC3E}">
        <p14:creationId xmlns:p14="http://schemas.microsoft.com/office/powerpoint/2010/main" val="20124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8586" y="1936965"/>
            <a:ext cx="11696027" cy="557836"/>
          </a:xfrm>
        </p:spPr>
        <p:txBody>
          <a:bodyPr>
            <a:noAutofit/>
          </a:bodyPr>
          <a:lstStyle/>
          <a:p>
            <a:r>
              <a:rPr lang="nb-NO" sz="2400" dirty="0">
                <a:solidFill>
                  <a:schemeClr val="tx1"/>
                </a:solidFill>
              </a:rPr>
              <a:t>Interessenter og aktører</a:t>
            </a:r>
            <a:br>
              <a:rPr lang="nb-NO" sz="2400" dirty="0">
                <a:solidFill>
                  <a:schemeClr val="tx1"/>
                </a:solidFill>
              </a:rPr>
            </a:br>
            <a:endParaRPr lang="nb-NO" sz="2400" dirty="0">
              <a:solidFill>
                <a:schemeClr val="tx1"/>
              </a:solidFill>
            </a:endParaRPr>
          </a:p>
        </p:txBody>
      </p:sp>
      <p:sp>
        <p:nvSpPr>
          <p:cNvPr id="13" name="Rectangle 12"/>
          <p:cNvSpPr/>
          <p:nvPr/>
        </p:nvSpPr>
        <p:spPr>
          <a:xfrm>
            <a:off x="6902879" y="2429500"/>
            <a:ext cx="4835153" cy="402141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algn="ctr" defTabSz="457200"/>
            <a:endParaRPr lang="en-US" b="1">
              <a:solidFill>
                <a:srgbClr val="FF9900"/>
              </a:solidFill>
              <a:latin typeface="Arial"/>
            </a:endParaRPr>
          </a:p>
        </p:txBody>
      </p:sp>
      <p:pic>
        <p:nvPicPr>
          <p:cNvPr id="8" name="Bilde 7">
            <a:extLst>
              <a:ext uri="{FF2B5EF4-FFF2-40B4-BE49-F238E27FC236}">
                <a16:creationId xmlns:a16="http://schemas.microsoft.com/office/drawing/2014/main" id="{F1F8492D-3648-4A4E-AB04-303F7BC9132D}"/>
              </a:ext>
            </a:extLst>
          </p:cNvPr>
          <p:cNvPicPr>
            <a:picLocks noChangeAspect="1"/>
          </p:cNvPicPr>
          <p:nvPr/>
        </p:nvPicPr>
        <p:blipFill rotWithShape="1">
          <a:blip r:embed="rId2"/>
          <a:srcRect l="61445" t="17062" r="11094" b="5557"/>
          <a:stretch/>
        </p:blipFill>
        <p:spPr>
          <a:xfrm>
            <a:off x="7026067" y="2647719"/>
            <a:ext cx="4588778" cy="3636662"/>
          </a:xfrm>
          <a:prstGeom prst="rect">
            <a:avLst/>
          </a:prstGeom>
        </p:spPr>
      </p:pic>
      <p:sp>
        <p:nvSpPr>
          <p:cNvPr id="7" name="Plassholder for tekst 1">
            <a:extLst>
              <a:ext uri="{FF2B5EF4-FFF2-40B4-BE49-F238E27FC236}">
                <a16:creationId xmlns:a16="http://schemas.microsoft.com/office/drawing/2014/main" id="{BDD47D8C-8793-4608-8A37-6691F8E50809}"/>
              </a:ext>
            </a:extLst>
          </p:cNvPr>
          <p:cNvSpPr txBox="1">
            <a:spLocks/>
          </p:cNvSpPr>
          <p:nvPr/>
        </p:nvSpPr>
        <p:spPr>
          <a:xfrm>
            <a:off x="8373220" y="6385618"/>
            <a:ext cx="3500171" cy="261203"/>
          </a:xfrm>
          <a:prstGeom prst="rect">
            <a:avLst/>
          </a:prstGeom>
        </p:spPr>
        <p:txBody>
          <a:bodyPr>
            <a:noAutofit/>
          </a:bodyPr>
          <a:lstStyle>
            <a:lvl1pPr marL="0" indent="0" algn="l" defTabSz="457200" rtl="0" eaLnBrk="1" latinLnBrk="0" hangingPunct="1">
              <a:spcBef>
                <a:spcPct val="20000"/>
              </a:spcBef>
              <a:buFont typeface="Arial"/>
              <a:buNone/>
              <a:defRPr sz="1400" b="0" kern="1200">
                <a:solidFill>
                  <a:schemeClr val="tx1"/>
                </a:solidFill>
                <a:latin typeface="Arial"/>
                <a:ea typeface="+mn-ea"/>
                <a:cs typeface="Arial"/>
              </a:defRPr>
            </a:lvl1pPr>
            <a:lvl2pPr marL="285750"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2pPr>
            <a:lvl3pPr marL="465137"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3pPr>
            <a:lvl4pPr marL="712788" indent="-26670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4pPr>
            <a:lvl5pPr marL="989013" indent="-276225" algn="l" defTabSz="457200" rtl="0" eaLnBrk="1" latinLnBrk="0" hangingPunct="1">
              <a:spcBef>
                <a:spcPct val="20000"/>
              </a:spcBef>
              <a:buFont typeface="Arial"/>
              <a:buChar char="»"/>
              <a:defRPr sz="1400" b="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b-NO" sz="1000" dirty="0"/>
          </a:p>
          <a:p>
            <a:r>
              <a:rPr lang="nb-NO" sz="1000" dirty="0"/>
              <a:t>Kilde: Verktøykasse for strategisk folkehelsearbeid (ks.no) </a:t>
            </a:r>
          </a:p>
        </p:txBody>
      </p:sp>
      <p:sp>
        <p:nvSpPr>
          <p:cNvPr id="2" name="Rektangel 1">
            <a:extLst>
              <a:ext uri="{FF2B5EF4-FFF2-40B4-BE49-F238E27FC236}">
                <a16:creationId xmlns:a16="http://schemas.microsoft.com/office/drawing/2014/main" id="{435A0302-E51E-4E14-A800-623D5A2F1B16}"/>
              </a:ext>
            </a:extLst>
          </p:cNvPr>
          <p:cNvSpPr/>
          <p:nvPr/>
        </p:nvSpPr>
        <p:spPr>
          <a:xfrm>
            <a:off x="398586" y="2555371"/>
            <a:ext cx="5736491" cy="2554545"/>
          </a:xfrm>
          <a:prstGeom prst="rect">
            <a:avLst/>
          </a:prstGeom>
        </p:spPr>
        <p:txBody>
          <a:bodyPr wrap="square">
            <a:spAutoFit/>
          </a:bodyPr>
          <a:lstStyle/>
          <a:p>
            <a:r>
              <a:rPr lang="nb-NO" sz="1600" dirty="0">
                <a:solidFill>
                  <a:schemeClr val="accent1"/>
                </a:solidFill>
              </a:rPr>
              <a:t>Hvem er de viktigste interessentene våre når det gjelder aldersvennlig lokalsamfunn – hvem berøres og hvem har innflytelse? </a:t>
            </a:r>
          </a:p>
          <a:p>
            <a:endParaRPr lang="nb-NO" sz="1600" dirty="0">
              <a:solidFill>
                <a:schemeClr val="accent1"/>
              </a:solidFill>
            </a:endParaRPr>
          </a:p>
          <a:p>
            <a:r>
              <a:rPr lang="nb-NO" sz="1600" dirty="0">
                <a:solidFill>
                  <a:schemeClr val="accent1"/>
                </a:solidFill>
              </a:rPr>
              <a:t>For å sikre oversikt over interessenter og aktører i kommunen kan aktørkart være et godt hjelpemiddel. </a:t>
            </a:r>
          </a:p>
          <a:p>
            <a:endParaRPr lang="nb-NO" sz="1600" dirty="0">
              <a:solidFill>
                <a:schemeClr val="accent1"/>
              </a:solidFill>
            </a:endParaRPr>
          </a:p>
          <a:p>
            <a:r>
              <a:rPr lang="nb-NO" sz="1600" dirty="0">
                <a:solidFill>
                  <a:schemeClr val="accent1"/>
                </a:solidFill>
              </a:rPr>
              <a:t>Oversikten kan brukes i presentasjonen for å skape felles forståelse av hvordan arbeidet med aldersvennlige lokalsamfunn kan bli helhetlig og involverende. </a:t>
            </a:r>
          </a:p>
        </p:txBody>
      </p:sp>
      <p:pic>
        <p:nvPicPr>
          <p:cNvPr id="4" name="Bilde 3">
            <a:extLst>
              <a:ext uri="{FF2B5EF4-FFF2-40B4-BE49-F238E27FC236}">
                <a16:creationId xmlns:a16="http://schemas.microsoft.com/office/drawing/2014/main" id="{72958FD2-5836-4C2B-9D5B-FB548EF883D6}"/>
              </a:ext>
            </a:extLst>
          </p:cNvPr>
          <p:cNvPicPr>
            <a:picLocks noChangeAspect="1"/>
          </p:cNvPicPr>
          <p:nvPr/>
        </p:nvPicPr>
        <p:blipFill>
          <a:blip r:embed="rId3"/>
          <a:stretch>
            <a:fillRect/>
          </a:stretch>
        </p:blipFill>
        <p:spPr>
          <a:xfrm>
            <a:off x="453967" y="6186836"/>
            <a:ext cx="3029975" cy="195089"/>
          </a:xfrm>
          <a:prstGeom prst="rect">
            <a:avLst/>
          </a:prstGeom>
        </p:spPr>
      </p:pic>
    </p:spTree>
    <p:extLst>
      <p:ext uri="{BB962C8B-B14F-4D97-AF65-F5344CB8AC3E}">
        <p14:creationId xmlns:p14="http://schemas.microsoft.com/office/powerpoint/2010/main" val="192913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934" y="1388761"/>
            <a:ext cx="11697460" cy="557836"/>
          </a:xfrm>
        </p:spPr>
        <p:txBody>
          <a:bodyPr>
            <a:normAutofit/>
          </a:bodyPr>
          <a:lstStyle/>
          <a:p>
            <a:r>
              <a:rPr lang="nb-NO" sz="2400" dirty="0">
                <a:solidFill>
                  <a:schemeClr val="tx1"/>
                </a:solidFill>
              </a:rPr>
              <a:t>Visjon og mål</a:t>
            </a:r>
          </a:p>
        </p:txBody>
      </p:sp>
      <p:sp>
        <p:nvSpPr>
          <p:cNvPr id="4" name="Text Placeholder 3"/>
          <p:cNvSpPr>
            <a:spLocks noGrp="1"/>
          </p:cNvSpPr>
          <p:nvPr>
            <p:ph type="body" sz="quarter" idx="17"/>
          </p:nvPr>
        </p:nvSpPr>
        <p:spPr>
          <a:xfrm>
            <a:off x="341935" y="3136629"/>
            <a:ext cx="6770026" cy="3349767"/>
          </a:xfrm>
          <a:ln>
            <a:solidFill>
              <a:srgbClr val="0070C0"/>
            </a:solidFill>
          </a:ln>
        </p:spPr>
        <p:txBody>
          <a:bodyPr>
            <a:normAutofit lnSpcReduction="10000"/>
          </a:bodyPr>
          <a:lstStyle/>
          <a:p>
            <a:endParaRPr lang="nb-NO" sz="1600" dirty="0"/>
          </a:p>
          <a:p>
            <a:r>
              <a:rPr lang="nb-NO" sz="1600" dirty="0"/>
              <a:t>Forslag til overordnede mål for et aldersvennlig lokalsamfunn i x kommune:</a:t>
            </a:r>
          </a:p>
          <a:p>
            <a:endParaRPr lang="nb-NO" sz="1600" dirty="0"/>
          </a:p>
          <a:p>
            <a:r>
              <a:rPr lang="nb-NO" sz="1600" dirty="0"/>
              <a:t> 1. 	Mål:</a:t>
            </a:r>
            <a:br>
              <a:rPr lang="nb-NO" sz="1600" dirty="0"/>
            </a:br>
            <a:r>
              <a:rPr lang="nb-NO" sz="1600" dirty="0"/>
              <a:t>	Beskrivelse:</a:t>
            </a:r>
          </a:p>
          <a:p>
            <a:endParaRPr lang="nb-NO" sz="1600" dirty="0"/>
          </a:p>
          <a:p>
            <a:r>
              <a:rPr lang="nb-NO" sz="1600" dirty="0"/>
              <a:t>2. 	Mål:</a:t>
            </a:r>
          </a:p>
          <a:p>
            <a:r>
              <a:rPr lang="nb-NO" sz="1600" dirty="0"/>
              <a:t>	Beskrivelse:</a:t>
            </a:r>
          </a:p>
          <a:p>
            <a:pPr marL="342900" indent="-342900">
              <a:buFont typeface="+mj-lt"/>
              <a:buAutoNum type="arabicPeriod"/>
            </a:pPr>
            <a:endParaRPr lang="nb-NO" sz="1600" dirty="0"/>
          </a:p>
          <a:p>
            <a:r>
              <a:rPr lang="nb-NO" sz="1600" dirty="0"/>
              <a:t>3.	Mål: </a:t>
            </a:r>
            <a:br>
              <a:rPr lang="nb-NO" sz="1600" dirty="0"/>
            </a:br>
            <a:r>
              <a:rPr lang="nb-NO" sz="1600" dirty="0"/>
              <a:t>	Beskrivelse: </a:t>
            </a:r>
          </a:p>
          <a:p>
            <a:pPr marL="342900" indent="-342900">
              <a:buFont typeface="+mj-lt"/>
              <a:buAutoNum type="arabicPeriod"/>
            </a:pPr>
            <a:endParaRPr lang="nb-NO" sz="1600" dirty="0"/>
          </a:p>
          <a:p>
            <a:endParaRPr lang="nb-NO" sz="1600" dirty="0"/>
          </a:p>
        </p:txBody>
      </p:sp>
      <p:sp>
        <p:nvSpPr>
          <p:cNvPr id="18" name="Text Placeholder 4"/>
          <p:cNvSpPr>
            <a:spLocks noGrp="1"/>
          </p:cNvSpPr>
          <p:nvPr>
            <p:ph type="body" sz="quarter" idx="18"/>
          </p:nvPr>
        </p:nvSpPr>
        <p:spPr>
          <a:xfrm>
            <a:off x="341934" y="2059538"/>
            <a:ext cx="6770026" cy="294191"/>
          </a:xfrm>
        </p:spPr>
        <p:txBody>
          <a:bodyPr/>
          <a:lstStyle/>
          <a:p>
            <a:r>
              <a:rPr lang="nb-NO" sz="1600" b="0" dirty="0"/>
              <a:t>Presenter et forslag til visjon og målsetninger for utviklingen av et aldersvennlig lokalsamfunn i kommunen. På denne måten forankres retningen for prosjektet. </a:t>
            </a:r>
          </a:p>
          <a:p>
            <a:r>
              <a:rPr lang="nb-NO" dirty="0"/>
              <a:t> </a:t>
            </a:r>
          </a:p>
          <a:p>
            <a:endParaRPr lang="nb-NO" dirty="0"/>
          </a:p>
          <a:p>
            <a:endParaRPr lang="nb-NO" dirty="0"/>
          </a:p>
          <a:p>
            <a:endParaRPr lang="nb-NO" dirty="0"/>
          </a:p>
        </p:txBody>
      </p:sp>
      <p:pic>
        <p:nvPicPr>
          <p:cNvPr id="19" name="Picture 18" descr="84120557.jpg"/>
          <p:cNvPicPr>
            <a:picLocks noChangeAspect="1"/>
          </p:cNvPicPr>
          <p:nvPr/>
        </p:nvPicPr>
        <p:blipFill rotWithShape="1">
          <a:blip r:embed="rId2" cstate="print">
            <a:grayscl/>
            <a:extLst>
              <a:ext uri="{28A0092B-C50C-407E-A947-70E740481C1C}">
                <a14:useLocalDpi xmlns:a14="http://schemas.microsoft.com/office/drawing/2010/main"/>
              </a:ext>
            </a:extLst>
          </a:blip>
          <a:srcRect l="30974" r="16650" b="371"/>
          <a:stretch/>
        </p:blipFill>
        <p:spPr>
          <a:xfrm>
            <a:off x="8384103" y="2064060"/>
            <a:ext cx="2927722" cy="4365537"/>
          </a:xfrm>
          <a:prstGeom prst="rect">
            <a:avLst/>
          </a:prstGeom>
        </p:spPr>
      </p:pic>
      <p:pic>
        <p:nvPicPr>
          <p:cNvPr id="7" name="Grafikk 6" descr="Ett tannhjul">
            <a:extLst>
              <a:ext uri="{FF2B5EF4-FFF2-40B4-BE49-F238E27FC236}">
                <a16:creationId xmlns:a16="http://schemas.microsoft.com/office/drawing/2014/main" id="{05BCCB32-4CF3-40DF-A01B-A84C9BE52D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4392269"/>
            <a:ext cx="914400" cy="914400"/>
          </a:xfrm>
          <a:prstGeom prst="rect">
            <a:avLst/>
          </a:prstGeom>
        </p:spPr>
      </p:pic>
      <p:pic>
        <p:nvPicPr>
          <p:cNvPr id="11" name="Grafikk 10" descr="Ett tannhjul">
            <a:extLst>
              <a:ext uri="{FF2B5EF4-FFF2-40B4-BE49-F238E27FC236}">
                <a16:creationId xmlns:a16="http://schemas.microsoft.com/office/drawing/2014/main" id="{B5EC4761-444B-4E67-B104-AAE8943977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887430" y="5306669"/>
            <a:ext cx="322806" cy="322806"/>
          </a:xfrm>
          <a:prstGeom prst="rect">
            <a:avLst/>
          </a:prstGeom>
        </p:spPr>
      </p:pic>
      <p:pic>
        <p:nvPicPr>
          <p:cNvPr id="12" name="Grafikk 11" descr="Ett tannhjul">
            <a:extLst>
              <a:ext uri="{FF2B5EF4-FFF2-40B4-BE49-F238E27FC236}">
                <a16:creationId xmlns:a16="http://schemas.microsoft.com/office/drawing/2014/main" id="{35F55688-4A01-40FF-9034-0BB8A8FE3C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47709" y="5072034"/>
            <a:ext cx="582181" cy="582181"/>
          </a:xfrm>
          <a:prstGeom prst="rect">
            <a:avLst/>
          </a:prstGeom>
        </p:spPr>
      </p:pic>
      <p:pic>
        <p:nvPicPr>
          <p:cNvPr id="3" name="Bilde 2">
            <a:extLst>
              <a:ext uri="{FF2B5EF4-FFF2-40B4-BE49-F238E27FC236}">
                <a16:creationId xmlns:a16="http://schemas.microsoft.com/office/drawing/2014/main" id="{14ABDFE0-7A01-4EEA-8992-B19B7BA1E604}"/>
              </a:ext>
            </a:extLst>
          </p:cNvPr>
          <p:cNvPicPr>
            <a:picLocks noChangeAspect="1"/>
          </p:cNvPicPr>
          <p:nvPr/>
        </p:nvPicPr>
        <p:blipFill>
          <a:blip r:embed="rId9"/>
          <a:stretch>
            <a:fillRect/>
          </a:stretch>
        </p:blipFill>
        <p:spPr>
          <a:xfrm>
            <a:off x="274735" y="6486397"/>
            <a:ext cx="3029975" cy="195089"/>
          </a:xfrm>
          <a:prstGeom prst="rect">
            <a:avLst/>
          </a:prstGeom>
        </p:spPr>
      </p:pic>
    </p:spTree>
    <p:extLst>
      <p:ext uri="{BB962C8B-B14F-4D97-AF65-F5344CB8AC3E}">
        <p14:creationId xmlns:p14="http://schemas.microsoft.com/office/powerpoint/2010/main" val="54867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533" y="871242"/>
            <a:ext cx="11697460" cy="557836"/>
          </a:xfrm>
        </p:spPr>
        <p:txBody>
          <a:bodyPr>
            <a:normAutofit/>
          </a:bodyPr>
          <a:lstStyle/>
          <a:p>
            <a:r>
              <a:rPr lang="nb-NO" sz="2400" dirty="0">
                <a:solidFill>
                  <a:schemeClr val="tx1"/>
                </a:solidFill>
              </a:rPr>
              <a:t>Gjennomføringsplan</a:t>
            </a:r>
          </a:p>
        </p:txBody>
      </p:sp>
      <p:sp>
        <p:nvSpPr>
          <p:cNvPr id="4" name="Text Placeholder 3"/>
          <p:cNvSpPr>
            <a:spLocks noGrp="1"/>
          </p:cNvSpPr>
          <p:nvPr>
            <p:ph type="body" sz="quarter" idx="17"/>
          </p:nvPr>
        </p:nvSpPr>
        <p:spPr>
          <a:xfrm>
            <a:off x="365533" y="2408287"/>
            <a:ext cx="6347882" cy="4151297"/>
          </a:xfrm>
          <a:ln>
            <a:solidFill>
              <a:schemeClr val="accent1"/>
            </a:solidFill>
          </a:ln>
        </p:spPr>
        <p:txBody>
          <a:bodyPr>
            <a:noAutofit/>
          </a:bodyPr>
          <a:lstStyle/>
          <a:p>
            <a:pPr marL="285750" indent="-285750">
              <a:buFont typeface="Arial" panose="020B0604020202020204" pitchFamily="34" charset="0"/>
              <a:buChar char="•"/>
            </a:pPr>
            <a:r>
              <a:rPr lang="nb-NO" sz="1200" dirty="0"/>
              <a:t>Forankring:</a:t>
            </a:r>
          </a:p>
          <a:p>
            <a:pPr marL="742950" lvl="1" indent="-285750">
              <a:buFont typeface="Arial" panose="020B0604020202020204" pitchFamily="34" charset="0"/>
              <a:buChar char="•"/>
            </a:pPr>
            <a:r>
              <a:rPr lang="nb-NO" sz="1200" dirty="0"/>
              <a:t>Hvem?</a:t>
            </a:r>
          </a:p>
          <a:p>
            <a:pPr marL="742950" lvl="1" indent="-285750">
              <a:buFont typeface="Arial" panose="020B0604020202020204" pitchFamily="34" charset="0"/>
              <a:buChar char="•"/>
            </a:pPr>
            <a:r>
              <a:rPr lang="nb-NO" sz="1200" dirty="0"/>
              <a:t>Hvordan?</a:t>
            </a:r>
          </a:p>
          <a:p>
            <a:pPr marL="742950" lvl="1" indent="-285750">
              <a:buFont typeface="Arial" panose="020B0604020202020204" pitchFamily="34" charset="0"/>
              <a:buChar char="•"/>
            </a:pPr>
            <a:r>
              <a:rPr lang="nb-NO" sz="1200" dirty="0"/>
              <a:t>Når?  </a:t>
            </a:r>
          </a:p>
          <a:p>
            <a:pPr marL="285750" indent="-285750">
              <a:buFont typeface="Arial" panose="020B0604020202020204" pitchFamily="34" charset="0"/>
              <a:buChar char="•"/>
            </a:pPr>
            <a:r>
              <a:rPr lang="nb-NO" sz="1200" dirty="0"/>
              <a:t>Involvering:</a:t>
            </a:r>
          </a:p>
          <a:p>
            <a:pPr marL="742950" lvl="1" indent="-285750">
              <a:buFont typeface="Arial" panose="020B0604020202020204" pitchFamily="34" charset="0"/>
              <a:buChar char="•"/>
            </a:pPr>
            <a:r>
              <a:rPr lang="nb-NO" sz="1200" dirty="0"/>
              <a:t>Hvem?</a:t>
            </a:r>
          </a:p>
          <a:p>
            <a:pPr marL="742950" lvl="1" indent="-285750">
              <a:buFont typeface="Arial" panose="020B0604020202020204" pitchFamily="34" charset="0"/>
              <a:buChar char="•"/>
            </a:pPr>
            <a:r>
              <a:rPr lang="nb-NO" sz="1200" dirty="0"/>
              <a:t>Hvordan?</a:t>
            </a:r>
          </a:p>
          <a:p>
            <a:pPr marL="742950" lvl="1" indent="-285750">
              <a:buFont typeface="Arial" panose="020B0604020202020204" pitchFamily="34" charset="0"/>
              <a:buChar char="•"/>
            </a:pPr>
            <a:r>
              <a:rPr lang="nb-NO" sz="1200" dirty="0"/>
              <a:t>Når?  </a:t>
            </a:r>
          </a:p>
          <a:p>
            <a:pPr marL="285750" indent="-285750">
              <a:buFont typeface="Arial" panose="020B0604020202020204" pitchFamily="34" charset="0"/>
              <a:buChar char="•"/>
            </a:pPr>
            <a:r>
              <a:rPr lang="nb-NO" sz="1200" dirty="0"/>
              <a:t>Prioritering: </a:t>
            </a:r>
          </a:p>
          <a:p>
            <a:pPr marL="742950" lvl="1" indent="-285750">
              <a:buFont typeface="Arial" panose="020B0604020202020204" pitchFamily="34" charset="0"/>
              <a:buChar char="•"/>
            </a:pPr>
            <a:r>
              <a:rPr lang="nb-NO" sz="1200" dirty="0" err="1"/>
              <a:t>Lavthengende</a:t>
            </a:r>
            <a:r>
              <a:rPr lang="nb-NO" sz="1200" dirty="0"/>
              <a:t> frukter? Langsiktige tiltak? Rekkefølge i satsingen.</a:t>
            </a:r>
          </a:p>
          <a:p>
            <a:pPr marL="285750" indent="-285750">
              <a:buFont typeface="Arial" panose="020B0604020202020204" pitchFamily="34" charset="0"/>
              <a:buChar char="•"/>
            </a:pPr>
            <a:r>
              <a:rPr lang="nb-NO" sz="1200" dirty="0"/>
              <a:t>Milepæler:</a:t>
            </a:r>
          </a:p>
          <a:p>
            <a:pPr marL="742950" lvl="1" indent="-285750">
              <a:buFont typeface="Arial" panose="020B0604020202020204" pitchFamily="34" charset="0"/>
              <a:buChar char="•"/>
            </a:pPr>
            <a:r>
              <a:rPr lang="nb-NO" sz="1200" dirty="0"/>
              <a:t>Hva skal vi ha oppnådd når? </a:t>
            </a:r>
          </a:p>
          <a:p>
            <a:pPr marL="285750" indent="-285750">
              <a:buFont typeface="Arial" panose="020B0604020202020204" pitchFamily="34" charset="0"/>
              <a:buChar char="•"/>
            </a:pPr>
            <a:r>
              <a:rPr lang="nb-NO" sz="1200" dirty="0"/>
              <a:t>Tidsramme: </a:t>
            </a:r>
          </a:p>
          <a:p>
            <a:pPr marL="742950" lvl="1" indent="-285750">
              <a:buFont typeface="Arial" panose="020B0604020202020204" pitchFamily="34" charset="0"/>
              <a:buChar char="•"/>
            </a:pPr>
            <a:r>
              <a:rPr lang="nb-NO" sz="1200" dirty="0"/>
              <a:t>Når starter vi, når går prosjektet over i drift, og når skal det evalueres? </a:t>
            </a:r>
          </a:p>
          <a:p>
            <a:pPr marL="285750" indent="-285750">
              <a:buFont typeface="Arial" panose="020B0604020202020204" pitchFamily="34" charset="0"/>
              <a:buChar char="•"/>
            </a:pPr>
            <a:r>
              <a:rPr lang="nb-NO" sz="1200" dirty="0"/>
              <a:t>Ressurser</a:t>
            </a:r>
          </a:p>
          <a:p>
            <a:pPr marL="742950" lvl="1" indent="-285750">
              <a:buFont typeface="Arial" panose="020B0604020202020204" pitchFamily="34" charset="0"/>
              <a:buChar char="•"/>
            </a:pPr>
            <a:r>
              <a:rPr lang="nb-NO" sz="1200" dirty="0"/>
              <a:t>Ansvar </a:t>
            </a:r>
          </a:p>
          <a:p>
            <a:pPr marL="742950" lvl="1" indent="-285750">
              <a:buFont typeface="Arial" panose="020B0604020202020204" pitchFamily="34" charset="0"/>
              <a:buChar char="•"/>
            </a:pPr>
            <a:r>
              <a:rPr lang="nb-NO" sz="1200" dirty="0"/>
              <a:t>Prosjektgruppe</a:t>
            </a:r>
          </a:p>
          <a:p>
            <a:pPr marL="742950" lvl="1" indent="-285750">
              <a:buFont typeface="Arial" panose="020B0604020202020204" pitchFamily="34" charset="0"/>
              <a:buChar char="•"/>
            </a:pPr>
            <a:r>
              <a:rPr lang="nb-NO" sz="1200" dirty="0"/>
              <a:t>Økonomi </a:t>
            </a:r>
          </a:p>
        </p:txBody>
      </p:sp>
      <p:sp>
        <p:nvSpPr>
          <p:cNvPr id="13" name="Text Placeholder 4"/>
          <p:cNvSpPr>
            <a:spLocks noGrp="1"/>
          </p:cNvSpPr>
          <p:nvPr>
            <p:ph type="body" sz="quarter" idx="18"/>
          </p:nvPr>
        </p:nvSpPr>
        <p:spPr>
          <a:xfrm>
            <a:off x="303368" y="1496082"/>
            <a:ext cx="7486563" cy="294191"/>
          </a:xfrm>
        </p:spPr>
        <p:txBody>
          <a:bodyPr/>
          <a:lstStyle/>
          <a:p>
            <a:r>
              <a:rPr lang="nb-NO" sz="1600" b="0" dirty="0"/>
              <a:t>Presenter en enkel skisse som beskriver gjennomføring av prosjektet. </a:t>
            </a:r>
          </a:p>
          <a:p>
            <a:r>
              <a:rPr lang="nb-NO" sz="1600" b="0" dirty="0"/>
              <a:t>Dette gir forankring for ressursbruk og grunnlag for  kommunikasjon og tilbakemelding på viktige tidspunkt i prosessen. </a:t>
            </a:r>
          </a:p>
          <a:p>
            <a:endParaRPr lang="nb-NO" dirty="0"/>
          </a:p>
          <a:p>
            <a:endParaRPr lang="nb-NO" dirty="0"/>
          </a:p>
        </p:txBody>
      </p:sp>
      <p:pic>
        <p:nvPicPr>
          <p:cNvPr id="9" name="Picture 8" descr="Screen Shot 2014-05-16 at 15.59.33 .png"/>
          <p:cNvPicPr>
            <a:picLocks noChangeAspect="1"/>
          </p:cNvPicPr>
          <p:nvPr/>
        </p:nvPicPr>
        <p:blipFill rotWithShape="1">
          <a:blip r:embed="rId2" cstate="screen">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7344" r="41178"/>
          <a:stretch/>
        </p:blipFill>
        <p:spPr>
          <a:xfrm>
            <a:off x="8281972" y="1725340"/>
            <a:ext cx="3287305" cy="4801098"/>
          </a:xfrm>
          <a:prstGeom prst="rect">
            <a:avLst/>
          </a:prstGeom>
          <a:ln>
            <a:noFill/>
          </a:ln>
        </p:spPr>
      </p:pic>
      <p:sp>
        <p:nvSpPr>
          <p:cNvPr id="3" name="Rektangel 2">
            <a:extLst>
              <a:ext uri="{FF2B5EF4-FFF2-40B4-BE49-F238E27FC236}">
                <a16:creationId xmlns:a16="http://schemas.microsoft.com/office/drawing/2014/main" id="{C17B6FF8-37DE-4CA0-BCEB-0219EF895775}"/>
              </a:ext>
            </a:extLst>
          </p:cNvPr>
          <p:cNvSpPr/>
          <p:nvPr/>
        </p:nvSpPr>
        <p:spPr>
          <a:xfrm>
            <a:off x="8458326" y="6559584"/>
            <a:ext cx="2672526" cy="246221"/>
          </a:xfrm>
          <a:prstGeom prst="rect">
            <a:avLst/>
          </a:prstGeom>
        </p:spPr>
        <p:txBody>
          <a:bodyPr wrap="none">
            <a:spAutoFit/>
          </a:bodyPr>
          <a:lstStyle/>
          <a:p>
            <a:r>
              <a:rPr lang="nb-NO" sz="1000" dirty="0">
                <a:solidFill>
                  <a:schemeClr val="accent1"/>
                </a:solidFill>
                <a:latin typeface="Arial" panose="020B0604020202020204" pitchFamily="34" charset="0"/>
                <a:cs typeface="Arial" panose="020B0604020202020204" pitchFamily="34" charset="0"/>
              </a:rPr>
              <a:t>Kilde: Veikart for tjenesteinnovasjon (ks.no) </a:t>
            </a:r>
          </a:p>
        </p:txBody>
      </p:sp>
      <p:pic>
        <p:nvPicPr>
          <p:cNvPr id="5" name="Bilde 4">
            <a:extLst>
              <a:ext uri="{FF2B5EF4-FFF2-40B4-BE49-F238E27FC236}">
                <a16:creationId xmlns:a16="http://schemas.microsoft.com/office/drawing/2014/main" id="{7F0B8A8F-1D8A-4D7B-AA45-D52EE7568A6A}"/>
              </a:ext>
            </a:extLst>
          </p:cNvPr>
          <p:cNvPicPr>
            <a:picLocks noChangeAspect="1"/>
          </p:cNvPicPr>
          <p:nvPr/>
        </p:nvPicPr>
        <p:blipFill>
          <a:blip r:embed="rId4"/>
          <a:stretch>
            <a:fillRect/>
          </a:stretch>
        </p:blipFill>
        <p:spPr>
          <a:xfrm>
            <a:off x="5638760" y="2971760"/>
            <a:ext cx="914479" cy="914479"/>
          </a:xfrm>
          <a:prstGeom prst="rect">
            <a:avLst/>
          </a:prstGeom>
        </p:spPr>
      </p:pic>
      <p:pic>
        <p:nvPicPr>
          <p:cNvPr id="6" name="Bilde 5">
            <a:extLst>
              <a:ext uri="{FF2B5EF4-FFF2-40B4-BE49-F238E27FC236}">
                <a16:creationId xmlns:a16="http://schemas.microsoft.com/office/drawing/2014/main" id="{125A27AB-7838-4F7A-9B52-EB8375971758}"/>
              </a:ext>
            </a:extLst>
          </p:cNvPr>
          <p:cNvPicPr>
            <a:picLocks noChangeAspect="1"/>
          </p:cNvPicPr>
          <p:nvPr/>
        </p:nvPicPr>
        <p:blipFill>
          <a:blip r:embed="rId5"/>
          <a:stretch>
            <a:fillRect/>
          </a:stretch>
        </p:blipFill>
        <p:spPr>
          <a:xfrm>
            <a:off x="5232843" y="3593605"/>
            <a:ext cx="585267" cy="585267"/>
          </a:xfrm>
          <a:prstGeom prst="rect">
            <a:avLst/>
          </a:prstGeom>
        </p:spPr>
      </p:pic>
      <p:pic>
        <p:nvPicPr>
          <p:cNvPr id="7" name="Bilde 6">
            <a:extLst>
              <a:ext uri="{FF2B5EF4-FFF2-40B4-BE49-F238E27FC236}">
                <a16:creationId xmlns:a16="http://schemas.microsoft.com/office/drawing/2014/main" id="{30D75207-AC13-4FAD-9506-EEB497AD7FA5}"/>
              </a:ext>
            </a:extLst>
          </p:cNvPr>
          <p:cNvPicPr>
            <a:picLocks noChangeAspect="1"/>
          </p:cNvPicPr>
          <p:nvPr/>
        </p:nvPicPr>
        <p:blipFill>
          <a:blip r:embed="rId6"/>
          <a:stretch>
            <a:fillRect/>
          </a:stretch>
        </p:blipFill>
        <p:spPr>
          <a:xfrm>
            <a:off x="4844881" y="3808870"/>
            <a:ext cx="323116" cy="317019"/>
          </a:xfrm>
          <a:prstGeom prst="rect">
            <a:avLst/>
          </a:prstGeom>
        </p:spPr>
      </p:pic>
      <p:pic>
        <p:nvPicPr>
          <p:cNvPr id="8" name="Bilde 7">
            <a:extLst>
              <a:ext uri="{FF2B5EF4-FFF2-40B4-BE49-F238E27FC236}">
                <a16:creationId xmlns:a16="http://schemas.microsoft.com/office/drawing/2014/main" id="{3C0966CF-61F2-48C8-8999-41A7395BFFAF}"/>
              </a:ext>
            </a:extLst>
          </p:cNvPr>
          <p:cNvPicPr>
            <a:picLocks noChangeAspect="1"/>
          </p:cNvPicPr>
          <p:nvPr/>
        </p:nvPicPr>
        <p:blipFill>
          <a:blip r:embed="rId7"/>
          <a:stretch>
            <a:fillRect/>
          </a:stretch>
        </p:blipFill>
        <p:spPr>
          <a:xfrm>
            <a:off x="365533" y="6526438"/>
            <a:ext cx="3029975" cy="195089"/>
          </a:xfrm>
          <a:prstGeom prst="rect">
            <a:avLst/>
          </a:prstGeom>
        </p:spPr>
      </p:pic>
    </p:spTree>
    <p:extLst>
      <p:ext uri="{BB962C8B-B14F-4D97-AF65-F5344CB8AC3E}">
        <p14:creationId xmlns:p14="http://schemas.microsoft.com/office/powerpoint/2010/main" val="3464198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984" y="681965"/>
            <a:ext cx="11696027" cy="557836"/>
          </a:xfrm>
        </p:spPr>
        <p:txBody>
          <a:bodyPr>
            <a:noAutofit/>
          </a:bodyPr>
          <a:lstStyle/>
          <a:p>
            <a:r>
              <a:rPr lang="nb-NO" sz="2400" dirty="0">
                <a:solidFill>
                  <a:schemeClr val="tx1"/>
                </a:solidFill>
              </a:rPr>
              <a:t>Prosjektgruppe for utvikling av aldersvennlige lokalsamfunn </a:t>
            </a:r>
          </a:p>
        </p:txBody>
      </p:sp>
      <p:sp>
        <p:nvSpPr>
          <p:cNvPr id="4" name="Text Placeholder 3"/>
          <p:cNvSpPr>
            <a:spLocks noGrp="1"/>
          </p:cNvSpPr>
          <p:nvPr>
            <p:ph type="body" sz="quarter" idx="18"/>
          </p:nvPr>
        </p:nvSpPr>
        <p:spPr>
          <a:xfrm>
            <a:off x="132862" y="1294748"/>
            <a:ext cx="11696027" cy="294191"/>
          </a:xfrm>
        </p:spPr>
        <p:txBody>
          <a:bodyPr/>
          <a:lstStyle/>
          <a:p>
            <a:r>
              <a:rPr lang="nb-NO" sz="1600" b="0" dirty="0"/>
              <a:t>Hvem er viktige deltakere for at prosjektgruppen kan planlegge og gjennomføre tverrfaglig, involverende og effektivt? </a:t>
            </a:r>
          </a:p>
          <a:p>
            <a:r>
              <a:rPr lang="nb-NO" sz="1600" b="0" dirty="0"/>
              <a:t>Tabellen tilpasses lokale forhold og behov og presenteres som et forslag til diskusjon om gruppesammensetningen  </a:t>
            </a:r>
          </a:p>
        </p:txBody>
      </p:sp>
      <p:graphicFrame>
        <p:nvGraphicFramePr>
          <p:cNvPr id="6" name="Tabell 6">
            <a:extLst>
              <a:ext uri="{FF2B5EF4-FFF2-40B4-BE49-F238E27FC236}">
                <a16:creationId xmlns:a16="http://schemas.microsoft.com/office/drawing/2014/main" id="{EAD802A9-926A-4335-ADA5-5AFC33F0DCD3}"/>
              </a:ext>
            </a:extLst>
          </p:cNvPr>
          <p:cNvGraphicFramePr>
            <a:graphicFrameLocks noGrp="1"/>
          </p:cNvGraphicFramePr>
          <p:nvPr>
            <p:extLst>
              <p:ext uri="{D42A27DB-BD31-4B8C-83A1-F6EECF244321}">
                <p14:modId xmlns:p14="http://schemas.microsoft.com/office/powerpoint/2010/main" val="1656311782"/>
              </p:ext>
            </p:extLst>
          </p:nvPr>
        </p:nvGraphicFramePr>
        <p:xfrm>
          <a:off x="66431" y="2398654"/>
          <a:ext cx="12059135" cy="4186164"/>
        </p:xfrm>
        <a:graphic>
          <a:graphicData uri="http://schemas.openxmlformats.org/drawingml/2006/table">
            <a:tbl>
              <a:tblPr firstRow="1" bandRow="1">
                <a:tableStyleId>{5C22544A-7EE6-4342-B048-85BDC9FD1C3A}</a:tableStyleId>
              </a:tblPr>
              <a:tblGrid>
                <a:gridCol w="2411827">
                  <a:extLst>
                    <a:ext uri="{9D8B030D-6E8A-4147-A177-3AD203B41FA5}">
                      <a16:colId xmlns:a16="http://schemas.microsoft.com/office/drawing/2014/main" val="3937722776"/>
                    </a:ext>
                  </a:extLst>
                </a:gridCol>
                <a:gridCol w="2411827">
                  <a:extLst>
                    <a:ext uri="{9D8B030D-6E8A-4147-A177-3AD203B41FA5}">
                      <a16:colId xmlns:a16="http://schemas.microsoft.com/office/drawing/2014/main" val="657284718"/>
                    </a:ext>
                  </a:extLst>
                </a:gridCol>
                <a:gridCol w="2411827">
                  <a:extLst>
                    <a:ext uri="{9D8B030D-6E8A-4147-A177-3AD203B41FA5}">
                      <a16:colId xmlns:a16="http://schemas.microsoft.com/office/drawing/2014/main" val="1918757447"/>
                    </a:ext>
                  </a:extLst>
                </a:gridCol>
                <a:gridCol w="2411827">
                  <a:extLst>
                    <a:ext uri="{9D8B030D-6E8A-4147-A177-3AD203B41FA5}">
                      <a16:colId xmlns:a16="http://schemas.microsoft.com/office/drawing/2014/main" val="61734822"/>
                    </a:ext>
                  </a:extLst>
                </a:gridCol>
                <a:gridCol w="2411827">
                  <a:extLst>
                    <a:ext uri="{9D8B030D-6E8A-4147-A177-3AD203B41FA5}">
                      <a16:colId xmlns:a16="http://schemas.microsoft.com/office/drawing/2014/main" val="2033373696"/>
                    </a:ext>
                  </a:extLst>
                </a:gridCol>
              </a:tblGrid>
              <a:tr h="318924">
                <a:tc>
                  <a:txBody>
                    <a:bodyPr/>
                    <a:lstStyle/>
                    <a:p>
                      <a:r>
                        <a:rPr lang="nb-NO" sz="900" dirty="0"/>
                        <a:t>Navn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900" dirty="0"/>
                        <a:t>Verv/stilling</a:t>
                      </a:r>
                    </a:p>
                    <a:p>
                      <a:endParaRPr lang="nb-NO" sz="9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900" dirty="0"/>
                        <a:t>Organisasjon/utvalg/avdeling</a:t>
                      </a:r>
                    </a:p>
                    <a:p>
                      <a:endParaRPr lang="nb-NO" sz="9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900" dirty="0"/>
                        <a:t>Relevant kompetanse</a:t>
                      </a:r>
                    </a:p>
                    <a:p>
                      <a:endParaRPr lang="nb-NO" sz="9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900" dirty="0"/>
                        <a:t>Rolle og ansvar i prosjektet</a:t>
                      </a:r>
                    </a:p>
                    <a:p>
                      <a:endParaRPr lang="nb-NO" sz="900" dirty="0"/>
                    </a:p>
                  </a:txBody>
                  <a:tcPr/>
                </a:tc>
                <a:extLst>
                  <a:ext uri="{0D108BD9-81ED-4DB2-BD59-A6C34878D82A}">
                    <a16:rowId xmlns:a16="http://schemas.microsoft.com/office/drawing/2014/main" val="2573920983"/>
                  </a:ext>
                </a:extLst>
              </a:tr>
              <a:tr h="390305">
                <a:tc>
                  <a:txBody>
                    <a:bodyPr/>
                    <a:lstStyle/>
                    <a:p>
                      <a:r>
                        <a:rPr lang="nb-NO" sz="900" dirty="0"/>
                        <a:t>Eksempel:</a:t>
                      </a:r>
                    </a:p>
                    <a:p>
                      <a:r>
                        <a:rPr lang="nb-NO" sz="900" dirty="0"/>
                        <a:t>«Anne Moen»</a:t>
                      </a:r>
                    </a:p>
                  </a:txBody>
                  <a:tcPr/>
                </a:tc>
                <a:tc>
                  <a:txBody>
                    <a:bodyPr/>
                    <a:lstStyle/>
                    <a:p>
                      <a:r>
                        <a:rPr lang="nb-NO" sz="900" dirty="0"/>
                        <a:t>«rådgiver» </a:t>
                      </a:r>
                    </a:p>
                  </a:txBody>
                  <a:tcPr/>
                </a:tc>
                <a:tc>
                  <a:txBody>
                    <a:bodyPr/>
                    <a:lstStyle/>
                    <a:p>
                      <a:r>
                        <a:rPr lang="nb-NO" sz="900" dirty="0"/>
                        <a:t>«plan, vei og park»</a:t>
                      </a:r>
                    </a:p>
                  </a:txBody>
                  <a:tcPr/>
                </a:tc>
                <a:tc>
                  <a:txBody>
                    <a:bodyPr/>
                    <a:lstStyle/>
                    <a:p>
                      <a:r>
                        <a:rPr lang="nb-NO" sz="900" dirty="0"/>
                        <a:t>«har kunnskap om planlegging og universell utforming av uteområder» </a:t>
                      </a:r>
                    </a:p>
                  </a:txBody>
                  <a:tcPr/>
                </a:tc>
                <a:tc>
                  <a:txBody>
                    <a:bodyPr/>
                    <a:lstStyle/>
                    <a:p>
                      <a:r>
                        <a:rPr lang="nb-NO" sz="900" dirty="0"/>
                        <a:t>«Deltaker i prosjektgruppen. Bidrar med innspill, tiltaksutvikling og implementering»</a:t>
                      </a:r>
                    </a:p>
                  </a:txBody>
                  <a:tcPr/>
                </a:tc>
                <a:extLst>
                  <a:ext uri="{0D108BD9-81ED-4DB2-BD59-A6C34878D82A}">
                    <a16:rowId xmlns:a16="http://schemas.microsoft.com/office/drawing/2014/main" val="2270846718"/>
                  </a:ext>
                </a:extLst>
              </a:tr>
              <a:tr h="412188">
                <a:tc>
                  <a:txBody>
                    <a:bodyPr/>
                    <a:lstStyle/>
                    <a:p>
                      <a:r>
                        <a:rPr lang="nb-NO" sz="900" dirty="0"/>
                        <a:t>Eksempel:</a:t>
                      </a:r>
                      <a:br>
                        <a:rPr lang="nb-NO" sz="900" dirty="0"/>
                      </a:br>
                      <a:r>
                        <a:rPr lang="nb-NO" sz="900" dirty="0"/>
                        <a:t>«Terje Hansen»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sz="900" dirty="0"/>
                        <a:t>«styremedlem» </a:t>
                      </a:r>
                    </a:p>
                    <a:p>
                      <a:endParaRPr lang="nb-NO" sz="900" dirty="0"/>
                    </a:p>
                  </a:txBody>
                  <a:tcPr/>
                </a:tc>
                <a:tc>
                  <a:txBody>
                    <a:bodyPr/>
                    <a:lstStyle/>
                    <a:p>
                      <a:r>
                        <a:rPr lang="nb-NO" sz="900" dirty="0"/>
                        <a:t>«senioruniversitetet»</a:t>
                      </a:r>
                    </a:p>
                  </a:txBody>
                  <a:tcPr/>
                </a:tc>
                <a:tc>
                  <a:txBody>
                    <a:bodyPr/>
                    <a:lstStyle/>
                    <a:p>
                      <a:r>
                        <a:rPr lang="nb-NO" sz="900" dirty="0"/>
                        <a:t>«Tidligere biblioteksjef i kommunen. Har kunnskap om innhold i og tilrettelegging av  arrangement for eldre innbyggere» </a:t>
                      </a:r>
                    </a:p>
                  </a:txBody>
                  <a:tcPr/>
                </a:tc>
                <a:tc>
                  <a:txBody>
                    <a:bodyPr/>
                    <a:lstStyle/>
                    <a:p>
                      <a:r>
                        <a:rPr lang="nb-NO" sz="900" dirty="0"/>
                        <a:t>«Deltaker i prosjektgruppen. Bidrar med innspill og involvering»</a:t>
                      </a:r>
                    </a:p>
                  </a:txBody>
                  <a:tcPr/>
                </a:tc>
                <a:extLst>
                  <a:ext uri="{0D108BD9-81ED-4DB2-BD59-A6C34878D82A}">
                    <a16:rowId xmlns:a16="http://schemas.microsoft.com/office/drawing/2014/main" val="2708964339"/>
                  </a:ext>
                </a:extLst>
              </a:tr>
              <a:tr h="641179">
                <a:tc>
                  <a:txBody>
                    <a:bodyPr/>
                    <a:lstStyle/>
                    <a:p>
                      <a:r>
                        <a:rPr lang="nb-NO" sz="900" dirty="0"/>
                        <a:t>Eksempel:</a:t>
                      </a:r>
                    </a:p>
                    <a:p>
                      <a:r>
                        <a:rPr lang="nb-NO" sz="900" dirty="0"/>
                        <a:t>«Kåre Høynes»</a:t>
                      </a:r>
                    </a:p>
                  </a:txBody>
                  <a:tcPr/>
                </a:tc>
                <a:tc>
                  <a:txBody>
                    <a:bodyPr/>
                    <a:lstStyle/>
                    <a:p>
                      <a:r>
                        <a:rPr lang="nb-NO" sz="900" dirty="0"/>
                        <a:t>«Senterleder»</a:t>
                      </a:r>
                    </a:p>
                  </a:txBody>
                  <a:tcPr/>
                </a:tc>
                <a:tc>
                  <a:txBody>
                    <a:bodyPr/>
                    <a:lstStyle/>
                    <a:p>
                      <a:r>
                        <a:rPr lang="nb-NO" sz="900" dirty="0"/>
                        <a:t>«avdeling for levekår, Bolstad seniorsenter»</a:t>
                      </a:r>
                    </a:p>
                  </a:txBody>
                  <a:tcPr/>
                </a:tc>
                <a:tc>
                  <a:txBody>
                    <a:bodyPr/>
                    <a:lstStyle/>
                    <a:p>
                      <a:r>
                        <a:rPr lang="nb-NO" sz="900" dirty="0"/>
                        <a:t>«Erfaring fra å utvikle attraktive tilbud for eldre sammen med eldre i kommunen»</a:t>
                      </a:r>
                    </a:p>
                  </a:txBody>
                  <a:tcPr/>
                </a:tc>
                <a:tc>
                  <a:txBody>
                    <a:bodyPr/>
                    <a:lstStyle/>
                    <a:p>
                      <a:r>
                        <a:rPr lang="nb-NO" sz="900" dirty="0"/>
                        <a:t>«Deltaker i prosjektgruppen. Bidrar med innspill og i involvering, tiltaksutvikling og implementering»</a:t>
                      </a:r>
                    </a:p>
                  </a:txBody>
                  <a:tcPr/>
                </a:tc>
                <a:extLst>
                  <a:ext uri="{0D108BD9-81ED-4DB2-BD59-A6C34878D82A}">
                    <a16:rowId xmlns:a16="http://schemas.microsoft.com/office/drawing/2014/main" val="2387099818"/>
                  </a:ext>
                </a:extLst>
              </a:tr>
              <a:tr h="336062">
                <a:tc>
                  <a:txBody>
                    <a:bodyPr/>
                    <a:lstStyle/>
                    <a:p>
                      <a:r>
                        <a:rPr lang="nb-NO" sz="900" dirty="0"/>
                        <a:t>Eksempel: </a:t>
                      </a:r>
                      <a:br>
                        <a:rPr lang="nb-NO" sz="900" dirty="0"/>
                      </a:br>
                      <a:r>
                        <a:rPr lang="nb-NO" sz="900" dirty="0"/>
                        <a:t>«Stine Hauge»</a:t>
                      </a:r>
                    </a:p>
                  </a:txBody>
                  <a:tcPr/>
                </a:tc>
                <a:tc>
                  <a:txBody>
                    <a:bodyPr/>
                    <a:lstStyle/>
                    <a:p>
                      <a:r>
                        <a:rPr lang="nb-NO" sz="900" dirty="0"/>
                        <a:t>«Leder»</a:t>
                      </a:r>
                    </a:p>
                  </a:txBody>
                  <a:tcPr/>
                </a:tc>
                <a:tc>
                  <a:txBody>
                    <a:bodyPr/>
                    <a:lstStyle/>
                    <a:p>
                      <a:r>
                        <a:rPr lang="nb-NO" sz="900" dirty="0"/>
                        <a:t>«Eldrerådet»</a:t>
                      </a:r>
                    </a:p>
                  </a:txBody>
                  <a:tcPr/>
                </a:tc>
                <a:tc>
                  <a:txBody>
                    <a:bodyPr/>
                    <a:lstStyle/>
                    <a:p>
                      <a:r>
                        <a:rPr lang="nb-NO" sz="900" dirty="0"/>
                        <a:t>«Har stort nettverk blant eldre i kommunen. Folkevalgt og leder av eldrerådet. Har jobbet i næringslivet i en årrekke og kjenner mange i lokalsamfunnet»</a:t>
                      </a:r>
                    </a:p>
                  </a:txBody>
                  <a:tcPr/>
                </a:tc>
                <a:tc>
                  <a:txBody>
                    <a:bodyPr/>
                    <a:lstStyle/>
                    <a:p>
                      <a:r>
                        <a:rPr lang="nb-NO" sz="900" dirty="0"/>
                        <a:t>«Representant for eldrerådet i prosjektgruppen. Bidrar til forankring i eldrerådet og blant eldre i kommunen»</a:t>
                      </a:r>
                    </a:p>
                  </a:txBody>
                  <a:tcPr/>
                </a:tc>
                <a:extLst>
                  <a:ext uri="{0D108BD9-81ED-4DB2-BD59-A6C34878D82A}">
                    <a16:rowId xmlns:a16="http://schemas.microsoft.com/office/drawing/2014/main" val="948272187"/>
                  </a:ext>
                </a:extLst>
              </a:tr>
              <a:tr h="451729">
                <a:tc>
                  <a:txBody>
                    <a:bodyPr/>
                    <a:lstStyle/>
                    <a:p>
                      <a:r>
                        <a:rPr lang="nb-NO" sz="900" dirty="0"/>
                        <a:t>Eksempel:</a:t>
                      </a:r>
                      <a:br>
                        <a:rPr lang="nb-NO" sz="900" dirty="0"/>
                      </a:br>
                      <a:r>
                        <a:rPr lang="nb-NO" sz="900" dirty="0"/>
                        <a:t>«Trine </a:t>
                      </a:r>
                      <a:r>
                        <a:rPr lang="nb-NO" sz="900" dirty="0" err="1"/>
                        <a:t>Otterhaug</a:t>
                      </a:r>
                      <a:r>
                        <a:rPr lang="nb-NO" sz="900" dirty="0"/>
                        <a:t>»</a:t>
                      </a:r>
                    </a:p>
                  </a:txBody>
                  <a:tcPr/>
                </a:tc>
                <a:tc>
                  <a:txBody>
                    <a:bodyPr/>
                    <a:lstStyle/>
                    <a:p>
                      <a:r>
                        <a:rPr lang="nb-NO" sz="900" dirty="0"/>
                        <a:t>«folkehelsekoordinator»</a:t>
                      </a:r>
                    </a:p>
                  </a:txBody>
                  <a:tcPr/>
                </a:tc>
                <a:tc>
                  <a:txBody>
                    <a:bodyPr/>
                    <a:lstStyle/>
                    <a:p>
                      <a:r>
                        <a:rPr lang="nb-NO" sz="900" dirty="0"/>
                        <a:t>«Helseavdelingen»</a:t>
                      </a:r>
                    </a:p>
                  </a:txBody>
                  <a:tcPr/>
                </a:tc>
                <a:tc>
                  <a:txBody>
                    <a:bodyPr/>
                    <a:lstStyle/>
                    <a:p>
                      <a:r>
                        <a:rPr lang="nb-NO" sz="900" dirty="0"/>
                        <a:t>«Har kunnskap om folkehelsestatistikk og lang erfaring i prosjektledelse og medvirkningsarbeid»</a:t>
                      </a:r>
                    </a:p>
                  </a:txBody>
                  <a:tcPr/>
                </a:tc>
                <a:tc>
                  <a:txBody>
                    <a:bodyPr/>
                    <a:lstStyle/>
                    <a:p>
                      <a:r>
                        <a:rPr lang="nb-NO" sz="900" dirty="0"/>
                        <a:t>«Leder av prosjektgruppen. Overordnet ansvar for fremdrift, involvering, ressurser og rapportering»</a:t>
                      </a:r>
                    </a:p>
                  </a:txBody>
                  <a:tcPr/>
                </a:tc>
                <a:extLst>
                  <a:ext uri="{0D108BD9-81ED-4DB2-BD59-A6C34878D82A}">
                    <a16:rowId xmlns:a16="http://schemas.microsoft.com/office/drawing/2014/main" val="257754140"/>
                  </a:ext>
                </a:extLst>
              </a:tr>
              <a:tr h="461889">
                <a:tc>
                  <a:txBody>
                    <a:bodyPr/>
                    <a:lstStyle/>
                    <a:p>
                      <a:r>
                        <a:rPr lang="nb-NO" sz="900" dirty="0"/>
                        <a:t>Eksempel: </a:t>
                      </a:r>
                      <a:br>
                        <a:rPr lang="nb-NO" sz="900" dirty="0"/>
                      </a:br>
                      <a:r>
                        <a:rPr lang="nb-NO" sz="900" dirty="0"/>
                        <a:t>«Helge Svendsen»</a:t>
                      </a:r>
                    </a:p>
                  </a:txBody>
                  <a:tcPr/>
                </a:tc>
                <a:tc>
                  <a:txBody>
                    <a:bodyPr/>
                    <a:lstStyle/>
                    <a:p>
                      <a:r>
                        <a:rPr lang="nb-NO" sz="900" dirty="0"/>
                        <a:t>«Rådgiver»</a:t>
                      </a:r>
                    </a:p>
                  </a:txBody>
                  <a:tcPr/>
                </a:tc>
                <a:tc>
                  <a:txBody>
                    <a:bodyPr/>
                    <a:lstStyle/>
                    <a:p>
                      <a:r>
                        <a:rPr lang="nb-NO" sz="900" dirty="0"/>
                        <a:t>«</a:t>
                      </a:r>
                      <a:r>
                        <a:rPr lang="nb-NO" sz="900" dirty="0" err="1"/>
                        <a:t>Kommunikasjonavdelingen</a:t>
                      </a:r>
                      <a:r>
                        <a:rPr lang="nb-NO" sz="900" dirty="0"/>
                        <a:t>»</a:t>
                      </a:r>
                    </a:p>
                  </a:txBody>
                  <a:tcPr/>
                </a:tc>
                <a:tc>
                  <a:txBody>
                    <a:bodyPr/>
                    <a:lstStyle/>
                    <a:p>
                      <a:r>
                        <a:rPr lang="nb-NO" sz="900" dirty="0"/>
                        <a:t>«Har tilgang til å publisere nyheter, og kompetanse på kommunikasjonsplanlegging, involverings- og medvirkningsarbeid</a:t>
                      </a:r>
                    </a:p>
                  </a:txBody>
                  <a:tcPr/>
                </a:tc>
                <a:tc>
                  <a:txBody>
                    <a:bodyPr/>
                    <a:lstStyle/>
                    <a:p>
                      <a:r>
                        <a:rPr lang="nb-NO" sz="900" dirty="0"/>
                        <a:t>«Deltaker i prosjektgruppen. Ansvar for kommunikasjonsplan, publiseringer og informasjon om prosjektet. Deltar i planleggingen av involveringstiltak» </a:t>
                      </a:r>
                    </a:p>
                  </a:txBody>
                  <a:tcPr/>
                </a:tc>
                <a:extLst>
                  <a:ext uri="{0D108BD9-81ED-4DB2-BD59-A6C34878D82A}">
                    <a16:rowId xmlns:a16="http://schemas.microsoft.com/office/drawing/2014/main" val="2377031280"/>
                  </a:ext>
                </a:extLst>
              </a:tr>
              <a:tr h="443189">
                <a:tc>
                  <a:txBody>
                    <a:bodyPr/>
                    <a:lstStyle/>
                    <a:p>
                      <a:r>
                        <a:rPr lang="nb-NO" sz="900" dirty="0"/>
                        <a:t>Eksempel:</a:t>
                      </a:r>
                      <a:br>
                        <a:rPr lang="nb-NO" sz="900" dirty="0"/>
                      </a:br>
                      <a:r>
                        <a:rPr lang="nb-NO" sz="900" dirty="0"/>
                        <a:t>«Kari Nedrebø» </a:t>
                      </a:r>
                    </a:p>
                  </a:txBody>
                  <a:tcPr/>
                </a:tc>
                <a:tc>
                  <a:txBody>
                    <a:bodyPr/>
                    <a:lstStyle/>
                    <a:p>
                      <a:r>
                        <a:rPr lang="nb-NO" sz="900" dirty="0"/>
                        <a:t>«folkevalgt»</a:t>
                      </a:r>
                    </a:p>
                  </a:txBody>
                  <a:tcPr/>
                </a:tc>
                <a:tc>
                  <a:txBody>
                    <a:bodyPr/>
                    <a:lstStyle/>
                    <a:p>
                      <a:r>
                        <a:rPr lang="nb-NO" sz="900" dirty="0"/>
                        <a:t>«Utvalg for levekår»</a:t>
                      </a:r>
                    </a:p>
                  </a:txBody>
                  <a:tcPr/>
                </a:tc>
                <a:tc>
                  <a:txBody>
                    <a:bodyPr/>
                    <a:lstStyle/>
                    <a:p>
                      <a:r>
                        <a:rPr lang="nb-NO" sz="900" dirty="0"/>
                        <a:t>«Engasjert i arbeid med bærekraftige tjenester og lokalsamfunnsutvikling. Ønsker å bidra til et aldersvennlig lokalsamfunn»</a:t>
                      </a:r>
                    </a:p>
                  </a:txBody>
                  <a:tcPr/>
                </a:tc>
                <a:tc>
                  <a:txBody>
                    <a:bodyPr/>
                    <a:lstStyle/>
                    <a:p>
                      <a:r>
                        <a:rPr lang="nb-NO" sz="900" dirty="0"/>
                        <a:t>«Representant for utvalg for levekår i prosjektgruppen. Bidrar til politisk forankring»</a:t>
                      </a:r>
                    </a:p>
                  </a:txBody>
                  <a:tcPr/>
                </a:tc>
                <a:extLst>
                  <a:ext uri="{0D108BD9-81ED-4DB2-BD59-A6C34878D82A}">
                    <a16:rowId xmlns:a16="http://schemas.microsoft.com/office/drawing/2014/main" val="4149635632"/>
                  </a:ext>
                </a:extLst>
              </a:tr>
            </a:tbl>
          </a:graphicData>
        </a:graphic>
      </p:graphicFrame>
      <p:pic>
        <p:nvPicPr>
          <p:cNvPr id="8" name="Bilde 7">
            <a:extLst>
              <a:ext uri="{FF2B5EF4-FFF2-40B4-BE49-F238E27FC236}">
                <a16:creationId xmlns:a16="http://schemas.microsoft.com/office/drawing/2014/main" id="{206E394F-D947-42C8-B3A8-B2FC87647A52}"/>
              </a:ext>
            </a:extLst>
          </p:cNvPr>
          <p:cNvPicPr>
            <a:picLocks noChangeAspect="1"/>
          </p:cNvPicPr>
          <p:nvPr/>
        </p:nvPicPr>
        <p:blipFill>
          <a:blip r:embed="rId2"/>
          <a:stretch>
            <a:fillRect/>
          </a:stretch>
        </p:blipFill>
        <p:spPr>
          <a:xfrm>
            <a:off x="9521721" y="6591126"/>
            <a:ext cx="2670279" cy="274344"/>
          </a:xfrm>
          <a:prstGeom prst="rect">
            <a:avLst/>
          </a:prstGeom>
        </p:spPr>
      </p:pic>
      <p:pic>
        <p:nvPicPr>
          <p:cNvPr id="2" name="Bilde 1">
            <a:extLst>
              <a:ext uri="{FF2B5EF4-FFF2-40B4-BE49-F238E27FC236}">
                <a16:creationId xmlns:a16="http://schemas.microsoft.com/office/drawing/2014/main" id="{C3EA558E-E13B-4208-A345-454066EE896C}"/>
              </a:ext>
            </a:extLst>
          </p:cNvPr>
          <p:cNvPicPr>
            <a:picLocks noChangeAspect="1"/>
          </p:cNvPicPr>
          <p:nvPr/>
        </p:nvPicPr>
        <p:blipFill>
          <a:blip r:embed="rId3"/>
          <a:stretch>
            <a:fillRect/>
          </a:stretch>
        </p:blipFill>
        <p:spPr>
          <a:xfrm>
            <a:off x="66431" y="6584818"/>
            <a:ext cx="3029975" cy="195089"/>
          </a:xfrm>
          <a:prstGeom prst="rect">
            <a:avLst/>
          </a:prstGeom>
        </p:spPr>
      </p:pic>
    </p:spTree>
    <p:extLst>
      <p:ext uri="{BB962C8B-B14F-4D97-AF65-F5344CB8AC3E}">
        <p14:creationId xmlns:p14="http://schemas.microsoft.com/office/powerpoint/2010/main" val="2008175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nb-NO" sz="2400" dirty="0">
                <a:solidFill>
                  <a:schemeClr val="tx1"/>
                </a:solidFill>
              </a:rPr>
              <a:t>Prosjektplan og milepæler </a:t>
            </a:r>
          </a:p>
        </p:txBody>
      </p:sp>
      <p:sp>
        <p:nvSpPr>
          <p:cNvPr id="4" name="Text Placeholder 3"/>
          <p:cNvSpPr>
            <a:spLocks noGrp="1"/>
          </p:cNvSpPr>
          <p:nvPr>
            <p:ph type="body" sz="quarter" idx="18"/>
          </p:nvPr>
        </p:nvSpPr>
        <p:spPr/>
        <p:txBody>
          <a:bodyPr/>
          <a:lstStyle/>
          <a:p>
            <a:r>
              <a:rPr lang="nb-NO" sz="1600" b="0" dirty="0"/>
              <a:t>Synliggjør den planlagte fremdriften i prosjektet. Legg inn milepæler, innhenting av innspill, medvirkning, forankring, start og slutt. Fremdriftsplanen fylles ut og presenteres som forslag til og forankring av fremdriften i prosjektet. Verktøyet finner du i «Veikart for tjenesteinnovasjon» på ks.no </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3350"/>
          <a:stretch/>
        </p:blipFill>
        <p:spPr bwMode="auto">
          <a:xfrm>
            <a:off x="532216" y="2042842"/>
            <a:ext cx="9108000" cy="3305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Bilde 1">
            <a:extLst>
              <a:ext uri="{FF2B5EF4-FFF2-40B4-BE49-F238E27FC236}">
                <a16:creationId xmlns:a16="http://schemas.microsoft.com/office/drawing/2014/main" id="{6B58E61B-FB5E-4BA7-9EA3-C08A53A599D3}"/>
              </a:ext>
            </a:extLst>
          </p:cNvPr>
          <p:cNvPicPr>
            <a:picLocks noChangeAspect="1"/>
          </p:cNvPicPr>
          <p:nvPr/>
        </p:nvPicPr>
        <p:blipFill>
          <a:blip r:embed="rId3"/>
          <a:stretch>
            <a:fillRect/>
          </a:stretch>
        </p:blipFill>
        <p:spPr>
          <a:xfrm>
            <a:off x="9190247" y="6241876"/>
            <a:ext cx="2670279" cy="274344"/>
          </a:xfrm>
          <a:prstGeom prst="rect">
            <a:avLst/>
          </a:prstGeom>
        </p:spPr>
      </p:pic>
      <p:pic>
        <p:nvPicPr>
          <p:cNvPr id="5" name="Bilde 4">
            <a:extLst>
              <a:ext uri="{FF2B5EF4-FFF2-40B4-BE49-F238E27FC236}">
                <a16:creationId xmlns:a16="http://schemas.microsoft.com/office/drawing/2014/main" id="{78918006-7A9A-42D9-A504-194AC07F672B}"/>
              </a:ext>
            </a:extLst>
          </p:cNvPr>
          <p:cNvPicPr>
            <a:picLocks noChangeAspect="1"/>
          </p:cNvPicPr>
          <p:nvPr/>
        </p:nvPicPr>
        <p:blipFill>
          <a:blip r:embed="rId4"/>
          <a:stretch>
            <a:fillRect/>
          </a:stretch>
        </p:blipFill>
        <p:spPr>
          <a:xfrm>
            <a:off x="532216" y="6321131"/>
            <a:ext cx="3029975" cy="195089"/>
          </a:xfrm>
          <a:prstGeom prst="rect">
            <a:avLst/>
          </a:prstGeom>
        </p:spPr>
      </p:pic>
    </p:spTree>
    <p:extLst>
      <p:ext uri="{BB962C8B-B14F-4D97-AF65-F5344CB8AC3E}">
        <p14:creationId xmlns:p14="http://schemas.microsoft.com/office/powerpoint/2010/main" val="1799521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D6CA8CF-76A9-4ED3-BD9B-2301D5904180}"/>
              </a:ext>
            </a:extLst>
          </p:cNvPr>
          <p:cNvSpPr>
            <a:spLocks noGrp="1"/>
          </p:cNvSpPr>
          <p:nvPr>
            <p:ph type="body" sz="quarter" idx="10"/>
          </p:nvPr>
        </p:nvSpPr>
        <p:spPr>
          <a:xfrm>
            <a:off x="625320" y="1847372"/>
            <a:ext cx="11344031" cy="2969792"/>
          </a:xfrm>
        </p:spPr>
        <p:txBody>
          <a:bodyPr>
            <a:normAutofit/>
          </a:bodyPr>
          <a:lstStyle/>
          <a:p>
            <a:r>
              <a:rPr lang="nb-NO" sz="1700" dirty="0"/>
              <a:t>Når prosjektet er forankret og kan startes opp, er neste steg å innhente mer innsikt om utfordringer og muligheter og mer kunnskap om målgruppen – de eldre i kommunen. </a:t>
            </a:r>
          </a:p>
          <a:p>
            <a:pPr marL="457200" indent="-457200">
              <a:buFontTx/>
              <a:buChar char="-"/>
            </a:pPr>
            <a:endParaRPr lang="nb-NO" sz="1700" dirty="0"/>
          </a:p>
          <a:p>
            <a:r>
              <a:rPr lang="nb-NO" sz="1700" dirty="0"/>
              <a:t>Dette må gjøres i innsiktsfasen: </a:t>
            </a:r>
          </a:p>
          <a:p>
            <a:pPr marL="457200" indent="-457200">
              <a:buFont typeface="Wingdings" panose="05000000000000000000" pitchFamily="2" charset="2"/>
              <a:buChar char="ü"/>
            </a:pPr>
            <a:r>
              <a:rPr lang="nb-NO" sz="1700" dirty="0"/>
              <a:t>Finn ut hva som er viktig for at eldre innbyggere skal oppleve denne kommunen og lokalsamfunnet som aldersvennlig</a:t>
            </a:r>
          </a:p>
          <a:p>
            <a:pPr marL="457200" indent="-457200">
              <a:buFont typeface="Wingdings" panose="05000000000000000000" pitchFamily="2" charset="2"/>
              <a:buChar char="ü"/>
            </a:pPr>
            <a:r>
              <a:rPr lang="nb-NO" sz="1700" dirty="0"/>
              <a:t>Skaff innsikt gjennom tall og analyser som synliggjør utfordringsbildet</a:t>
            </a:r>
          </a:p>
          <a:p>
            <a:pPr marL="457200" indent="-457200">
              <a:buFont typeface="Wingdings" panose="05000000000000000000" pitchFamily="2" charset="2"/>
              <a:buChar char="ü"/>
            </a:pPr>
            <a:r>
              <a:rPr lang="nb-NO" sz="1700" dirty="0"/>
              <a:t>Hent inn eksempler fra andre som har funnet gode aldersvennlige løsninger, nasjonalt og internasjonalt</a:t>
            </a:r>
          </a:p>
          <a:p>
            <a:endParaRPr lang="nb-NO" dirty="0"/>
          </a:p>
        </p:txBody>
      </p:sp>
      <p:sp>
        <p:nvSpPr>
          <p:cNvPr id="3" name="Rektangel 2">
            <a:extLst>
              <a:ext uri="{FF2B5EF4-FFF2-40B4-BE49-F238E27FC236}">
                <a16:creationId xmlns:a16="http://schemas.microsoft.com/office/drawing/2014/main" id="{CD5C2B57-455E-4AE8-AC0F-B0D0386FCC1D}"/>
              </a:ext>
            </a:extLst>
          </p:cNvPr>
          <p:cNvSpPr/>
          <p:nvPr/>
        </p:nvSpPr>
        <p:spPr>
          <a:xfrm>
            <a:off x="625320" y="593053"/>
            <a:ext cx="2848857" cy="584775"/>
          </a:xfrm>
          <a:prstGeom prst="rect">
            <a:avLst/>
          </a:prstGeom>
        </p:spPr>
        <p:txBody>
          <a:bodyPr wrap="none">
            <a:spAutoFit/>
          </a:bodyPr>
          <a:lstStyle/>
          <a:p>
            <a:r>
              <a:rPr lang="nb-NO" sz="3200" dirty="0"/>
              <a:t>Fase 2: Innsikt</a:t>
            </a:r>
          </a:p>
        </p:txBody>
      </p:sp>
      <p:pic>
        <p:nvPicPr>
          <p:cNvPr id="4" name="Bilde 3">
            <a:extLst>
              <a:ext uri="{FF2B5EF4-FFF2-40B4-BE49-F238E27FC236}">
                <a16:creationId xmlns:a16="http://schemas.microsoft.com/office/drawing/2014/main" id="{0ED43A32-6B30-46BE-8D41-1D6760D570E9}"/>
              </a:ext>
            </a:extLst>
          </p:cNvPr>
          <p:cNvPicPr>
            <a:picLocks noChangeAspect="1"/>
          </p:cNvPicPr>
          <p:nvPr/>
        </p:nvPicPr>
        <p:blipFill>
          <a:blip r:embed="rId2"/>
          <a:stretch>
            <a:fillRect/>
          </a:stretch>
        </p:blipFill>
        <p:spPr>
          <a:xfrm>
            <a:off x="9299072" y="6362199"/>
            <a:ext cx="2670279" cy="274344"/>
          </a:xfrm>
          <a:prstGeom prst="rect">
            <a:avLst/>
          </a:prstGeom>
        </p:spPr>
      </p:pic>
    </p:spTree>
    <p:extLst>
      <p:ext uri="{BB962C8B-B14F-4D97-AF65-F5344CB8AC3E}">
        <p14:creationId xmlns:p14="http://schemas.microsoft.com/office/powerpoint/2010/main" val="45052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314213" y="424811"/>
            <a:ext cx="11697460" cy="557836"/>
          </a:xfrm>
        </p:spPr>
        <p:txBody>
          <a:bodyPr anchor="t">
            <a:normAutofit/>
          </a:bodyPr>
          <a:lstStyle/>
          <a:p>
            <a:r>
              <a:rPr lang="nb-NO" sz="2400" dirty="0">
                <a:solidFill>
                  <a:schemeClr val="tx1"/>
                </a:solidFill>
              </a:rPr>
              <a:t>Litt mer om innsiktsarbeid</a:t>
            </a:r>
          </a:p>
        </p:txBody>
      </p:sp>
      <p:sp>
        <p:nvSpPr>
          <p:cNvPr id="16" name="Text Placeholder 15"/>
          <p:cNvSpPr>
            <a:spLocks noGrp="1"/>
          </p:cNvSpPr>
          <p:nvPr>
            <p:ph type="body" sz="quarter" idx="17"/>
          </p:nvPr>
        </p:nvSpPr>
        <p:spPr>
          <a:xfrm>
            <a:off x="199471" y="1149292"/>
            <a:ext cx="7240775" cy="5444515"/>
          </a:xfrm>
        </p:spPr>
        <p:txBody>
          <a:bodyPr>
            <a:noAutofit/>
          </a:bodyPr>
          <a:lstStyle/>
          <a:p>
            <a:r>
              <a:rPr lang="nb-NO" sz="1600" dirty="0">
                <a:solidFill>
                  <a:srgbClr val="0070C0"/>
                </a:solidFill>
              </a:rPr>
              <a:t>Innsikt er kunnskap og kan defineres som evnen til å oppnå en presis og intuitiv forståelse av mennesker behov, handlinger og holdninger. </a:t>
            </a:r>
          </a:p>
          <a:p>
            <a:endParaRPr lang="nb-NO" dirty="0"/>
          </a:p>
          <a:p>
            <a:r>
              <a:rPr lang="nb-NO" dirty="0"/>
              <a:t>Gjennom innsiktsarbeid avdekker vi </a:t>
            </a:r>
            <a:r>
              <a:rPr lang="nb-NO" b="1" dirty="0"/>
              <a:t>reelle behov – ikke antatte behov</a:t>
            </a:r>
            <a:r>
              <a:rPr lang="nb-NO" dirty="0"/>
              <a:t>. </a:t>
            </a:r>
          </a:p>
          <a:p>
            <a:r>
              <a:rPr lang="nb-NO" dirty="0"/>
              <a:t> </a:t>
            </a:r>
          </a:p>
          <a:p>
            <a:r>
              <a:rPr lang="nb-NO" dirty="0"/>
              <a:t>Sett av god tid til å forstå eldre </a:t>
            </a:r>
            <a:r>
              <a:rPr lang="nb-NO" i="1" dirty="0"/>
              <a:t>innbyggeres</a:t>
            </a:r>
            <a:r>
              <a:rPr lang="nb-NO" dirty="0"/>
              <a:t> livssituasjon, </a:t>
            </a:r>
            <a:r>
              <a:rPr lang="nb-NO" i="1" dirty="0"/>
              <a:t>hverdag og lokalmiljø.</a:t>
            </a:r>
            <a:r>
              <a:rPr lang="nb-NO" dirty="0"/>
              <a:t> Opparbeid en dyp forståelse for deres </a:t>
            </a:r>
            <a:r>
              <a:rPr lang="nb-NO" i="1" dirty="0"/>
              <a:t>faktiske</a:t>
            </a:r>
            <a:r>
              <a:rPr lang="nb-NO" dirty="0"/>
              <a:t> behov, og hvordan de opplever dagens situasjon. Slik dannes grunnlaget for å finne løsninger som skaper verdi i lokalsamfunnet og folks liv. </a:t>
            </a:r>
            <a:endParaRPr lang="nb-NO" dirty="0">
              <a:solidFill>
                <a:srgbClr val="FF0000"/>
              </a:solidFill>
            </a:endParaRPr>
          </a:p>
          <a:p>
            <a:endParaRPr lang="nb-NO" dirty="0"/>
          </a:p>
          <a:p>
            <a:r>
              <a:rPr lang="nb-NO" b="1" dirty="0">
                <a:solidFill>
                  <a:srgbClr val="0070C0"/>
                </a:solidFill>
              </a:rPr>
              <a:t>Hvorfor utføre innsiktsarbeid?</a:t>
            </a:r>
          </a:p>
          <a:p>
            <a:r>
              <a:rPr lang="nb-NO" dirty="0"/>
              <a:t>Det å skaffe oss innsikt før vi starter jakten på gode løsninger vil redusere faren for at løsningene treffer feil. Vi får også belyst nye temaer og inspirasjon til helt nye løsningsbilder og intuisjon om en løsning vil fungere for de den gjelder. </a:t>
            </a:r>
            <a:endParaRPr lang="en-GB" dirty="0"/>
          </a:p>
          <a:p>
            <a:endParaRPr lang="nb-NO" dirty="0"/>
          </a:p>
          <a:p>
            <a:r>
              <a:rPr lang="nb-NO" b="1" dirty="0">
                <a:solidFill>
                  <a:srgbClr val="0070C0"/>
                </a:solidFill>
              </a:rPr>
              <a:t>Hvordan utføre innsiktsarbeid?</a:t>
            </a:r>
          </a:p>
          <a:p>
            <a:r>
              <a:rPr lang="nb-NO" dirty="0"/>
              <a:t>Gjennom observasjon og samtaler med eldre innbyggere får vi innsikt i deres behov og ønsker og drømmer for et aldersvennlig lokalsamfunn. </a:t>
            </a:r>
          </a:p>
          <a:p>
            <a:r>
              <a:rPr lang="nb-NO" i="1" dirty="0"/>
              <a:t>Hele</a:t>
            </a:r>
            <a:r>
              <a:rPr lang="nb-NO" dirty="0"/>
              <a:t> prosjektteamet opparbeider empati og forståelse ved å delta i innsiktsarbeidet </a:t>
            </a:r>
          </a:p>
          <a:p>
            <a:r>
              <a:rPr lang="nb-NO" dirty="0"/>
              <a:t>Hold kontakt med eldre innbyggere gjennom hele prosessen for å få innspill og justere arbeidet med ny innsikt</a:t>
            </a:r>
          </a:p>
          <a:p>
            <a:endParaRPr lang="nb-NO" dirty="0"/>
          </a:p>
        </p:txBody>
      </p:sp>
      <p:sp>
        <p:nvSpPr>
          <p:cNvPr id="4" name="TextBox 3"/>
          <p:cNvSpPr txBox="1"/>
          <p:nvPr/>
        </p:nvSpPr>
        <p:spPr>
          <a:xfrm>
            <a:off x="12556050" y="4784589"/>
            <a:ext cx="184666" cy="307777"/>
          </a:xfrm>
          <a:prstGeom prst="rect">
            <a:avLst/>
          </a:prstGeom>
          <a:noFill/>
        </p:spPr>
        <p:txBody>
          <a:bodyPr wrap="none" rtlCol="0">
            <a:spAutoFit/>
          </a:bodyPr>
          <a:lstStyle/>
          <a:p>
            <a:pPr defTabSz="457200"/>
            <a:endParaRPr lang="en-US" sz="1400" dirty="0">
              <a:solidFill>
                <a:prstClr val="black"/>
              </a:solidFill>
              <a:latin typeface="Arial" panose="020B0604020202020204" pitchFamily="34" charset="0"/>
              <a:cs typeface="Arial" panose="020B0604020202020204" pitchFamily="34" charset="0"/>
            </a:endParaRPr>
          </a:p>
        </p:txBody>
      </p:sp>
      <p:pic>
        <p:nvPicPr>
          <p:cNvPr id="2" name="Bilde 1">
            <a:extLst>
              <a:ext uri="{FF2B5EF4-FFF2-40B4-BE49-F238E27FC236}">
                <a16:creationId xmlns:a16="http://schemas.microsoft.com/office/drawing/2014/main" id="{3B80D056-A51B-4373-AE8C-426D613A6006}"/>
              </a:ext>
            </a:extLst>
          </p:cNvPr>
          <p:cNvPicPr>
            <a:picLocks noChangeAspect="1"/>
          </p:cNvPicPr>
          <p:nvPr/>
        </p:nvPicPr>
        <p:blipFill>
          <a:blip r:embed="rId2"/>
          <a:stretch>
            <a:fillRect/>
          </a:stretch>
        </p:blipFill>
        <p:spPr>
          <a:xfrm>
            <a:off x="4505841" y="6319463"/>
            <a:ext cx="2670279" cy="274344"/>
          </a:xfrm>
          <a:prstGeom prst="rect">
            <a:avLst/>
          </a:prstGeom>
        </p:spPr>
      </p:pic>
      <p:pic>
        <p:nvPicPr>
          <p:cNvPr id="3" name="Bilde 2">
            <a:extLst>
              <a:ext uri="{FF2B5EF4-FFF2-40B4-BE49-F238E27FC236}">
                <a16:creationId xmlns:a16="http://schemas.microsoft.com/office/drawing/2014/main" id="{42E89DB1-8E55-45E0-A6B7-261C6F93FD28}"/>
              </a:ext>
            </a:extLst>
          </p:cNvPr>
          <p:cNvPicPr>
            <a:picLocks noChangeAspect="1"/>
          </p:cNvPicPr>
          <p:nvPr/>
        </p:nvPicPr>
        <p:blipFill>
          <a:blip r:embed="rId3"/>
          <a:stretch>
            <a:fillRect/>
          </a:stretch>
        </p:blipFill>
        <p:spPr>
          <a:xfrm>
            <a:off x="8287084" y="2328578"/>
            <a:ext cx="3158002" cy="2621507"/>
          </a:xfrm>
          <a:prstGeom prst="rect">
            <a:avLst/>
          </a:prstGeom>
        </p:spPr>
      </p:pic>
      <p:pic>
        <p:nvPicPr>
          <p:cNvPr id="6" name="Bilde 5">
            <a:extLst>
              <a:ext uri="{FF2B5EF4-FFF2-40B4-BE49-F238E27FC236}">
                <a16:creationId xmlns:a16="http://schemas.microsoft.com/office/drawing/2014/main" id="{2B80A4D8-4D0A-4F72-BA7F-B85C8426EDD0}"/>
              </a:ext>
            </a:extLst>
          </p:cNvPr>
          <p:cNvPicPr>
            <a:picLocks noChangeAspect="1"/>
          </p:cNvPicPr>
          <p:nvPr/>
        </p:nvPicPr>
        <p:blipFill>
          <a:blip r:embed="rId4"/>
          <a:stretch>
            <a:fillRect/>
          </a:stretch>
        </p:blipFill>
        <p:spPr>
          <a:xfrm>
            <a:off x="199471" y="6398718"/>
            <a:ext cx="3029975" cy="195089"/>
          </a:xfrm>
          <a:prstGeom prst="rect">
            <a:avLst/>
          </a:prstGeom>
        </p:spPr>
      </p:pic>
    </p:spTree>
    <p:extLst>
      <p:ext uri="{BB962C8B-B14F-4D97-AF65-F5344CB8AC3E}">
        <p14:creationId xmlns:p14="http://schemas.microsoft.com/office/powerpoint/2010/main" val="75116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6A957377-132F-40DF-A97C-E286AF69146D}"/>
              </a:ext>
            </a:extLst>
          </p:cNvPr>
          <p:cNvSpPr>
            <a:spLocks noGrp="1"/>
          </p:cNvSpPr>
          <p:nvPr>
            <p:ph type="body" sz="quarter" idx="17"/>
          </p:nvPr>
        </p:nvSpPr>
        <p:spPr>
          <a:xfrm>
            <a:off x="400296" y="2080594"/>
            <a:ext cx="6962636" cy="3932459"/>
          </a:xfrm>
        </p:spPr>
        <p:txBody>
          <a:bodyPr>
            <a:normAutofit/>
          </a:bodyPr>
          <a:lstStyle/>
          <a:p>
            <a:pPr lvl="0"/>
            <a:endParaRPr lang="nb-NO" sz="1800" dirty="0">
              <a:solidFill>
                <a:srgbClr val="3A7EC0"/>
              </a:solidFill>
            </a:endParaRPr>
          </a:p>
          <a:p>
            <a:pPr lvl="0"/>
            <a:r>
              <a:rPr lang="nb-NO" sz="1600" dirty="0">
                <a:solidFill>
                  <a:srgbClr val="3A7EC0"/>
                </a:solidFill>
              </a:rPr>
              <a:t>Når vi skal gjennomføre innsiktsarbeid er det viktig å ha de rette aktørene med og at de som er med får mest mulig ut av samarbeidet.</a:t>
            </a:r>
          </a:p>
          <a:p>
            <a:pPr lvl="0"/>
            <a:endParaRPr lang="nb-NO" sz="1600" dirty="0">
              <a:solidFill>
                <a:srgbClr val="3A7EC0"/>
              </a:solidFill>
            </a:endParaRPr>
          </a:p>
          <a:p>
            <a:pPr lvl="0"/>
            <a:r>
              <a:rPr lang="nb-NO" sz="1600" dirty="0">
                <a:solidFill>
                  <a:srgbClr val="3A7EC0"/>
                </a:solidFill>
              </a:rPr>
              <a:t>Det fins mange metoder for innsiktsarbeid. Vi presenterer noen verktøy her, og du kan finne flere i Veikart for tjenesteinnovasjon på ks.no. </a:t>
            </a:r>
          </a:p>
          <a:p>
            <a:pPr lvl="0"/>
            <a:endParaRPr lang="nb-NO" sz="1600" dirty="0">
              <a:solidFill>
                <a:srgbClr val="3A7EC0"/>
              </a:solidFill>
            </a:endParaRPr>
          </a:p>
          <a:p>
            <a:pPr lvl="0"/>
            <a:r>
              <a:rPr lang="nb-NO" sz="1600" dirty="0">
                <a:solidFill>
                  <a:srgbClr val="3A7EC0"/>
                </a:solidFill>
              </a:rPr>
              <a:t>Mange kommuner velger å få hjelp av noen som kan </a:t>
            </a:r>
            <a:r>
              <a:rPr lang="nb-NO" sz="1600" dirty="0" err="1">
                <a:solidFill>
                  <a:srgbClr val="3A7EC0"/>
                </a:solidFill>
              </a:rPr>
              <a:t>fasilitere</a:t>
            </a:r>
            <a:r>
              <a:rPr lang="nb-NO" sz="1600" dirty="0">
                <a:solidFill>
                  <a:srgbClr val="3A7EC0"/>
                </a:solidFill>
              </a:rPr>
              <a:t> innsiktsarbeidet i denne fasen. </a:t>
            </a:r>
          </a:p>
          <a:p>
            <a:pPr lvl="0"/>
            <a:endParaRPr lang="nb-NO" sz="1600" dirty="0">
              <a:solidFill>
                <a:srgbClr val="3A7EC0"/>
              </a:solidFill>
            </a:endParaRPr>
          </a:p>
          <a:p>
            <a:pPr lvl="0"/>
            <a:r>
              <a:rPr lang="nb-NO" sz="1600" dirty="0">
                <a:solidFill>
                  <a:srgbClr val="3A7EC0"/>
                </a:solidFill>
              </a:rPr>
              <a:t>Det kan være nyttig å samarbeide med noen som har kompetanse på tjenesteutvikling og tjenestedesign for å få gode, tilpassede innsiktsprosesser sammen med innbyggere, ansatte i kommunen og andre som er viktige i prosjektet. </a:t>
            </a:r>
          </a:p>
          <a:p>
            <a:endParaRPr lang="nb-NO" dirty="0"/>
          </a:p>
        </p:txBody>
      </p:sp>
      <p:sp>
        <p:nvSpPr>
          <p:cNvPr id="5" name="Plassholder for tekst 4">
            <a:extLst>
              <a:ext uri="{FF2B5EF4-FFF2-40B4-BE49-F238E27FC236}">
                <a16:creationId xmlns:a16="http://schemas.microsoft.com/office/drawing/2014/main" id="{59770538-C577-40E6-A05B-90861B0410A3}"/>
              </a:ext>
            </a:extLst>
          </p:cNvPr>
          <p:cNvSpPr>
            <a:spLocks noGrp="1"/>
          </p:cNvSpPr>
          <p:nvPr>
            <p:ph type="body" sz="quarter" idx="18"/>
          </p:nvPr>
        </p:nvSpPr>
        <p:spPr>
          <a:xfrm>
            <a:off x="239496" y="1402039"/>
            <a:ext cx="11696028" cy="294191"/>
          </a:xfrm>
        </p:spPr>
        <p:txBody>
          <a:bodyPr/>
          <a:lstStyle/>
          <a:p>
            <a:r>
              <a:rPr lang="nb-NO" sz="2400" b="0" dirty="0">
                <a:solidFill>
                  <a:schemeClr val="tx1"/>
                </a:solidFill>
              </a:rPr>
              <a:t>Gjennomføring av innsiktsarbeidet</a:t>
            </a:r>
          </a:p>
          <a:p>
            <a:endParaRPr lang="nb-NO" dirty="0"/>
          </a:p>
        </p:txBody>
      </p:sp>
      <p:pic>
        <p:nvPicPr>
          <p:cNvPr id="9" name="Bilde 8">
            <a:extLst>
              <a:ext uri="{FF2B5EF4-FFF2-40B4-BE49-F238E27FC236}">
                <a16:creationId xmlns:a16="http://schemas.microsoft.com/office/drawing/2014/main" id="{59E6E5B6-B0E8-435A-9A5F-37EABA38A5A1}"/>
              </a:ext>
            </a:extLst>
          </p:cNvPr>
          <p:cNvPicPr>
            <a:picLocks noChangeAspect="1"/>
          </p:cNvPicPr>
          <p:nvPr/>
        </p:nvPicPr>
        <p:blipFill>
          <a:blip r:embed="rId2"/>
          <a:stretch>
            <a:fillRect/>
          </a:stretch>
        </p:blipFill>
        <p:spPr>
          <a:xfrm>
            <a:off x="256476" y="6335649"/>
            <a:ext cx="3029975" cy="195089"/>
          </a:xfrm>
          <a:prstGeom prst="rect">
            <a:avLst/>
          </a:prstGeom>
        </p:spPr>
      </p:pic>
      <p:pic>
        <p:nvPicPr>
          <p:cNvPr id="11" name="Grafikk 10" descr="Puslespillbiter">
            <a:extLst>
              <a:ext uri="{FF2B5EF4-FFF2-40B4-BE49-F238E27FC236}">
                <a16:creationId xmlns:a16="http://schemas.microsoft.com/office/drawing/2014/main" id="{D98F2D83-EF57-464D-A139-ECB0AC5083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0080" y="573913"/>
            <a:ext cx="3651624" cy="3651624"/>
          </a:xfrm>
          <a:prstGeom prst="rect">
            <a:avLst/>
          </a:prstGeom>
        </p:spPr>
      </p:pic>
    </p:spTree>
    <p:extLst>
      <p:ext uri="{BB962C8B-B14F-4D97-AF65-F5344CB8AC3E}">
        <p14:creationId xmlns:p14="http://schemas.microsoft.com/office/powerpoint/2010/main" val="997036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190" y="1556477"/>
            <a:ext cx="9536785" cy="5045924"/>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algn="ctr" defTabSz="457200"/>
            <a:endParaRPr lang="en-US" b="1">
              <a:solidFill>
                <a:srgbClr val="FF9900"/>
              </a:solidFill>
              <a:latin typeface="Arial"/>
            </a:endParaRPr>
          </a:p>
        </p:txBody>
      </p:sp>
      <p:sp>
        <p:nvSpPr>
          <p:cNvPr id="37" name="Oval 36"/>
          <p:cNvSpPr/>
          <p:nvPr/>
        </p:nvSpPr>
        <p:spPr>
          <a:xfrm>
            <a:off x="2715290" y="4792798"/>
            <a:ext cx="558546" cy="558546"/>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algn="ctr" defTabSz="457200"/>
            <a:endParaRPr lang="nb-NO" dirty="0">
              <a:solidFill>
                <a:srgbClr val="8BAE4A"/>
              </a:solidFill>
              <a:latin typeface="Arial"/>
              <a:cs typeface="Arial"/>
            </a:endParaRPr>
          </a:p>
        </p:txBody>
      </p:sp>
      <p:sp>
        <p:nvSpPr>
          <p:cNvPr id="38" name="Oval 37"/>
          <p:cNvSpPr/>
          <p:nvPr/>
        </p:nvSpPr>
        <p:spPr>
          <a:xfrm>
            <a:off x="5681470" y="4792798"/>
            <a:ext cx="558546" cy="558546"/>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algn="ctr" defTabSz="457200"/>
            <a:endParaRPr lang="nb-NO" dirty="0">
              <a:solidFill>
                <a:srgbClr val="8BAE4A"/>
              </a:solidFill>
              <a:latin typeface="Arial"/>
              <a:cs typeface="Arial"/>
            </a:endParaRPr>
          </a:p>
        </p:txBody>
      </p:sp>
      <p:sp>
        <p:nvSpPr>
          <p:cNvPr id="39" name="Oval 38"/>
          <p:cNvSpPr/>
          <p:nvPr/>
        </p:nvSpPr>
        <p:spPr>
          <a:xfrm>
            <a:off x="8742108" y="4792798"/>
            <a:ext cx="558546" cy="558546"/>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algn="ctr" defTabSz="457200"/>
            <a:endParaRPr lang="nb-NO" dirty="0">
              <a:solidFill>
                <a:srgbClr val="8BAE4A"/>
              </a:solidFill>
              <a:latin typeface="Arial"/>
              <a:cs typeface="Arial"/>
            </a:endParaRPr>
          </a:p>
        </p:txBody>
      </p:sp>
      <p:cxnSp>
        <p:nvCxnSpPr>
          <p:cNvPr id="40" name="Straight Arrow Connector 39"/>
          <p:cNvCxnSpPr/>
          <p:nvPr/>
        </p:nvCxnSpPr>
        <p:spPr>
          <a:xfrm>
            <a:off x="5735960" y="5073086"/>
            <a:ext cx="4525940"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8" idx="2"/>
          </p:cNvCxnSpPr>
          <p:nvPr/>
        </p:nvCxnSpPr>
        <p:spPr>
          <a:xfrm flipH="1">
            <a:off x="1873240" y="5072072"/>
            <a:ext cx="3808230" cy="101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1099329" y="667985"/>
            <a:ext cx="11696027" cy="557836"/>
          </a:xfrm>
        </p:spPr>
        <p:txBody>
          <a:bodyPr>
            <a:noAutofit/>
          </a:bodyPr>
          <a:lstStyle/>
          <a:p>
            <a:r>
              <a:rPr lang="nb-NO" sz="2400" dirty="0">
                <a:solidFill>
                  <a:schemeClr val="tx1"/>
                </a:solidFill>
              </a:rPr>
              <a:t>Prosess for innsiktsarbeid </a:t>
            </a:r>
          </a:p>
        </p:txBody>
      </p:sp>
      <p:sp>
        <p:nvSpPr>
          <p:cNvPr id="70" name="Title 1"/>
          <p:cNvSpPr txBox="1">
            <a:spLocks/>
          </p:cNvSpPr>
          <p:nvPr/>
        </p:nvSpPr>
        <p:spPr>
          <a:xfrm>
            <a:off x="1760539" y="354648"/>
            <a:ext cx="9244227" cy="711200"/>
          </a:xfrm>
          <a:prstGeom prst="rect">
            <a:avLst/>
          </a:prstGeom>
        </p:spPr>
        <p:txBody>
          <a:bodyPr lIns="91418" tIns="45710" rIns="91418" bIns="45710"/>
          <a:lstStyle>
            <a:lvl1pPr algn="l" rtl="0" eaLnBrk="1" fontAlgn="base" hangingPunct="1">
              <a:lnSpc>
                <a:spcPct val="100000"/>
              </a:lnSpc>
              <a:spcBef>
                <a:spcPct val="0"/>
              </a:spcBef>
              <a:spcAft>
                <a:spcPct val="0"/>
              </a:spcAft>
              <a:defRPr sz="3600" b="1" i="0">
                <a:solidFill>
                  <a:schemeClr val="accent3"/>
                </a:solidFill>
                <a:latin typeface="+mn-lt"/>
                <a:ea typeface="+mj-ea"/>
                <a:cs typeface="Times New Roman" pitchFamily="18" charset="0"/>
              </a:defRPr>
            </a:lvl1pPr>
            <a:lvl2pPr algn="l" rtl="0" eaLnBrk="1" fontAlgn="base" hangingPunct="1">
              <a:spcBef>
                <a:spcPct val="0"/>
              </a:spcBef>
              <a:spcAft>
                <a:spcPct val="0"/>
              </a:spcAft>
              <a:defRPr sz="4000">
                <a:solidFill>
                  <a:srgbClr val="333333"/>
                </a:solidFill>
                <a:latin typeface="Helvetica 65 Medium" pitchFamily="34" charset="0"/>
              </a:defRPr>
            </a:lvl2pPr>
            <a:lvl3pPr algn="l" rtl="0" eaLnBrk="1" fontAlgn="base" hangingPunct="1">
              <a:spcBef>
                <a:spcPct val="0"/>
              </a:spcBef>
              <a:spcAft>
                <a:spcPct val="0"/>
              </a:spcAft>
              <a:defRPr sz="4000">
                <a:solidFill>
                  <a:srgbClr val="333333"/>
                </a:solidFill>
                <a:latin typeface="Helvetica 65 Medium" pitchFamily="34" charset="0"/>
              </a:defRPr>
            </a:lvl3pPr>
            <a:lvl4pPr algn="l" rtl="0" eaLnBrk="1" fontAlgn="base" hangingPunct="1">
              <a:spcBef>
                <a:spcPct val="0"/>
              </a:spcBef>
              <a:spcAft>
                <a:spcPct val="0"/>
              </a:spcAft>
              <a:defRPr sz="4000">
                <a:solidFill>
                  <a:srgbClr val="333333"/>
                </a:solidFill>
                <a:latin typeface="Helvetica 65 Medium" pitchFamily="34" charset="0"/>
              </a:defRPr>
            </a:lvl4pPr>
            <a:lvl5pPr algn="l" rtl="0" eaLnBrk="1" fontAlgn="base" hangingPunct="1">
              <a:spcBef>
                <a:spcPct val="0"/>
              </a:spcBef>
              <a:spcAft>
                <a:spcPct val="0"/>
              </a:spcAft>
              <a:defRPr sz="4000">
                <a:solidFill>
                  <a:srgbClr val="333333"/>
                </a:solidFill>
                <a:latin typeface="Helvetica 65 Medium" pitchFamily="34" charset="0"/>
              </a:defRPr>
            </a:lvl5pPr>
            <a:lvl6pPr marL="511980" algn="l" rtl="0" eaLnBrk="1" fontAlgn="base" hangingPunct="1">
              <a:spcBef>
                <a:spcPct val="0"/>
              </a:spcBef>
              <a:spcAft>
                <a:spcPct val="0"/>
              </a:spcAft>
              <a:defRPr sz="4000">
                <a:solidFill>
                  <a:srgbClr val="333333"/>
                </a:solidFill>
                <a:latin typeface="Helvetica 65 Medium" pitchFamily="34" charset="0"/>
              </a:defRPr>
            </a:lvl6pPr>
            <a:lvl7pPr marL="1023960" algn="l" rtl="0" eaLnBrk="1" fontAlgn="base" hangingPunct="1">
              <a:spcBef>
                <a:spcPct val="0"/>
              </a:spcBef>
              <a:spcAft>
                <a:spcPct val="0"/>
              </a:spcAft>
              <a:defRPr sz="4000">
                <a:solidFill>
                  <a:srgbClr val="333333"/>
                </a:solidFill>
                <a:latin typeface="Helvetica 65 Medium" pitchFamily="34" charset="0"/>
              </a:defRPr>
            </a:lvl7pPr>
            <a:lvl8pPr marL="1535940" algn="l" rtl="0" eaLnBrk="1" fontAlgn="base" hangingPunct="1">
              <a:spcBef>
                <a:spcPct val="0"/>
              </a:spcBef>
              <a:spcAft>
                <a:spcPct val="0"/>
              </a:spcAft>
              <a:defRPr sz="4000">
                <a:solidFill>
                  <a:srgbClr val="333333"/>
                </a:solidFill>
                <a:latin typeface="Helvetica 65 Medium" pitchFamily="34" charset="0"/>
              </a:defRPr>
            </a:lvl8pPr>
            <a:lvl9pPr marL="2047920" algn="l" rtl="0" eaLnBrk="1" fontAlgn="base" hangingPunct="1">
              <a:spcBef>
                <a:spcPct val="0"/>
              </a:spcBef>
              <a:spcAft>
                <a:spcPct val="0"/>
              </a:spcAft>
              <a:defRPr sz="4000">
                <a:solidFill>
                  <a:srgbClr val="333333"/>
                </a:solidFill>
                <a:latin typeface="Helvetica 65 Medium" pitchFamily="34" charset="0"/>
              </a:defRPr>
            </a:lvl9pPr>
          </a:lstStyle>
          <a:p>
            <a:pPr defTabSz="457200"/>
            <a:endParaRPr lang="nb-NO" sz="2400" kern="0" dirty="0">
              <a:solidFill>
                <a:srgbClr val="EF8B0A"/>
              </a:solidFill>
              <a:latin typeface="Arial"/>
            </a:endParaRPr>
          </a:p>
        </p:txBody>
      </p:sp>
      <p:grpSp>
        <p:nvGrpSpPr>
          <p:cNvPr id="8" name="Group 7"/>
          <p:cNvGrpSpPr/>
          <p:nvPr/>
        </p:nvGrpSpPr>
        <p:grpSpPr>
          <a:xfrm>
            <a:off x="7755490" y="1723397"/>
            <a:ext cx="2890055" cy="2615544"/>
            <a:chOff x="6513174" y="1834716"/>
            <a:chExt cx="2890055" cy="2615544"/>
          </a:xfrm>
        </p:grpSpPr>
        <p:pic>
          <p:nvPicPr>
            <p:cNvPr id="74" name="Picture 73" descr="Diverse HÅNDTEGNINGER samlet _ 66-74-67.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13174" y="1834716"/>
              <a:ext cx="1776291" cy="1533182"/>
            </a:xfrm>
            <a:prstGeom prst="rect">
              <a:avLst/>
            </a:prstGeom>
          </p:spPr>
        </p:pic>
        <p:pic>
          <p:nvPicPr>
            <p:cNvPr id="75" name="Picture 74" descr="Diverse HÅNDTEGNINGER samlet _ 66-74-7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03217" y="3346884"/>
              <a:ext cx="2390648" cy="1103376"/>
            </a:xfrm>
            <a:prstGeom prst="rect">
              <a:avLst/>
            </a:prstGeom>
          </p:spPr>
        </p:pic>
        <p:pic>
          <p:nvPicPr>
            <p:cNvPr id="76" name="Picture 75" descr="Diverse HÅNDTEGNINGER samlet _ 66-74-7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17329" y="1906724"/>
              <a:ext cx="1485900" cy="1286256"/>
            </a:xfrm>
            <a:prstGeom prst="rect">
              <a:avLst/>
            </a:prstGeom>
          </p:spPr>
        </p:pic>
      </p:grpSp>
      <p:sp>
        <p:nvSpPr>
          <p:cNvPr id="80" name="Rectangle 79"/>
          <p:cNvSpPr/>
          <p:nvPr/>
        </p:nvSpPr>
        <p:spPr>
          <a:xfrm>
            <a:off x="8112224" y="5482081"/>
            <a:ext cx="2710526" cy="523200"/>
          </a:xfrm>
          <a:prstGeom prst="rect">
            <a:avLst/>
          </a:prstGeom>
        </p:spPr>
        <p:txBody>
          <a:bodyPr wrap="square" lIns="91418" tIns="45710" rIns="91418" bIns="45710">
            <a:spAutoFit/>
          </a:bodyPr>
          <a:lstStyle/>
          <a:p>
            <a:pPr defTabSz="457200"/>
            <a:r>
              <a:rPr lang="nb-NO" sz="1400" dirty="0">
                <a:solidFill>
                  <a:prstClr val="black"/>
                </a:solidFill>
                <a:latin typeface="Arial"/>
                <a:cs typeface="Arial"/>
              </a:rPr>
              <a:t>Felles oppsummering og analyse av informasjonen.</a:t>
            </a:r>
          </a:p>
        </p:txBody>
      </p:sp>
      <p:sp>
        <p:nvSpPr>
          <p:cNvPr id="81" name="Rectangle 80"/>
          <p:cNvSpPr/>
          <p:nvPr/>
        </p:nvSpPr>
        <p:spPr>
          <a:xfrm>
            <a:off x="1991544" y="5482082"/>
            <a:ext cx="2270802" cy="738644"/>
          </a:xfrm>
          <a:prstGeom prst="rect">
            <a:avLst/>
          </a:prstGeom>
        </p:spPr>
        <p:txBody>
          <a:bodyPr wrap="square" lIns="91418" tIns="45710" rIns="91418" bIns="45710">
            <a:spAutoFit/>
          </a:bodyPr>
          <a:lstStyle/>
          <a:p>
            <a:pPr defTabSz="457200"/>
            <a:r>
              <a:rPr lang="nb-NO" sz="1400" dirty="0">
                <a:solidFill>
                  <a:prstClr val="black"/>
                </a:solidFill>
                <a:latin typeface="Arial"/>
                <a:cs typeface="Arial"/>
              </a:rPr>
              <a:t>Utføre innsiktsarbeid i form av gruppesamtale, intervju eller observasjon.</a:t>
            </a:r>
          </a:p>
        </p:txBody>
      </p:sp>
      <p:sp>
        <p:nvSpPr>
          <p:cNvPr id="84" name="TextBox 83"/>
          <p:cNvSpPr txBox="1"/>
          <p:nvPr/>
        </p:nvSpPr>
        <p:spPr>
          <a:xfrm>
            <a:off x="4376208" y="7186083"/>
            <a:ext cx="990600" cy="914400"/>
          </a:xfrm>
          <a:prstGeom prst="rect">
            <a:avLst/>
          </a:prstGeom>
          <a:noFill/>
        </p:spPr>
        <p:txBody>
          <a:bodyPr wrap="none" lIns="72000" tIns="72000" rIns="72000" bIns="72000" rtlCol="0">
            <a:noAutofit/>
          </a:bodyPr>
          <a:lstStyle/>
          <a:p>
            <a:pPr defTabSz="457200">
              <a:spcBef>
                <a:spcPct val="20000"/>
              </a:spcBef>
            </a:pPr>
            <a:endParaRPr lang="nb-NO" dirty="0">
              <a:solidFill>
                <a:srgbClr val="000000"/>
              </a:solidFill>
              <a:latin typeface="Arial"/>
              <a:cs typeface="Arial" pitchFamily="34" charset="0"/>
            </a:endParaRPr>
          </a:p>
        </p:txBody>
      </p:sp>
      <p:sp>
        <p:nvSpPr>
          <p:cNvPr id="85" name="Rectangle 84"/>
          <p:cNvSpPr/>
          <p:nvPr/>
        </p:nvSpPr>
        <p:spPr>
          <a:xfrm>
            <a:off x="5034948" y="5482081"/>
            <a:ext cx="2357197" cy="738644"/>
          </a:xfrm>
          <a:prstGeom prst="rect">
            <a:avLst/>
          </a:prstGeom>
        </p:spPr>
        <p:txBody>
          <a:bodyPr wrap="square" lIns="91418" tIns="45710" rIns="91418" bIns="45710">
            <a:spAutoFit/>
          </a:bodyPr>
          <a:lstStyle/>
          <a:p>
            <a:pPr defTabSz="457200"/>
            <a:r>
              <a:rPr lang="nb-NO" sz="1400" dirty="0">
                <a:solidFill>
                  <a:prstClr val="black"/>
                </a:solidFill>
                <a:latin typeface="Arial"/>
                <a:cs typeface="Arial"/>
              </a:rPr>
              <a:t>Noter ned de viktigste lærdommene rett etterpå. Hva gjorde mest inntrykk?</a:t>
            </a:r>
          </a:p>
        </p:txBody>
      </p:sp>
      <p:grpSp>
        <p:nvGrpSpPr>
          <p:cNvPr id="6" name="Group 5"/>
          <p:cNvGrpSpPr/>
          <p:nvPr/>
        </p:nvGrpSpPr>
        <p:grpSpPr>
          <a:xfrm>
            <a:off x="1991544" y="1896240"/>
            <a:ext cx="2050798" cy="2612880"/>
            <a:chOff x="617538" y="1896240"/>
            <a:chExt cx="2050798" cy="2612880"/>
          </a:xfrm>
        </p:grpSpPr>
        <p:pic>
          <p:nvPicPr>
            <p:cNvPr id="72" name="Picture 71" descr="Diverse HÅNDTEGNINGER samlet _ 66-74-7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0533" y="2759132"/>
              <a:ext cx="1406508" cy="1217531"/>
            </a:xfrm>
            <a:prstGeom prst="rect">
              <a:avLst/>
            </a:prstGeom>
          </p:spPr>
        </p:pic>
        <p:grpSp>
          <p:nvGrpSpPr>
            <p:cNvPr id="77" name="Group 76"/>
            <p:cNvGrpSpPr/>
            <p:nvPr/>
          </p:nvGrpSpPr>
          <p:grpSpPr>
            <a:xfrm>
              <a:off x="667986" y="3781720"/>
              <a:ext cx="2000350" cy="727400"/>
              <a:chOff x="1907704" y="2420888"/>
              <a:chExt cx="2376264" cy="936104"/>
            </a:xfrm>
          </p:grpSpPr>
          <p:sp>
            <p:nvSpPr>
              <p:cNvPr id="78" name="Rectangle 77"/>
              <p:cNvSpPr/>
              <p:nvPr/>
            </p:nvSpPr>
            <p:spPr>
              <a:xfrm>
                <a:off x="1907704" y="2420888"/>
                <a:ext cx="2376264" cy="936104"/>
              </a:xfrm>
              <a:prstGeom prst="rect">
                <a:avLst/>
              </a:prstGeom>
              <a:solidFill>
                <a:schemeClr val="bg1"/>
              </a:solidFill>
              <a:ln w="635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spcCol="0" rtlCol="0" anchor="t"/>
              <a:lstStyle/>
              <a:p>
                <a:pPr algn="ctr" defTabSz="457200"/>
                <a:endParaRPr lang="nb-NO" dirty="0">
                  <a:solidFill>
                    <a:prstClr val="white"/>
                  </a:solidFill>
                  <a:latin typeface="Arial"/>
                </a:endParaRPr>
              </a:p>
            </p:txBody>
          </p:sp>
          <p:pic>
            <p:nvPicPr>
              <p:cNvPr id="79" name="Picture 78" descr="Diverse HÅNDTEGNINGER samlet _ 66-74-77.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79713" y="2420888"/>
                <a:ext cx="2206752" cy="847344"/>
              </a:xfrm>
              <a:prstGeom prst="rect">
                <a:avLst/>
              </a:prstGeom>
            </p:spPr>
          </p:pic>
        </p:grpSp>
        <p:pic>
          <p:nvPicPr>
            <p:cNvPr id="89" name="Picture 88" descr="Diverse HÅNDTEGNINGER samlet _ 66-74-6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17538" y="1896240"/>
              <a:ext cx="1525524" cy="1316736"/>
            </a:xfrm>
            <a:prstGeom prst="rect">
              <a:avLst/>
            </a:prstGeom>
          </p:spPr>
        </p:pic>
        <p:pic>
          <p:nvPicPr>
            <p:cNvPr id="90" name="Picture 89" descr="Diverse HÅNDTEGNINGER samlet _ 66-74-66.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15034" y="2064719"/>
              <a:ext cx="1014965" cy="876054"/>
            </a:xfrm>
            <a:prstGeom prst="rect">
              <a:avLst/>
            </a:prstGeom>
          </p:spPr>
        </p:pic>
      </p:grpSp>
      <p:grpSp>
        <p:nvGrpSpPr>
          <p:cNvPr id="9" name="Group 8"/>
          <p:cNvGrpSpPr/>
          <p:nvPr/>
        </p:nvGrpSpPr>
        <p:grpSpPr>
          <a:xfrm>
            <a:off x="5046821" y="3192980"/>
            <a:ext cx="1900522" cy="1316736"/>
            <a:chOff x="3903821" y="3192980"/>
            <a:chExt cx="1900522" cy="1316736"/>
          </a:xfrm>
        </p:grpSpPr>
        <p:pic>
          <p:nvPicPr>
            <p:cNvPr id="73" name="Picture 72" descr="Diverse HÅNDTEGNINGER samlet _ 66-74-6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03821" y="3192980"/>
              <a:ext cx="1525524" cy="1316736"/>
            </a:xfrm>
            <a:prstGeom prst="rect">
              <a:avLst/>
            </a:prstGeom>
          </p:spPr>
        </p:pic>
        <p:pic>
          <p:nvPicPr>
            <p:cNvPr id="91" name="Picture 90" descr="Diverse HÅNDTEGNINGER samlet _ 66-74-66.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89378" y="3260087"/>
              <a:ext cx="1014965" cy="876054"/>
            </a:xfrm>
            <a:prstGeom prst="rect">
              <a:avLst/>
            </a:prstGeom>
          </p:spPr>
        </p:pic>
      </p:grpSp>
      <p:sp>
        <p:nvSpPr>
          <p:cNvPr id="92" name="TextBox 91"/>
          <p:cNvSpPr txBox="1"/>
          <p:nvPr/>
        </p:nvSpPr>
        <p:spPr>
          <a:xfrm>
            <a:off x="2820316" y="4769404"/>
            <a:ext cx="539381" cy="554269"/>
          </a:xfrm>
          <a:prstGeom prst="rect">
            <a:avLst/>
          </a:prstGeom>
          <a:noFill/>
        </p:spPr>
        <p:txBody>
          <a:bodyPr wrap="square" lIns="71971" tIns="71971" rIns="71971" bIns="71971" rtlCol="0">
            <a:noAutofit/>
          </a:bodyPr>
          <a:lstStyle/>
          <a:p>
            <a:pPr defTabSz="457200"/>
            <a:r>
              <a:rPr lang="nb-NO" sz="2800" b="1" dirty="0">
                <a:solidFill>
                  <a:prstClr val="white"/>
                </a:solidFill>
                <a:latin typeface="Arial"/>
                <a:cs typeface="Arial"/>
              </a:rPr>
              <a:t>1</a:t>
            </a:r>
            <a:endParaRPr lang="nb-NO" sz="2000" b="1" dirty="0">
              <a:solidFill>
                <a:prstClr val="white"/>
              </a:solidFill>
              <a:latin typeface="Arial"/>
              <a:cs typeface="Arial"/>
            </a:endParaRPr>
          </a:p>
        </p:txBody>
      </p:sp>
      <p:sp>
        <p:nvSpPr>
          <p:cNvPr id="93" name="TextBox 92"/>
          <p:cNvSpPr txBox="1"/>
          <p:nvPr/>
        </p:nvSpPr>
        <p:spPr>
          <a:xfrm>
            <a:off x="5798785" y="4760670"/>
            <a:ext cx="539381" cy="554269"/>
          </a:xfrm>
          <a:prstGeom prst="rect">
            <a:avLst/>
          </a:prstGeom>
          <a:noFill/>
        </p:spPr>
        <p:txBody>
          <a:bodyPr wrap="square" lIns="71971" tIns="71971" rIns="71971" bIns="71971" rtlCol="0">
            <a:noAutofit/>
          </a:bodyPr>
          <a:lstStyle/>
          <a:p>
            <a:pPr defTabSz="457200"/>
            <a:r>
              <a:rPr lang="nb-NO" sz="2800" b="1" dirty="0">
                <a:solidFill>
                  <a:prstClr val="white"/>
                </a:solidFill>
                <a:latin typeface="Arial"/>
                <a:cs typeface="Arial"/>
              </a:rPr>
              <a:t>2</a:t>
            </a:r>
            <a:endParaRPr lang="nb-NO" sz="2000" b="1" dirty="0">
              <a:solidFill>
                <a:prstClr val="white"/>
              </a:solidFill>
              <a:latin typeface="Arial"/>
              <a:cs typeface="Arial"/>
            </a:endParaRPr>
          </a:p>
        </p:txBody>
      </p:sp>
      <p:sp>
        <p:nvSpPr>
          <p:cNvPr id="94" name="TextBox 93"/>
          <p:cNvSpPr txBox="1"/>
          <p:nvPr/>
        </p:nvSpPr>
        <p:spPr>
          <a:xfrm>
            <a:off x="8855478" y="4760670"/>
            <a:ext cx="539381" cy="554269"/>
          </a:xfrm>
          <a:prstGeom prst="rect">
            <a:avLst/>
          </a:prstGeom>
          <a:noFill/>
        </p:spPr>
        <p:txBody>
          <a:bodyPr wrap="square" lIns="71971" tIns="71971" rIns="71971" bIns="71971" rtlCol="0">
            <a:noAutofit/>
          </a:bodyPr>
          <a:lstStyle/>
          <a:p>
            <a:pPr defTabSz="457200"/>
            <a:r>
              <a:rPr lang="nb-NO" sz="2800" b="1" dirty="0">
                <a:solidFill>
                  <a:prstClr val="white"/>
                </a:solidFill>
                <a:latin typeface="Arial"/>
                <a:cs typeface="Arial"/>
              </a:rPr>
              <a:t>3</a:t>
            </a:r>
            <a:endParaRPr lang="nb-NO" sz="2000" b="1" dirty="0">
              <a:solidFill>
                <a:prstClr val="white"/>
              </a:solidFill>
              <a:latin typeface="Arial"/>
              <a:cs typeface="Arial"/>
            </a:endParaRPr>
          </a:p>
        </p:txBody>
      </p:sp>
      <p:sp>
        <p:nvSpPr>
          <p:cNvPr id="98" name="TextBox 97"/>
          <p:cNvSpPr txBox="1"/>
          <p:nvPr/>
        </p:nvSpPr>
        <p:spPr>
          <a:xfrm>
            <a:off x="3917181" y="-1002693"/>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200" latinLnBrk="1" hangingPunct="0"/>
            <a:endParaRPr lang="en-US" sz="3600">
              <a:solidFill>
                <a:srgbClr val="000000"/>
              </a:solidFill>
              <a:latin typeface="Arial"/>
              <a:sym typeface="Helvetica Light"/>
            </a:endParaRPr>
          </a:p>
        </p:txBody>
      </p:sp>
      <p:sp>
        <p:nvSpPr>
          <p:cNvPr id="4" name="Text Placeholder 3"/>
          <p:cNvSpPr>
            <a:spLocks noGrp="1"/>
          </p:cNvSpPr>
          <p:nvPr>
            <p:ph type="body" sz="quarter" idx="18"/>
          </p:nvPr>
        </p:nvSpPr>
        <p:spPr>
          <a:xfrm>
            <a:off x="1043818" y="1247812"/>
            <a:ext cx="7436183" cy="294191"/>
          </a:xfrm>
        </p:spPr>
        <p:txBody>
          <a:bodyPr/>
          <a:lstStyle/>
          <a:p>
            <a:r>
              <a:rPr lang="nb-NO" sz="1600" b="0" dirty="0"/>
              <a:t>Hvordan få innsikt og hvordan samle og presentere innsikten som er innhentet? </a:t>
            </a:r>
          </a:p>
        </p:txBody>
      </p:sp>
      <p:pic>
        <p:nvPicPr>
          <p:cNvPr id="3" name="Bilde 2">
            <a:extLst>
              <a:ext uri="{FF2B5EF4-FFF2-40B4-BE49-F238E27FC236}">
                <a16:creationId xmlns:a16="http://schemas.microsoft.com/office/drawing/2014/main" id="{BFF779F3-1F30-4CD2-A640-3332EDF071B9}"/>
              </a:ext>
            </a:extLst>
          </p:cNvPr>
          <p:cNvPicPr>
            <a:picLocks noChangeAspect="1"/>
          </p:cNvPicPr>
          <p:nvPr/>
        </p:nvPicPr>
        <p:blipFill>
          <a:blip r:embed="rId9"/>
          <a:stretch>
            <a:fillRect/>
          </a:stretch>
        </p:blipFill>
        <p:spPr>
          <a:xfrm>
            <a:off x="7319419" y="6306991"/>
            <a:ext cx="2670279" cy="274344"/>
          </a:xfrm>
          <a:prstGeom prst="rect">
            <a:avLst/>
          </a:prstGeom>
        </p:spPr>
      </p:pic>
      <p:pic>
        <p:nvPicPr>
          <p:cNvPr id="10" name="Bilde 9">
            <a:extLst>
              <a:ext uri="{FF2B5EF4-FFF2-40B4-BE49-F238E27FC236}">
                <a16:creationId xmlns:a16="http://schemas.microsoft.com/office/drawing/2014/main" id="{B18C392D-0FBC-43FE-8213-876B9372E9F9}"/>
              </a:ext>
            </a:extLst>
          </p:cNvPr>
          <p:cNvPicPr>
            <a:picLocks noChangeAspect="1"/>
          </p:cNvPicPr>
          <p:nvPr/>
        </p:nvPicPr>
        <p:blipFill>
          <a:blip r:embed="rId10"/>
          <a:stretch>
            <a:fillRect/>
          </a:stretch>
        </p:blipFill>
        <p:spPr>
          <a:xfrm>
            <a:off x="1012367" y="6581335"/>
            <a:ext cx="3029975" cy="195089"/>
          </a:xfrm>
          <a:prstGeom prst="rect">
            <a:avLst/>
          </a:prstGeom>
        </p:spPr>
      </p:pic>
    </p:spTree>
    <p:extLst>
      <p:ext uri="{BB962C8B-B14F-4D97-AF65-F5344CB8AC3E}">
        <p14:creationId xmlns:p14="http://schemas.microsoft.com/office/powerpoint/2010/main" val="18223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EE6E2A6-1965-4016-A796-F949B99583BC}"/>
              </a:ext>
            </a:extLst>
          </p:cNvPr>
          <p:cNvSpPr>
            <a:spLocks noGrp="1"/>
          </p:cNvSpPr>
          <p:nvPr>
            <p:ph type="body" sz="quarter" idx="13"/>
          </p:nvPr>
        </p:nvSpPr>
        <p:spPr>
          <a:xfrm>
            <a:off x="257909" y="1779071"/>
            <a:ext cx="3515102" cy="4313754"/>
          </a:xfrm>
        </p:spPr>
        <p:txBody>
          <a:bodyPr/>
          <a:lstStyle/>
          <a:p>
            <a:pPr marL="342900" indent="-342900">
              <a:buAutoNum type="arabicPlain" startAt="3"/>
            </a:pPr>
            <a:r>
              <a:rPr lang="nb-NO" sz="1200" dirty="0">
                <a:latin typeface="Arial" panose="020B0604020202020204" pitchFamily="34" charset="0"/>
                <a:cs typeface="Arial" panose="020B0604020202020204" pitchFamily="34" charset="0"/>
              </a:rPr>
              <a:t>Veikartet – en samling verktøy til inspirasjon og hjelp</a:t>
            </a:r>
          </a:p>
          <a:p>
            <a:pPr marL="342900" indent="-342900">
              <a:buAutoNum type="arabicPlain" startAt="3"/>
            </a:pPr>
            <a:r>
              <a:rPr lang="nb-NO" sz="1200" dirty="0"/>
              <a:t>Fasene i veikart for et aldersvennlig lokalsamfunn </a:t>
            </a:r>
          </a:p>
          <a:p>
            <a:pPr marL="342900" indent="-342900">
              <a:buAutoNum type="arabicPlain" startAt="3"/>
            </a:pPr>
            <a:r>
              <a:rPr lang="nb-NO" sz="1200" dirty="0">
                <a:latin typeface="Arial" panose="020B0604020202020204" pitchFamily="34" charset="0"/>
                <a:cs typeface="Arial" panose="020B0604020202020204" pitchFamily="34" charset="0"/>
              </a:rPr>
              <a:t>Fase 1: Forankring</a:t>
            </a:r>
          </a:p>
          <a:p>
            <a:pPr marL="342900" indent="-342900">
              <a:buAutoNum type="arabicPlain" startAt="3"/>
            </a:pPr>
            <a:r>
              <a:rPr lang="nb-NO" sz="1200" dirty="0">
                <a:latin typeface="Arial" panose="020B0604020202020204" pitchFamily="34" charset="0"/>
                <a:cs typeface="Arial" panose="020B0604020202020204" pitchFamily="34" charset="0"/>
              </a:rPr>
              <a:t>Dialogverktøyet – praktisk hjelp til utforskningen</a:t>
            </a:r>
          </a:p>
          <a:p>
            <a:pPr marL="342900" indent="-342900">
              <a:buAutoNum type="arabicPlain" startAt="3"/>
            </a:pPr>
            <a:r>
              <a:rPr lang="nb-NO" sz="1200" dirty="0">
                <a:latin typeface="Arial" panose="020B0604020202020204" pitchFamily="34" charset="0"/>
                <a:cs typeface="Arial" panose="020B0604020202020204" pitchFamily="34" charset="0"/>
              </a:rPr>
              <a:t>Utfordringsbildet</a:t>
            </a:r>
          </a:p>
          <a:p>
            <a:pPr marL="342900" indent="-342900">
              <a:buAutoNum type="arabicPlain" startAt="3"/>
            </a:pPr>
            <a:r>
              <a:rPr lang="nb-NO" sz="1200" dirty="0">
                <a:latin typeface="Arial" panose="020B0604020202020204" pitchFamily="34" charset="0"/>
                <a:cs typeface="Arial" panose="020B0604020202020204" pitchFamily="34" charset="0"/>
              </a:rPr>
              <a:t>Presentasjon av prosjektet</a:t>
            </a:r>
          </a:p>
          <a:p>
            <a:pPr marL="342900" indent="-342900">
              <a:buAutoNum type="arabicPlain" startAt="3"/>
            </a:pPr>
            <a:r>
              <a:rPr lang="nb-NO" sz="1200" dirty="0">
                <a:latin typeface="Arial" panose="020B0604020202020204" pitchFamily="34" charset="0"/>
                <a:cs typeface="Arial" panose="020B0604020202020204" pitchFamily="34" charset="0"/>
              </a:rPr>
              <a:t>Hva er aldersvennlige lokalsamfunn?</a:t>
            </a:r>
          </a:p>
          <a:p>
            <a:pPr marL="342900" indent="-342900">
              <a:buAutoNum type="arabicPlain" startAt="3"/>
            </a:pPr>
            <a:r>
              <a:rPr lang="nb-NO" sz="1200" dirty="0">
                <a:latin typeface="Arial" panose="020B0604020202020204" pitchFamily="34" charset="0"/>
                <a:cs typeface="Arial" panose="020B0604020202020204" pitchFamily="34" charset="0"/>
              </a:rPr>
              <a:t>Nasjonalt, regionalt og lokalt arbeid med aldersvennlige lokalsamfunn</a:t>
            </a:r>
          </a:p>
          <a:p>
            <a:pPr marL="342900" indent="-342900">
              <a:buAutoNum type="arabicPlain" startAt="3"/>
            </a:pPr>
            <a:r>
              <a:rPr lang="nb-NO" sz="1200" dirty="0">
                <a:latin typeface="Arial" panose="020B0604020202020204" pitchFamily="34" charset="0"/>
                <a:cs typeface="Arial" panose="020B0604020202020204" pitchFamily="34" charset="0"/>
              </a:rPr>
              <a:t>Interessenter og aktører</a:t>
            </a:r>
          </a:p>
          <a:p>
            <a:pPr marL="342900" indent="-342900">
              <a:buAutoNum type="arabicPlain" startAt="3"/>
            </a:pPr>
            <a:r>
              <a:rPr lang="nb-NO" sz="1200" dirty="0">
                <a:latin typeface="Arial" panose="020B0604020202020204" pitchFamily="34" charset="0"/>
                <a:cs typeface="Arial" panose="020B0604020202020204" pitchFamily="34" charset="0"/>
              </a:rPr>
              <a:t>Visjon og mål </a:t>
            </a:r>
          </a:p>
          <a:p>
            <a:pPr marL="342900" indent="-342900">
              <a:buAutoNum type="arabicPlain" startAt="3"/>
            </a:pPr>
            <a:r>
              <a:rPr lang="nb-NO" sz="1200" dirty="0">
                <a:latin typeface="Arial" panose="020B0604020202020204" pitchFamily="34" charset="0"/>
                <a:cs typeface="Arial" panose="020B0604020202020204" pitchFamily="34" charset="0"/>
              </a:rPr>
              <a:t>Gjennomføringsplan</a:t>
            </a:r>
          </a:p>
          <a:p>
            <a:pPr marL="342900" indent="-342900">
              <a:buAutoNum type="arabicPlain" startAt="3"/>
            </a:pPr>
            <a:r>
              <a:rPr lang="nb-NO" sz="1200" dirty="0">
                <a:latin typeface="Arial" panose="020B0604020202020204" pitchFamily="34" charset="0"/>
                <a:cs typeface="Arial" panose="020B0604020202020204" pitchFamily="34" charset="0"/>
              </a:rPr>
              <a:t>Prosjektgruppe for utviklingen av aldersvennlig lokalsamfunn</a:t>
            </a:r>
          </a:p>
          <a:p>
            <a:pPr marL="342900" indent="-342900">
              <a:buAutoNum type="arabicPlain" startAt="3"/>
            </a:pPr>
            <a:r>
              <a:rPr lang="nb-NO" sz="1200" dirty="0">
                <a:latin typeface="Arial" panose="020B0604020202020204" pitchFamily="34" charset="0"/>
                <a:cs typeface="Arial" panose="020B0604020202020204" pitchFamily="34" charset="0"/>
              </a:rPr>
              <a:t>Prosjektplan og milepæler </a:t>
            </a:r>
          </a:p>
          <a:p>
            <a:pPr marL="342900" indent="-342900">
              <a:buAutoNum type="arabicPlain" startAt="3"/>
            </a:pPr>
            <a:r>
              <a:rPr lang="nb-NO" sz="1200" dirty="0">
                <a:latin typeface="Arial" panose="020B0604020202020204" pitchFamily="34" charset="0"/>
                <a:cs typeface="Arial" panose="020B0604020202020204" pitchFamily="34" charset="0"/>
              </a:rPr>
              <a:t>Fase 2: Innsikt</a:t>
            </a:r>
          </a:p>
          <a:p>
            <a:pPr marL="342900" indent="-342900">
              <a:buAutoNum type="arabicPlain" startAt="3"/>
            </a:pPr>
            <a:r>
              <a:rPr lang="nb-NO" sz="1200" dirty="0">
                <a:latin typeface="Arial" panose="020B0604020202020204" pitchFamily="34" charset="0"/>
                <a:cs typeface="Arial" panose="020B0604020202020204" pitchFamily="34" charset="0"/>
              </a:rPr>
              <a:t>Litt mer om innsiktsarbeid</a:t>
            </a:r>
          </a:p>
          <a:p>
            <a:pPr marL="342900" indent="-342900">
              <a:buAutoNum type="arabicPlain" startAt="3"/>
            </a:pPr>
            <a:r>
              <a:rPr lang="nb-NO" sz="1200" dirty="0">
                <a:latin typeface="Arial" panose="020B0604020202020204" pitchFamily="34" charset="0"/>
                <a:cs typeface="Arial" panose="020B0604020202020204" pitchFamily="34" charset="0"/>
              </a:rPr>
              <a:t>Gjennomføring av innsiktsarbeidet</a:t>
            </a:r>
          </a:p>
          <a:p>
            <a:pPr marL="342900" indent="-342900">
              <a:buAutoNum type="arabicPlain" startAt="3"/>
            </a:pPr>
            <a:endParaRPr lang="nb-NO" sz="1200" dirty="0">
              <a:latin typeface="Arial" panose="020B0604020202020204" pitchFamily="34" charset="0"/>
              <a:cs typeface="Arial" panose="020B0604020202020204" pitchFamily="34" charset="0"/>
            </a:endParaRPr>
          </a:p>
          <a:p>
            <a:pPr marL="342900" indent="-342900">
              <a:buAutoNum type="arabicPlain" startAt="3"/>
            </a:pPr>
            <a:endParaRPr lang="nb-NO" sz="1200"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3"/>
            </a:pPr>
            <a:endParaRPr lang="nb-NO" dirty="0">
              <a:latin typeface="Arial" panose="020B0604020202020204" pitchFamily="34" charset="0"/>
              <a:cs typeface="Arial" panose="020B0604020202020204" pitchFamily="34" charset="0"/>
            </a:endParaRPr>
          </a:p>
          <a:p>
            <a:pPr marL="342900" indent="-342900">
              <a:buAutoNum type="arabicPlain" startAt="5"/>
            </a:pPr>
            <a:endParaRPr lang="nb-NO" dirty="0">
              <a:latin typeface="Arial" panose="020B0604020202020204" pitchFamily="34" charset="0"/>
              <a:cs typeface="Arial" panose="020B0604020202020204" pitchFamily="34" charset="0"/>
            </a:endParaRPr>
          </a:p>
          <a:p>
            <a:r>
              <a:rPr lang="nb-NO" dirty="0"/>
              <a:t>		</a:t>
            </a:r>
          </a:p>
        </p:txBody>
      </p:sp>
      <p:sp>
        <p:nvSpPr>
          <p:cNvPr id="3" name="Plassholder for lysbildenummer 2">
            <a:extLst>
              <a:ext uri="{FF2B5EF4-FFF2-40B4-BE49-F238E27FC236}">
                <a16:creationId xmlns:a16="http://schemas.microsoft.com/office/drawing/2014/main" id="{4A357FD3-F1F7-479E-8BF6-EF96302A3DC0}"/>
              </a:ext>
            </a:extLst>
          </p:cNvPr>
          <p:cNvSpPr>
            <a:spLocks noGrp="1"/>
          </p:cNvSpPr>
          <p:nvPr>
            <p:ph type="sldNum" sz="quarter" idx="4"/>
          </p:nvPr>
        </p:nvSpPr>
        <p:spPr>
          <a:xfrm>
            <a:off x="7253058" y="6701743"/>
            <a:ext cx="3030415" cy="156257"/>
          </a:xfrm>
        </p:spPr>
        <p:txBody>
          <a:bodyPr/>
          <a:lstStyle/>
          <a:p>
            <a:fld id="{51360949-4B9F-9B4C-948A-35244A0B85F5}" type="slidenum">
              <a:rPr lang="nb-NO" smtClean="0"/>
              <a:pPr/>
              <a:t>2</a:t>
            </a:fld>
            <a:endParaRPr lang="nb-NO" dirty="0"/>
          </a:p>
        </p:txBody>
      </p:sp>
      <p:sp>
        <p:nvSpPr>
          <p:cNvPr id="4" name="Plassholder for tekst 3">
            <a:extLst>
              <a:ext uri="{FF2B5EF4-FFF2-40B4-BE49-F238E27FC236}">
                <a16:creationId xmlns:a16="http://schemas.microsoft.com/office/drawing/2014/main" id="{BEA316C5-7484-4720-B412-40FCA03AFC50}"/>
              </a:ext>
            </a:extLst>
          </p:cNvPr>
          <p:cNvSpPr>
            <a:spLocks noGrp="1"/>
          </p:cNvSpPr>
          <p:nvPr>
            <p:ph type="body" sz="quarter" idx="19"/>
          </p:nvPr>
        </p:nvSpPr>
        <p:spPr>
          <a:xfrm>
            <a:off x="7868505" y="2315056"/>
            <a:ext cx="3911234" cy="2356517"/>
          </a:xfrm>
        </p:spPr>
        <p:txBody>
          <a:bodyPr>
            <a:normAutofit/>
          </a:bodyPr>
          <a:lstStyle/>
          <a:p>
            <a:pPr marL="285750" indent="-285750">
              <a:buFont typeface="Wingdings" panose="05000000000000000000" pitchFamily="2" charset="2"/>
              <a:buChar char="Ø"/>
            </a:pPr>
            <a:r>
              <a:rPr lang="nb-NO" dirty="0">
                <a:solidFill>
                  <a:schemeClr val="accent1"/>
                </a:solidFill>
                <a:latin typeface="Arial" panose="020B0604020202020204" pitchFamily="34" charset="0"/>
                <a:cs typeface="Arial" panose="020B0604020202020204" pitchFamily="34" charset="0"/>
              </a:rPr>
              <a:t>Et verktøy for forankring, planlegging, utarbeiding, gjennomføring og evaluering av tiltak for et aldersvennlig lokalsamfunn i norske kommuner</a:t>
            </a:r>
          </a:p>
          <a:p>
            <a:pPr marL="285750" indent="-285750">
              <a:buFont typeface="Wingdings" panose="05000000000000000000" pitchFamily="2" charset="2"/>
              <a:buChar char="Ø"/>
            </a:pPr>
            <a:r>
              <a:rPr lang="nb-NO" dirty="0">
                <a:solidFill>
                  <a:schemeClr val="accent1"/>
                </a:solidFill>
                <a:latin typeface="Arial" panose="020B0604020202020204" pitchFamily="34" charset="0"/>
                <a:cs typeface="Arial" panose="020B0604020202020204" pitchFamily="34" charset="0"/>
              </a:rPr>
              <a:t>Utarbeidet av KS med utgangspunkt i «Håndbok for et aldersvennlig samfunn» (KS 2020), «Veikart for tjenesteinnovasjon» (ks.no) og </a:t>
            </a:r>
            <a:r>
              <a:rPr lang="nb-NO" dirty="0">
                <a:solidFill>
                  <a:schemeClr val="accent1"/>
                </a:solidFill>
              </a:rPr>
              <a:t>Verktøykasse for strategisk folkehelsearbeid (ks.no) </a:t>
            </a:r>
            <a:endParaRPr lang="nb-NO" dirty="0">
              <a:solidFill>
                <a:schemeClr val="accent1"/>
              </a:solidFill>
              <a:latin typeface="Arial" panose="020B0604020202020204" pitchFamily="34" charset="0"/>
              <a:cs typeface="Arial" panose="020B0604020202020204" pitchFamily="34" charset="0"/>
            </a:endParaRPr>
          </a:p>
          <a:p>
            <a:endParaRPr lang="nb-NO" dirty="0"/>
          </a:p>
        </p:txBody>
      </p:sp>
      <p:sp>
        <p:nvSpPr>
          <p:cNvPr id="5" name="Plassholder for tekst 4">
            <a:extLst>
              <a:ext uri="{FF2B5EF4-FFF2-40B4-BE49-F238E27FC236}">
                <a16:creationId xmlns:a16="http://schemas.microsoft.com/office/drawing/2014/main" id="{7D33A718-4616-4E2B-9E36-39D9467E0799}"/>
              </a:ext>
            </a:extLst>
          </p:cNvPr>
          <p:cNvSpPr>
            <a:spLocks noGrp="1"/>
          </p:cNvSpPr>
          <p:nvPr>
            <p:ph type="body" sz="quarter" idx="23"/>
          </p:nvPr>
        </p:nvSpPr>
        <p:spPr>
          <a:xfrm>
            <a:off x="7868505" y="1606217"/>
            <a:ext cx="3911234" cy="335200"/>
          </a:xfrm>
        </p:spPr>
        <p:txBody>
          <a:bodyPr>
            <a:noAutofit/>
          </a:bodyPr>
          <a:lstStyle/>
          <a:p>
            <a:r>
              <a:rPr lang="nb-NO" sz="1600" dirty="0"/>
              <a:t>Om veikart for utvikling av et aldersvennlig lokalsamfunn</a:t>
            </a:r>
          </a:p>
        </p:txBody>
      </p:sp>
      <p:sp>
        <p:nvSpPr>
          <p:cNvPr id="9" name="Rektangel 8">
            <a:extLst>
              <a:ext uri="{FF2B5EF4-FFF2-40B4-BE49-F238E27FC236}">
                <a16:creationId xmlns:a16="http://schemas.microsoft.com/office/drawing/2014/main" id="{A8D3854D-4921-4061-A6D7-5CE906A48EDB}"/>
              </a:ext>
            </a:extLst>
          </p:cNvPr>
          <p:cNvSpPr/>
          <p:nvPr/>
        </p:nvSpPr>
        <p:spPr>
          <a:xfrm>
            <a:off x="4187473" y="1773817"/>
            <a:ext cx="6096000" cy="4324261"/>
          </a:xfrm>
          <a:prstGeom prst="rect">
            <a:avLst/>
          </a:prstGeom>
        </p:spPr>
        <p:txBody>
          <a:bodyPr>
            <a:spAutoFit/>
          </a:bodyPr>
          <a:lstStyle/>
          <a:p>
            <a:pPr marL="342900" lvl="0" indent="-342900" defTabSz="457200">
              <a:spcBef>
                <a:spcPct val="20000"/>
              </a:spcBef>
              <a:buFont typeface="Arial"/>
              <a:buAutoNum type="arabicPlain" startAt="19"/>
              <a:tabLst>
                <a:tab pos="536575" algn="l"/>
              </a:tabLst>
            </a:pPr>
            <a:r>
              <a:rPr lang="nb-NO" sz="1100" dirty="0">
                <a:solidFill>
                  <a:prstClr val="black"/>
                </a:solidFill>
                <a:latin typeface="Arial" panose="020B0604020202020204" pitchFamily="34" charset="0"/>
                <a:cs typeface="Arial" panose="020B0604020202020204" pitchFamily="34" charset="0"/>
              </a:rPr>
              <a:t>Prosess for innsiktsarbeid</a:t>
            </a:r>
          </a:p>
          <a:p>
            <a:pPr marL="342900" lvl="0" indent="-342900" defTabSz="457200">
              <a:spcBef>
                <a:spcPct val="20000"/>
              </a:spcBef>
              <a:buFont typeface="Arial"/>
              <a:buAutoNum type="arabicPlain" startAt="19"/>
              <a:tabLst>
                <a:tab pos="536575" algn="l"/>
              </a:tabLst>
            </a:pPr>
            <a:r>
              <a:rPr lang="nb-NO" sz="1100" dirty="0">
                <a:solidFill>
                  <a:prstClr val="black"/>
                </a:solidFill>
                <a:latin typeface="Arial" panose="020B0604020202020204" pitchFamily="34" charset="0"/>
                <a:cs typeface="Arial" panose="020B0604020202020204" pitchFamily="34" charset="0"/>
              </a:rPr>
              <a:t>Medvirkning og innspill</a:t>
            </a:r>
          </a:p>
          <a:p>
            <a:pPr marL="342900" lvl="0" indent="-342900" defTabSz="457200">
              <a:spcBef>
                <a:spcPct val="20000"/>
              </a:spcBef>
              <a:buFont typeface="Arial"/>
              <a:buAutoNum type="arabicPlain" startAt="19"/>
              <a:tabLst>
                <a:tab pos="536575" algn="l"/>
              </a:tabLst>
            </a:pPr>
            <a:r>
              <a:rPr lang="nb-NO" sz="1100" dirty="0">
                <a:solidFill>
                  <a:prstClr val="black"/>
                </a:solidFill>
                <a:latin typeface="Arial" panose="020B0604020202020204" pitchFamily="34" charset="0"/>
                <a:cs typeface="Arial" panose="020B0604020202020204" pitchFamily="34" charset="0"/>
              </a:rPr>
              <a:t>Metoder for å samle innsikt</a:t>
            </a:r>
          </a:p>
          <a:p>
            <a:pPr marL="342900" lvl="0" indent="-342900" defTabSz="457200">
              <a:spcBef>
                <a:spcPct val="20000"/>
              </a:spcBef>
              <a:buFont typeface="Arial"/>
              <a:buAutoNum type="arabicPlain" startAt="19"/>
              <a:tabLst>
                <a:tab pos="536575" algn="l"/>
              </a:tabLst>
            </a:pPr>
            <a:r>
              <a:rPr lang="nb-NO" sz="1100" dirty="0">
                <a:solidFill>
                  <a:prstClr val="black"/>
                </a:solidFill>
                <a:latin typeface="Arial" panose="020B0604020202020204" pitchFamily="34" charset="0"/>
                <a:cs typeface="Arial" panose="020B0604020202020204" pitchFamily="34" charset="0"/>
              </a:rPr>
              <a:t>Idemyldring og workshop</a:t>
            </a:r>
          </a:p>
          <a:p>
            <a:pPr marL="342900" lvl="0" indent="-342900" defTabSz="457200">
              <a:spcBef>
                <a:spcPct val="20000"/>
              </a:spcBef>
              <a:buFont typeface="Arial"/>
              <a:buAutoNum type="arabicPlain" startAt="19"/>
              <a:tabLst>
                <a:tab pos="536575" algn="l"/>
              </a:tabLst>
            </a:pPr>
            <a:r>
              <a:rPr lang="nb-NO" sz="1100" dirty="0">
                <a:solidFill>
                  <a:prstClr val="black"/>
                </a:solidFill>
                <a:latin typeface="Arial" panose="020B0604020202020204" pitchFamily="34" charset="0"/>
                <a:cs typeface="Arial" panose="020B0604020202020204" pitchFamily="34" charset="0"/>
              </a:rPr>
              <a:t>Eksempel på guide for samtale</a:t>
            </a:r>
          </a:p>
          <a:p>
            <a:pPr marL="342900" lvl="0" indent="-342900" defTabSz="457200">
              <a:spcBef>
                <a:spcPct val="20000"/>
              </a:spcBef>
              <a:buFont typeface="Arial"/>
              <a:buAutoNum type="arabicPlain" startAt="19"/>
              <a:tabLst>
                <a:tab pos="536575" algn="l"/>
              </a:tabLst>
            </a:pPr>
            <a:r>
              <a:rPr lang="nb-NO" sz="1100" dirty="0">
                <a:solidFill>
                  <a:prstClr val="black"/>
                </a:solidFill>
                <a:latin typeface="Arial" panose="020B0604020202020204" pitchFamily="34" charset="0"/>
                <a:cs typeface="Arial" panose="020B0604020202020204" pitchFamily="34" charset="0"/>
              </a:rPr>
              <a:t>Analyse og innsikt</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Funnark</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Hvordan lager vi funnarkene</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Eksempel på funnark</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Se nærmere på hovedtemaene</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Bruk av statistikk og tall i innsikt</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Få innsikt gjennom andres erfaring</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Fase 3: Utvikling av ideer og tiltak</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Fase 4: Pilotering</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Fase 5: overgang til drift</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Steg i overgangen til drift</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Forankring og forpliktelse</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Fase 6: Ny praksis</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Forbedre og innovere</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Tips til evaluering</a:t>
            </a:r>
          </a:p>
          <a:p>
            <a:pPr marL="342900" lvl="0" indent="-342900" defTabSz="457200">
              <a:spcBef>
                <a:spcPct val="20000"/>
              </a:spcBef>
              <a:buFont typeface="Arial"/>
              <a:buAutoNum type="arabicPlain" startAt="19"/>
              <a:tabLst>
                <a:tab pos="536575" algn="l"/>
              </a:tabLst>
            </a:pPr>
            <a:r>
              <a:rPr lang="nb-NO" sz="1100" dirty="0">
                <a:solidFill>
                  <a:prstClr val="black"/>
                </a:solidFill>
                <a:cs typeface="Arial"/>
              </a:rPr>
              <a:t>Tiltaksutvikling</a:t>
            </a:r>
          </a:p>
        </p:txBody>
      </p:sp>
      <p:sp>
        <p:nvSpPr>
          <p:cNvPr id="10" name="TekstSylinder 9">
            <a:extLst>
              <a:ext uri="{FF2B5EF4-FFF2-40B4-BE49-F238E27FC236}">
                <a16:creationId xmlns:a16="http://schemas.microsoft.com/office/drawing/2014/main" id="{3BC97DE1-C56B-4F17-8571-0B3C0A47F190}"/>
              </a:ext>
            </a:extLst>
          </p:cNvPr>
          <p:cNvSpPr txBox="1"/>
          <p:nvPr/>
        </p:nvSpPr>
        <p:spPr>
          <a:xfrm>
            <a:off x="4030463" y="1323384"/>
            <a:ext cx="1837677" cy="307777"/>
          </a:xfrm>
          <a:prstGeom prst="rect">
            <a:avLst/>
          </a:prstGeom>
          <a:noFill/>
        </p:spPr>
        <p:txBody>
          <a:bodyPr wrap="square" rtlCol="0">
            <a:spAutoFit/>
          </a:bodyPr>
          <a:lstStyle/>
          <a:p>
            <a:r>
              <a:rPr lang="nb-NO" sz="1400" dirty="0">
                <a:solidFill>
                  <a:srgbClr val="0070C0"/>
                </a:solidFill>
                <a:latin typeface="Arial" panose="020B0604020202020204" pitchFamily="34" charset="0"/>
                <a:cs typeface="Arial" panose="020B0604020202020204" pitchFamily="34" charset="0"/>
              </a:rPr>
              <a:t>Side	Tema</a:t>
            </a:r>
          </a:p>
        </p:txBody>
      </p:sp>
    </p:spTree>
    <p:extLst>
      <p:ext uri="{BB962C8B-B14F-4D97-AF65-F5344CB8AC3E}">
        <p14:creationId xmlns:p14="http://schemas.microsoft.com/office/powerpoint/2010/main" val="89143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341799" y="481255"/>
            <a:ext cx="11612137" cy="557836"/>
          </a:xfrm>
        </p:spPr>
        <p:txBody>
          <a:bodyPr>
            <a:noAutofit/>
          </a:bodyPr>
          <a:lstStyle/>
          <a:p>
            <a:r>
              <a:rPr lang="nb-NO" sz="2400" dirty="0">
                <a:solidFill>
                  <a:schemeClr val="tx1"/>
                </a:solidFill>
              </a:rPr>
              <a:t>Medvirkning og innspill </a:t>
            </a:r>
          </a:p>
        </p:txBody>
      </p:sp>
      <p:sp>
        <p:nvSpPr>
          <p:cNvPr id="4" name="Plassholder for tekst 3"/>
          <p:cNvSpPr>
            <a:spLocks noGrp="1"/>
          </p:cNvSpPr>
          <p:nvPr>
            <p:ph type="body" sz="quarter" idx="18"/>
          </p:nvPr>
        </p:nvSpPr>
        <p:spPr>
          <a:xfrm>
            <a:off x="341799" y="1039090"/>
            <a:ext cx="11696027" cy="5410407"/>
          </a:xfrm>
        </p:spPr>
        <p:txBody>
          <a:bodyPr/>
          <a:lstStyle/>
          <a:p>
            <a:r>
              <a:rPr lang="nb-NO" sz="1600" b="0" dirty="0"/>
              <a:t>Det fins mange måter å legge til rette for at innbyggerne kan gi innspill til prosjektet.</a:t>
            </a:r>
          </a:p>
          <a:p>
            <a:r>
              <a:rPr lang="nb-NO" sz="1600" b="0" dirty="0"/>
              <a:t>For mange kan det være lettere om man blir invitert til en kopp kaffe og noe å bite i og får bidra med det man mener litt uformelt. Andre trives best på folkemøter med talerstol der de kan fremme konkrete innspill på vegne av seg selv eller flere. </a:t>
            </a:r>
          </a:p>
          <a:p>
            <a:r>
              <a:rPr lang="nb-NO" sz="1600" b="0" dirty="0"/>
              <a:t>Kommunen kan sikre bredere deltakelse gjennom å bruke flere ulike arenaer. </a:t>
            </a:r>
          </a:p>
          <a:p>
            <a:endParaRPr lang="nb-NO" sz="1600" b="0" dirty="0"/>
          </a:p>
          <a:p>
            <a:r>
              <a:rPr lang="nb-NO" sz="1600" b="0" dirty="0">
                <a:solidFill>
                  <a:schemeClr val="tx1"/>
                </a:solidFill>
              </a:rPr>
              <a:t>Eksempel på ulike arenaer for innspill og medvirkning: </a:t>
            </a:r>
          </a:p>
          <a:p>
            <a:pPr marL="285750" indent="-285750">
              <a:buFont typeface="Wingdings" panose="05000000000000000000" pitchFamily="2" charset="2"/>
              <a:buChar char="q"/>
            </a:pPr>
            <a:r>
              <a:rPr lang="nb-NO" sz="1600" b="0" dirty="0">
                <a:solidFill>
                  <a:schemeClr val="accent1"/>
                </a:solidFill>
              </a:rPr>
              <a:t>Folkemøter med grupper oppdelt etter tema</a:t>
            </a:r>
          </a:p>
          <a:p>
            <a:pPr marL="285750" indent="-285750">
              <a:buFont typeface="Wingdings" panose="05000000000000000000" pitchFamily="2" charset="2"/>
              <a:buChar char="q"/>
            </a:pPr>
            <a:endParaRPr lang="nb-NO" sz="1600" b="0" dirty="0">
              <a:solidFill>
                <a:schemeClr val="accent1"/>
              </a:solidFill>
            </a:endParaRPr>
          </a:p>
          <a:p>
            <a:pPr marL="285750" indent="-285750">
              <a:buFont typeface="Wingdings" panose="05000000000000000000" pitchFamily="2" charset="2"/>
              <a:buChar char="q"/>
            </a:pPr>
            <a:r>
              <a:rPr lang="nb-NO" sz="1600" b="0" dirty="0">
                <a:solidFill>
                  <a:schemeClr val="accent1"/>
                </a:solidFill>
              </a:rPr>
              <a:t>Frokostmøte der aldersgruppen 65+ inviteres til å treffe kommunen, prosjektgruppen og hverandre</a:t>
            </a:r>
          </a:p>
          <a:p>
            <a:pPr marL="285750" indent="-285750">
              <a:buFont typeface="Wingdings" panose="05000000000000000000" pitchFamily="2" charset="2"/>
              <a:buChar char="q"/>
            </a:pPr>
            <a:endParaRPr lang="nb-NO" sz="1600" b="0" dirty="0">
              <a:solidFill>
                <a:schemeClr val="accent1"/>
              </a:solidFill>
            </a:endParaRPr>
          </a:p>
          <a:p>
            <a:pPr marL="285750" indent="-285750">
              <a:buFont typeface="Wingdings" panose="05000000000000000000" pitchFamily="2" charset="2"/>
              <a:buChar char="q"/>
            </a:pPr>
            <a:r>
              <a:rPr lang="nb-NO" sz="1600" b="0" dirty="0">
                <a:solidFill>
                  <a:schemeClr val="accent1"/>
                </a:solidFill>
              </a:rPr>
              <a:t>Gjestebud, der man inviterer noen interessenter til et måltid der man bruker involveringsmetodikk for å få innspill og dybdekunnskap om hvordan brukergruppene har det eller hva de ønsker seg</a:t>
            </a:r>
          </a:p>
          <a:p>
            <a:pPr marL="285750" indent="-285750">
              <a:buFont typeface="Wingdings" panose="05000000000000000000" pitchFamily="2" charset="2"/>
              <a:buChar char="q"/>
            </a:pPr>
            <a:endParaRPr lang="nb-NO" sz="1600" b="0" dirty="0">
              <a:solidFill>
                <a:schemeClr val="accent1"/>
              </a:solidFill>
            </a:endParaRPr>
          </a:p>
          <a:p>
            <a:pPr marL="285750" indent="-285750">
              <a:buFont typeface="Wingdings" panose="05000000000000000000" pitchFamily="2" charset="2"/>
              <a:buChar char="q"/>
            </a:pPr>
            <a:r>
              <a:rPr lang="nb-NO" sz="1600" b="0" dirty="0">
                <a:solidFill>
                  <a:schemeClr val="accent1"/>
                </a:solidFill>
              </a:rPr>
              <a:t>Workshop med innbyggere, prosjektgruppe, administrasjon, politikere, organisasjoner, næringsliv eller andre, der man i grupper på tvers ser nærmere på og kommer med innspill til ulike problemstillinger, gjerne med metoder som gir felles innsikt i tjenestereiser og brukeropplevelser. </a:t>
            </a:r>
          </a:p>
          <a:p>
            <a:pPr marL="285750" indent="-285750">
              <a:buFont typeface="Wingdings" panose="05000000000000000000" pitchFamily="2" charset="2"/>
              <a:buChar char="q"/>
            </a:pPr>
            <a:endParaRPr lang="nb-NO" sz="1600" b="0" dirty="0">
              <a:solidFill>
                <a:schemeClr val="accent1"/>
              </a:solidFill>
            </a:endParaRPr>
          </a:p>
          <a:p>
            <a:pPr marL="285750" indent="-285750">
              <a:buFont typeface="Wingdings" panose="05000000000000000000" pitchFamily="2" charset="2"/>
              <a:buChar char="q"/>
            </a:pPr>
            <a:r>
              <a:rPr lang="nb-NO" sz="1600" b="0" dirty="0">
                <a:solidFill>
                  <a:schemeClr val="accent1"/>
                </a:solidFill>
              </a:rPr>
              <a:t>Gruppesamtaler, intervju og deltakende observasjon gjør det mulig å komme enda nærere den saken gjelder, og fordype innsikten vår gjennom å spørre, se og lytte. </a:t>
            </a:r>
          </a:p>
        </p:txBody>
      </p:sp>
      <p:pic>
        <p:nvPicPr>
          <p:cNvPr id="2" name="Bilde 1">
            <a:extLst>
              <a:ext uri="{FF2B5EF4-FFF2-40B4-BE49-F238E27FC236}">
                <a16:creationId xmlns:a16="http://schemas.microsoft.com/office/drawing/2014/main" id="{EB0281A0-090A-4DA2-8B04-9E51D96DA305}"/>
              </a:ext>
            </a:extLst>
          </p:cNvPr>
          <p:cNvPicPr>
            <a:picLocks noChangeAspect="1"/>
          </p:cNvPicPr>
          <p:nvPr/>
        </p:nvPicPr>
        <p:blipFill>
          <a:blip r:embed="rId2"/>
          <a:stretch>
            <a:fillRect/>
          </a:stretch>
        </p:blipFill>
        <p:spPr>
          <a:xfrm>
            <a:off x="341799" y="6254409"/>
            <a:ext cx="3029975" cy="195089"/>
          </a:xfrm>
          <a:prstGeom prst="rect">
            <a:avLst/>
          </a:prstGeom>
        </p:spPr>
      </p:pic>
    </p:spTree>
    <p:extLst>
      <p:ext uri="{BB962C8B-B14F-4D97-AF65-F5344CB8AC3E}">
        <p14:creationId xmlns:p14="http://schemas.microsoft.com/office/powerpoint/2010/main" val="2993358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a:xfrm>
            <a:off x="1111522" y="1259022"/>
            <a:ext cx="9503022" cy="613522"/>
          </a:xfrm>
        </p:spPr>
        <p:txBody>
          <a:bodyPr/>
          <a:lstStyle/>
          <a:p>
            <a:r>
              <a:rPr lang="nb-NO" sz="1600" b="0" dirty="0"/>
              <a:t>Gruppesamtale, intervju og deltakende observasjon er de mest utbredte metodene for å samle innsikt. </a:t>
            </a:r>
            <a:br>
              <a:rPr lang="nb-NO" sz="1600" b="0" dirty="0"/>
            </a:br>
            <a:r>
              <a:rPr lang="nb-NO" sz="1600" b="0" dirty="0"/>
              <a:t>En kombinasjon av disse tre vil gi et helhetlig bilde av situasjon, behov og muligheter</a:t>
            </a:r>
          </a:p>
        </p:txBody>
      </p:sp>
      <p:pic>
        <p:nvPicPr>
          <p:cNvPr id="6" name="Picture 5" descr="Alle tegningene-05.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55549" y="2303972"/>
            <a:ext cx="2526138" cy="1896413"/>
          </a:xfrm>
          <a:prstGeom prst="rect">
            <a:avLst/>
          </a:prstGeom>
        </p:spPr>
      </p:pic>
      <p:sp>
        <p:nvSpPr>
          <p:cNvPr id="8" name="Rectangle 7"/>
          <p:cNvSpPr/>
          <p:nvPr/>
        </p:nvSpPr>
        <p:spPr>
          <a:xfrm>
            <a:off x="8070591" y="4345237"/>
            <a:ext cx="2502024" cy="1102654"/>
          </a:xfrm>
          <a:prstGeom prst="rect">
            <a:avLst/>
          </a:prstGeom>
        </p:spPr>
        <p:txBody>
          <a:bodyPr wrap="square" lIns="91418" tIns="45710" rIns="91418" bIns="45710">
            <a:spAutoFit/>
          </a:bodyPr>
          <a:lstStyle/>
          <a:p>
            <a:pPr defTabSz="457200">
              <a:lnSpc>
                <a:spcPct val="120000"/>
              </a:lnSpc>
            </a:pPr>
            <a:r>
              <a:rPr lang="nb-NO" sz="1400" b="1" dirty="0">
                <a:solidFill>
                  <a:srgbClr val="3A7EC0"/>
                </a:solidFill>
                <a:latin typeface="Arial"/>
                <a:cs typeface="Arial"/>
              </a:rPr>
              <a:t>3. Deltagende observasjon,  befaring </a:t>
            </a:r>
          </a:p>
          <a:p>
            <a:pPr defTabSz="457200">
              <a:lnSpc>
                <a:spcPct val="120000"/>
              </a:lnSpc>
            </a:pPr>
            <a:r>
              <a:rPr lang="nb-NO" sz="1400" dirty="0">
                <a:solidFill>
                  <a:srgbClr val="000000"/>
                </a:solidFill>
                <a:latin typeface="Arial"/>
                <a:cs typeface="Arial"/>
              </a:rPr>
              <a:t>Kontekstuell informasjon </a:t>
            </a:r>
          </a:p>
          <a:p>
            <a:pPr defTabSz="457200">
              <a:lnSpc>
                <a:spcPct val="120000"/>
              </a:lnSpc>
            </a:pPr>
            <a:r>
              <a:rPr lang="nb-NO" sz="1400" dirty="0">
                <a:solidFill>
                  <a:srgbClr val="000000"/>
                </a:solidFill>
                <a:latin typeface="Arial"/>
                <a:cs typeface="Arial"/>
              </a:rPr>
              <a:t>om hva som </a:t>
            </a:r>
            <a:r>
              <a:rPr lang="nb-NO" sz="1400" i="1" dirty="0">
                <a:solidFill>
                  <a:srgbClr val="000000"/>
                </a:solidFill>
                <a:latin typeface="Arial"/>
                <a:cs typeface="Arial"/>
              </a:rPr>
              <a:t>faktisk</a:t>
            </a:r>
            <a:r>
              <a:rPr lang="nb-NO" sz="1400" dirty="0">
                <a:solidFill>
                  <a:srgbClr val="000000"/>
                </a:solidFill>
                <a:latin typeface="Arial"/>
                <a:cs typeface="Arial"/>
              </a:rPr>
              <a:t> skjer</a:t>
            </a:r>
          </a:p>
        </p:txBody>
      </p:sp>
      <p:grpSp>
        <p:nvGrpSpPr>
          <p:cNvPr id="9" name="Group 8"/>
          <p:cNvGrpSpPr/>
          <p:nvPr/>
        </p:nvGrpSpPr>
        <p:grpSpPr>
          <a:xfrm>
            <a:off x="4439723" y="2182922"/>
            <a:ext cx="2918001" cy="2788313"/>
            <a:chOff x="2771800" y="1628800"/>
            <a:chExt cx="2956449" cy="2825052"/>
          </a:xfrm>
        </p:grpSpPr>
        <p:pic>
          <p:nvPicPr>
            <p:cNvPr id="10" name="Picture 9" descr="Alle tegningene-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71800" y="1628800"/>
              <a:ext cx="2956449" cy="2825052"/>
            </a:xfrm>
            <a:prstGeom prst="rect">
              <a:avLst/>
            </a:prstGeom>
          </p:spPr>
        </p:pic>
        <p:sp>
          <p:nvSpPr>
            <p:cNvPr id="12" name="Rectangle 11"/>
            <p:cNvSpPr/>
            <p:nvPr/>
          </p:nvSpPr>
          <p:spPr>
            <a:xfrm>
              <a:off x="2915816" y="2996952"/>
              <a:ext cx="720080"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endParaRPr lang="nb-NO" dirty="0">
                <a:solidFill>
                  <a:prstClr val="white"/>
                </a:solidFill>
                <a:latin typeface="Arial"/>
                <a:cs typeface="Arial"/>
              </a:endParaRPr>
            </a:p>
          </p:txBody>
        </p:sp>
      </p:grpSp>
      <p:sp>
        <p:nvSpPr>
          <p:cNvPr id="13" name="Rectangle 12"/>
          <p:cNvSpPr/>
          <p:nvPr/>
        </p:nvSpPr>
        <p:spPr>
          <a:xfrm>
            <a:off x="5153525" y="4369039"/>
            <a:ext cx="2502024" cy="602196"/>
          </a:xfrm>
          <a:prstGeom prst="rect">
            <a:avLst/>
          </a:prstGeom>
        </p:spPr>
        <p:txBody>
          <a:bodyPr wrap="square" lIns="91418" tIns="45710" rIns="91418" bIns="45710">
            <a:spAutoFit/>
          </a:bodyPr>
          <a:lstStyle/>
          <a:p>
            <a:pPr defTabSz="457200">
              <a:lnSpc>
                <a:spcPct val="120000"/>
              </a:lnSpc>
            </a:pPr>
            <a:r>
              <a:rPr lang="nb-NO" sz="1400" b="1" dirty="0">
                <a:solidFill>
                  <a:srgbClr val="3A7EC0"/>
                </a:solidFill>
                <a:latin typeface="Arial"/>
                <a:cs typeface="Arial"/>
              </a:rPr>
              <a:t>2. Intervju</a:t>
            </a:r>
            <a:br>
              <a:rPr lang="nb-NO" sz="1400" b="1" dirty="0">
                <a:solidFill>
                  <a:srgbClr val="3A7EC0"/>
                </a:solidFill>
                <a:latin typeface="Arial"/>
                <a:cs typeface="Arial"/>
              </a:rPr>
            </a:br>
            <a:r>
              <a:rPr lang="nb-NO" sz="1400" dirty="0">
                <a:solidFill>
                  <a:srgbClr val="000000"/>
                </a:solidFill>
                <a:latin typeface="Arial"/>
                <a:cs typeface="Arial"/>
              </a:rPr>
              <a:t>Detaljert informasjon</a:t>
            </a:r>
          </a:p>
        </p:txBody>
      </p:sp>
      <p:sp>
        <p:nvSpPr>
          <p:cNvPr id="14" name="Rectangle 13"/>
          <p:cNvSpPr/>
          <p:nvPr/>
        </p:nvSpPr>
        <p:spPr>
          <a:xfrm>
            <a:off x="1498400" y="4357413"/>
            <a:ext cx="2502024" cy="817640"/>
          </a:xfrm>
          <a:prstGeom prst="rect">
            <a:avLst/>
          </a:prstGeom>
        </p:spPr>
        <p:txBody>
          <a:bodyPr wrap="square" lIns="91418" tIns="45710" rIns="91418" bIns="45710">
            <a:spAutoFit/>
          </a:bodyPr>
          <a:lstStyle/>
          <a:p>
            <a:pPr defTabSz="457200"/>
            <a:r>
              <a:rPr lang="nb-NO" sz="1400" b="1" dirty="0">
                <a:solidFill>
                  <a:srgbClr val="3A7EC0"/>
                </a:solidFill>
                <a:latin typeface="Arial"/>
                <a:cs typeface="Arial"/>
              </a:rPr>
              <a:t>1. Gruppesamtale</a:t>
            </a:r>
          </a:p>
          <a:p>
            <a:pPr defTabSz="457200">
              <a:lnSpc>
                <a:spcPct val="120000"/>
              </a:lnSpc>
            </a:pPr>
            <a:r>
              <a:rPr lang="nb-NO" sz="1400" dirty="0">
                <a:solidFill>
                  <a:srgbClr val="000000"/>
                </a:solidFill>
                <a:latin typeface="Arial"/>
                <a:cs typeface="Arial"/>
              </a:rPr>
              <a:t>Retningsgivende informasjon</a:t>
            </a:r>
          </a:p>
          <a:p>
            <a:pPr defTabSz="457200">
              <a:lnSpc>
                <a:spcPct val="120000"/>
              </a:lnSpc>
            </a:pPr>
            <a:endParaRPr lang="nb-NO" sz="1400" dirty="0">
              <a:solidFill>
                <a:srgbClr val="000000"/>
              </a:solidFill>
              <a:latin typeface="Arial"/>
              <a:cs typeface="Arial"/>
            </a:endParaRPr>
          </a:p>
        </p:txBody>
      </p:sp>
      <p:pic>
        <p:nvPicPr>
          <p:cNvPr id="21" name="Picture 20" descr="Illustrasjon_fra_til 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8400" y="2347466"/>
            <a:ext cx="2409834" cy="1948513"/>
          </a:xfrm>
          <a:prstGeom prst="rect">
            <a:avLst/>
          </a:prstGeom>
        </p:spPr>
      </p:pic>
      <p:sp>
        <p:nvSpPr>
          <p:cNvPr id="2" name="Title 1"/>
          <p:cNvSpPr>
            <a:spLocks noGrp="1"/>
          </p:cNvSpPr>
          <p:nvPr>
            <p:ph type="title"/>
          </p:nvPr>
        </p:nvSpPr>
        <p:spPr>
          <a:xfrm>
            <a:off x="1111522" y="633903"/>
            <a:ext cx="11696027" cy="557836"/>
          </a:xfrm>
        </p:spPr>
        <p:txBody>
          <a:bodyPr>
            <a:normAutofit/>
          </a:bodyPr>
          <a:lstStyle/>
          <a:p>
            <a:r>
              <a:rPr lang="nb-NO" sz="2400" dirty="0">
                <a:solidFill>
                  <a:schemeClr val="tx1"/>
                </a:solidFill>
              </a:rPr>
              <a:t>Metoder for å samle innsikt </a:t>
            </a:r>
          </a:p>
        </p:txBody>
      </p:sp>
      <p:sp>
        <p:nvSpPr>
          <p:cNvPr id="19" name="Rectangle 18"/>
          <p:cNvSpPr/>
          <p:nvPr/>
        </p:nvSpPr>
        <p:spPr>
          <a:xfrm>
            <a:off x="1111522" y="2026286"/>
            <a:ext cx="9376966" cy="4291565"/>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Arial"/>
            </a:endParaRPr>
          </a:p>
        </p:txBody>
      </p:sp>
      <p:sp>
        <p:nvSpPr>
          <p:cNvPr id="3" name="TekstSylinder 2">
            <a:extLst>
              <a:ext uri="{FF2B5EF4-FFF2-40B4-BE49-F238E27FC236}">
                <a16:creationId xmlns:a16="http://schemas.microsoft.com/office/drawing/2014/main" id="{709C5AEF-9022-4C16-B004-E76E71468E6F}"/>
              </a:ext>
            </a:extLst>
          </p:cNvPr>
          <p:cNvSpPr txBox="1"/>
          <p:nvPr/>
        </p:nvSpPr>
        <p:spPr>
          <a:xfrm>
            <a:off x="1498400" y="5637402"/>
            <a:ext cx="8069838" cy="307777"/>
          </a:xfrm>
          <a:prstGeom prst="rect">
            <a:avLst/>
          </a:prstGeom>
          <a:noFill/>
        </p:spPr>
        <p:txBody>
          <a:bodyPr wrap="none" rtlCol="0">
            <a:spAutoFit/>
          </a:bodyPr>
          <a:lstStyle/>
          <a:p>
            <a:r>
              <a:rPr lang="nb-NO" sz="1400" dirty="0">
                <a:latin typeface="Arial" panose="020B0604020202020204" pitchFamily="34" charset="0"/>
                <a:cs typeface="Arial" panose="020B0604020202020204" pitchFamily="34" charset="0"/>
              </a:rPr>
              <a:t>I veikart for tjenesteinnovasjon finner du gode veiledere og tips for gode gruppesamtaler og intervju.</a:t>
            </a:r>
          </a:p>
        </p:txBody>
      </p:sp>
      <p:pic>
        <p:nvPicPr>
          <p:cNvPr id="4" name="Bilde 3">
            <a:extLst>
              <a:ext uri="{FF2B5EF4-FFF2-40B4-BE49-F238E27FC236}">
                <a16:creationId xmlns:a16="http://schemas.microsoft.com/office/drawing/2014/main" id="{E42FFDC6-C633-49F9-B219-ED92F710AA40}"/>
              </a:ext>
            </a:extLst>
          </p:cNvPr>
          <p:cNvPicPr>
            <a:picLocks noChangeAspect="1"/>
          </p:cNvPicPr>
          <p:nvPr/>
        </p:nvPicPr>
        <p:blipFill>
          <a:blip r:embed="rId5"/>
          <a:stretch>
            <a:fillRect/>
          </a:stretch>
        </p:blipFill>
        <p:spPr>
          <a:xfrm>
            <a:off x="7986464" y="5994343"/>
            <a:ext cx="2670279" cy="274344"/>
          </a:xfrm>
          <a:prstGeom prst="rect">
            <a:avLst/>
          </a:prstGeom>
        </p:spPr>
      </p:pic>
      <p:pic>
        <p:nvPicPr>
          <p:cNvPr id="5" name="Bilde 4">
            <a:extLst>
              <a:ext uri="{FF2B5EF4-FFF2-40B4-BE49-F238E27FC236}">
                <a16:creationId xmlns:a16="http://schemas.microsoft.com/office/drawing/2014/main" id="{0C57DB28-6AD2-40FA-8A53-AFB74C29B3DB}"/>
              </a:ext>
            </a:extLst>
          </p:cNvPr>
          <p:cNvPicPr>
            <a:picLocks noChangeAspect="1"/>
          </p:cNvPicPr>
          <p:nvPr/>
        </p:nvPicPr>
        <p:blipFill>
          <a:blip r:embed="rId6"/>
          <a:stretch>
            <a:fillRect/>
          </a:stretch>
        </p:blipFill>
        <p:spPr>
          <a:xfrm>
            <a:off x="1111522" y="6419566"/>
            <a:ext cx="3029975" cy="195089"/>
          </a:xfrm>
          <a:prstGeom prst="rect">
            <a:avLst/>
          </a:prstGeom>
        </p:spPr>
      </p:pic>
    </p:spTree>
    <p:extLst>
      <p:ext uri="{BB962C8B-B14F-4D97-AF65-F5344CB8AC3E}">
        <p14:creationId xmlns:p14="http://schemas.microsoft.com/office/powerpoint/2010/main" val="385280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1387" y="2659449"/>
            <a:ext cx="9038593" cy="3843903"/>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prstClr val="black"/>
              </a:solidFill>
              <a:cs typeface="Arial"/>
            </a:endParaRPr>
          </a:p>
          <a:p>
            <a:pPr lvl="0" defTabSz="457200"/>
            <a:endParaRPr lang="nb-NO" sz="1400" dirty="0">
              <a:solidFill>
                <a:schemeClr val="accent1"/>
              </a:solidFill>
              <a:cs typeface="Arial"/>
            </a:endParaRPr>
          </a:p>
          <a:p>
            <a:pPr lvl="0" defTabSz="457200"/>
            <a:endParaRPr lang="nb-NO" sz="1400" dirty="0">
              <a:solidFill>
                <a:schemeClr val="accent1"/>
              </a:solidFill>
              <a:cs typeface="Arial"/>
            </a:endParaRPr>
          </a:p>
          <a:p>
            <a:pPr lvl="0" defTabSz="457200"/>
            <a:endParaRPr lang="nb-NO" sz="1400" dirty="0">
              <a:solidFill>
                <a:schemeClr val="accent1"/>
              </a:solidFill>
              <a:cs typeface="Arial"/>
            </a:endParaRPr>
          </a:p>
        </p:txBody>
      </p:sp>
      <p:sp>
        <p:nvSpPr>
          <p:cNvPr id="37" name="Oval 36"/>
          <p:cNvSpPr/>
          <p:nvPr/>
        </p:nvSpPr>
        <p:spPr>
          <a:xfrm>
            <a:off x="2234551" y="5348060"/>
            <a:ext cx="558546" cy="558546"/>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algn="ctr" defTabSz="457200"/>
            <a:endParaRPr lang="nb-NO" dirty="0">
              <a:solidFill>
                <a:srgbClr val="8BAE4A"/>
              </a:solidFill>
              <a:latin typeface="Arial"/>
              <a:cs typeface="Arial"/>
            </a:endParaRPr>
          </a:p>
        </p:txBody>
      </p:sp>
      <p:sp>
        <p:nvSpPr>
          <p:cNvPr id="39" name="Oval 38"/>
          <p:cNvSpPr/>
          <p:nvPr/>
        </p:nvSpPr>
        <p:spPr>
          <a:xfrm>
            <a:off x="8103787" y="5348060"/>
            <a:ext cx="558546" cy="558546"/>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algn="ctr" defTabSz="457200"/>
            <a:endParaRPr lang="nb-NO" dirty="0">
              <a:solidFill>
                <a:srgbClr val="8BAE4A"/>
              </a:solidFill>
              <a:latin typeface="Arial"/>
              <a:cs typeface="Arial"/>
            </a:endParaRPr>
          </a:p>
        </p:txBody>
      </p:sp>
      <p:cxnSp>
        <p:nvCxnSpPr>
          <p:cNvPr id="40" name="Straight Arrow Connector 39"/>
          <p:cNvCxnSpPr/>
          <p:nvPr/>
        </p:nvCxnSpPr>
        <p:spPr>
          <a:xfrm>
            <a:off x="1643382" y="5312281"/>
            <a:ext cx="8501362" cy="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0" name="Title 1"/>
          <p:cNvSpPr txBox="1">
            <a:spLocks/>
          </p:cNvSpPr>
          <p:nvPr/>
        </p:nvSpPr>
        <p:spPr>
          <a:xfrm>
            <a:off x="1760539" y="354648"/>
            <a:ext cx="9244227" cy="711200"/>
          </a:xfrm>
          <a:prstGeom prst="rect">
            <a:avLst/>
          </a:prstGeom>
        </p:spPr>
        <p:txBody>
          <a:bodyPr lIns="91418" tIns="45710" rIns="91418" bIns="45710"/>
          <a:lstStyle>
            <a:lvl1pPr algn="l" rtl="0" eaLnBrk="1" fontAlgn="base" hangingPunct="1">
              <a:lnSpc>
                <a:spcPct val="100000"/>
              </a:lnSpc>
              <a:spcBef>
                <a:spcPct val="0"/>
              </a:spcBef>
              <a:spcAft>
                <a:spcPct val="0"/>
              </a:spcAft>
              <a:defRPr sz="3600" b="1" i="0">
                <a:solidFill>
                  <a:schemeClr val="accent3"/>
                </a:solidFill>
                <a:latin typeface="+mn-lt"/>
                <a:ea typeface="+mj-ea"/>
                <a:cs typeface="Times New Roman" pitchFamily="18" charset="0"/>
              </a:defRPr>
            </a:lvl1pPr>
            <a:lvl2pPr algn="l" rtl="0" eaLnBrk="1" fontAlgn="base" hangingPunct="1">
              <a:spcBef>
                <a:spcPct val="0"/>
              </a:spcBef>
              <a:spcAft>
                <a:spcPct val="0"/>
              </a:spcAft>
              <a:defRPr sz="4000">
                <a:solidFill>
                  <a:srgbClr val="333333"/>
                </a:solidFill>
                <a:latin typeface="Helvetica 65 Medium" pitchFamily="34" charset="0"/>
              </a:defRPr>
            </a:lvl2pPr>
            <a:lvl3pPr algn="l" rtl="0" eaLnBrk="1" fontAlgn="base" hangingPunct="1">
              <a:spcBef>
                <a:spcPct val="0"/>
              </a:spcBef>
              <a:spcAft>
                <a:spcPct val="0"/>
              </a:spcAft>
              <a:defRPr sz="4000">
                <a:solidFill>
                  <a:srgbClr val="333333"/>
                </a:solidFill>
                <a:latin typeface="Helvetica 65 Medium" pitchFamily="34" charset="0"/>
              </a:defRPr>
            </a:lvl3pPr>
            <a:lvl4pPr algn="l" rtl="0" eaLnBrk="1" fontAlgn="base" hangingPunct="1">
              <a:spcBef>
                <a:spcPct val="0"/>
              </a:spcBef>
              <a:spcAft>
                <a:spcPct val="0"/>
              </a:spcAft>
              <a:defRPr sz="4000">
                <a:solidFill>
                  <a:srgbClr val="333333"/>
                </a:solidFill>
                <a:latin typeface="Helvetica 65 Medium" pitchFamily="34" charset="0"/>
              </a:defRPr>
            </a:lvl4pPr>
            <a:lvl5pPr algn="l" rtl="0" eaLnBrk="1" fontAlgn="base" hangingPunct="1">
              <a:spcBef>
                <a:spcPct val="0"/>
              </a:spcBef>
              <a:spcAft>
                <a:spcPct val="0"/>
              </a:spcAft>
              <a:defRPr sz="4000">
                <a:solidFill>
                  <a:srgbClr val="333333"/>
                </a:solidFill>
                <a:latin typeface="Helvetica 65 Medium" pitchFamily="34" charset="0"/>
              </a:defRPr>
            </a:lvl5pPr>
            <a:lvl6pPr marL="511980" algn="l" rtl="0" eaLnBrk="1" fontAlgn="base" hangingPunct="1">
              <a:spcBef>
                <a:spcPct val="0"/>
              </a:spcBef>
              <a:spcAft>
                <a:spcPct val="0"/>
              </a:spcAft>
              <a:defRPr sz="4000">
                <a:solidFill>
                  <a:srgbClr val="333333"/>
                </a:solidFill>
                <a:latin typeface="Helvetica 65 Medium" pitchFamily="34" charset="0"/>
              </a:defRPr>
            </a:lvl6pPr>
            <a:lvl7pPr marL="1023960" algn="l" rtl="0" eaLnBrk="1" fontAlgn="base" hangingPunct="1">
              <a:spcBef>
                <a:spcPct val="0"/>
              </a:spcBef>
              <a:spcAft>
                <a:spcPct val="0"/>
              </a:spcAft>
              <a:defRPr sz="4000">
                <a:solidFill>
                  <a:srgbClr val="333333"/>
                </a:solidFill>
                <a:latin typeface="Helvetica 65 Medium" pitchFamily="34" charset="0"/>
              </a:defRPr>
            </a:lvl7pPr>
            <a:lvl8pPr marL="1535940" algn="l" rtl="0" eaLnBrk="1" fontAlgn="base" hangingPunct="1">
              <a:spcBef>
                <a:spcPct val="0"/>
              </a:spcBef>
              <a:spcAft>
                <a:spcPct val="0"/>
              </a:spcAft>
              <a:defRPr sz="4000">
                <a:solidFill>
                  <a:srgbClr val="333333"/>
                </a:solidFill>
                <a:latin typeface="Helvetica 65 Medium" pitchFamily="34" charset="0"/>
              </a:defRPr>
            </a:lvl8pPr>
            <a:lvl9pPr marL="2047920" algn="l" rtl="0" eaLnBrk="1" fontAlgn="base" hangingPunct="1">
              <a:spcBef>
                <a:spcPct val="0"/>
              </a:spcBef>
              <a:spcAft>
                <a:spcPct val="0"/>
              </a:spcAft>
              <a:defRPr sz="4000">
                <a:solidFill>
                  <a:srgbClr val="333333"/>
                </a:solidFill>
                <a:latin typeface="Helvetica 65 Medium" pitchFamily="34" charset="0"/>
              </a:defRPr>
            </a:lvl9pPr>
          </a:lstStyle>
          <a:p>
            <a:pPr defTabSz="457200"/>
            <a:endParaRPr lang="nb-NO" sz="2400" kern="0" dirty="0">
              <a:solidFill>
                <a:srgbClr val="EF8B0A"/>
              </a:solidFill>
              <a:latin typeface="Arial"/>
            </a:endParaRPr>
          </a:p>
        </p:txBody>
      </p:sp>
      <p:grpSp>
        <p:nvGrpSpPr>
          <p:cNvPr id="8" name="Group 7"/>
          <p:cNvGrpSpPr/>
          <p:nvPr/>
        </p:nvGrpSpPr>
        <p:grpSpPr>
          <a:xfrm>
            <a:off x="4440407" y="3356919"/>
            <a:ext cx="2160585" cy="1955362"/>
            <a:chOff x="6513174" y="1834716"/>
            <a:chExt cx="2890055" cy="2615544"/>
          </a:xfrm>
        </p:grpSpPr>
        <p:pic>
          <p:nvPicPr>
            <p:cNvPr id="74" name="Picture 73" descr="Diverse HÅNDTEGNINGER samlet _ 66-74-67.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13174" y="1834716"/>
              <a:ext cx="1776291" cy="1533182"/>
            </a:xfrm>
            <a:prstGeom prst="rect">
              <a:avLst/>
            </a:prstGeom>
          </p:spPr>
        </p:pic>
        <p:pic>
          <p:nvPicPr>
            <p:cNvPr id="75" name="Picture 74" descr="Diverse HÅNDTEGNINGER samlet _ 66-74-78.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03217" y="3346884"/>
              <a:ext cx="2390648" cy="1103376"/>
            </a:xfrm>
            <a:prstGeom prst="rect">
              <a:avLst/>
            </a:prstGeom>
          </p:spPr>
        </p:pic>
        <p:pic>
          <p:nvPicPr>
            <p:cNvPr id="76" name="Picture 75" descr="Diverse HÅNDTEGNINGER samlet _ 66-74-75.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17329" y="2154668"/>
              <a:ext cx="1485900" cy="1286256"/>
            </a:xfrm>
            <a:prstGeom prst="rect">
              <a:avLst/>
            </a:prstGeom>
          </p:spPr>
        </p:pic>
      </p:grpSp>
      <p:sp>
        <p:nvSpPr>
          <p:cNvPr id="80" name="Rectangle 79"/>
          <p:cNvSpPr/>
          <p:nvPr/>
        </p:nvSpPr>
        <p:spPr>
          <a:xfrm>
            <a:off x="7157306" y="5906606"/>
            <a:ext cx="3256851" cy="523200"/>
          </a:xfrm>
          <a:prstGeom prst="rect">
            <a:avLst/>
          </a:prstGeom>
        </p:spPr>
        <p:txBody>
          <a:bodyPr wrap="square" lIns="91418" tIns="45710" rIns="91418" bIns="45710">
            <a:spAutoFit/>
          </a:bodyPr>
          <a:lstStyle/>
          <a:p>
            <a:pPr defTabSz="457200"/>
            <a:r>
              <a:rPr lang="nb-NO" sz="1400" dirty="0">
                <a:solidFill>
                  <a:prstClr val="black"/>
                </a:solidFill>
                <a:latin typeface="Arial"/>
                <a:cs typeface="Arial"/>
              </a:rPr>
              <a:t>Lag utkast til løsninger som kan være med videre i arbeidet  </a:t>
            </a:r>
          </a:p>
        </p:txBody>
      </p:sp>
      <p:sp>
        <p:nvSpPr>
          <p:cNvPr id="85" name="Rectangle 84"/>
          <p:cNvSpPr/>
          <p:nvPr/>
        </p:nvSpPr>
        <p:spPr>
          <a:xfrm>
            <a:off x="1290559" y="6001489"/>
            <a:ext cx="3672407" cy="307756"/>
          </a:xfrm>
          <a:prstGeom prst="rect">
            <a:avLst/>
          </a:prstGeom>
        </p:spPr>
        <p:txBody>
          <a:bodyPr wrap="square" lIns="91418" tIns="45710" rIns="91418" bIns="45710">
            <a:spAutoFit/>
          </a:bodyPr>
          <a:lstStyle/>
          <a:p>
            <a:pPr defTabSz="457200"/>
            <a:r>
              <a:rPr lang="nb-NO" sz="1400" dirty="0">
                <a:solidFill>
                  <a:prstClr val="black"/>
                </a:solidFill>
                <a:latin typeface="Arial"/>
                <a:cs typeface="Arial"/>
              </a:rPr>
              <a:t>Utfør flere idémyldringer og workshops. </a:t>
            </a:r>
          </a:p>
        </p:txBody>
      </p:sp>
      <p:sp>
        <p:nvSpPr>
          <p:cNvPr id="92" name="TextBox 91"/>
          <p:cNvSpPr txBox="1"/>
          <p:nvPr/>
        </p:nvSpPr>
        <p:spPr>
          <a:xfrm>
            <a:off x="2296218" y="5335767"/>
            <a:ext cx="558546" cy="523197"/>
          </a:xfrm>
          <a:prstGeom prst="rect">
            <a:avLst/>
          </a:prstGeom>
          <a:noFill/>
        </p:spPr>
        <p:txBody>
          <a:bodyPr wrap="square" lIns="71971" tIns="71971" rIns="71971" bIns="71971" rtlCol="0">
            <a:noAutofit/>
          </a:bodyPr>
          <a:lstStyle/>
          <a:p>
            <a:pPr defTabSz="457200"/>
            <a:r>
              <a:rPr lang="nb-NO" sz="2800" b="1" dirty="0">
                <a:solidFill>
                  <a:prstClr val="white"/>
                </a:solidFill>
                <a:latin typeface="Arial"/>
                <a:cs typeface="Arial"/>
              </a:rPr>
              <a:t>1</a:t>
            </a:r>
            <a:endParaRPr lang="nb-NO" sz="2000" b="1" dirty="0">
              <a:solidFill>
                <a:prstClr val="white"/>
              </a:solidFill>
              <a:latin typeface="Arial"/>
              <a:cs typeface="Arial"/>
            </a:endParaRPr>
          </a:p>
        </p:txBody>
      </p:sp>
      <p:sp>
        <p:nvSpPr>
          <p:cNvPr id="94" name="TextBox 93"/>
          <p:cNvSpPr txBox="1"/>
          <p:nvPr/>
        </p:nvSpPr>
        <p:spPr>
          <a:xfrm>
            <a:off x="8206666" y="5341398"/>
            <a:ext cx="545573" cy="554269"/>
          </a:xfrm>
          <a:prstGeom prst="rect">
            <a:avLst/>
          </a:prstGeom>
          <a:noFill/>
        </p:spPr>
        <p:txBody>
          <a:bodyPr wrap="square" lIns="71971" tIns="71971" rIns="71971" bIns="71971" rtlCol="0">
            <a:noAutofit/>
          </a:bodyPr>
          <a:lstStyle/>
          <a:p>
            <a:pPr defTabSz="457200"/>
            <a:r>
              <a:rPr lang="nb-NO" sz="2800" b="1" dirty="0">
                <a:solidFill>
                  <a:prstClr val="white"/>
                </a:solidFill>
                <a:latin typeface="Arial"/>
                <a:cs typeface="Arial"/>
              </a:rPr>
              <a:t>2</a:t>
            </a:r>
            <a:endParaRPr lang="nb-NO" sz="2000" b="1" dirty="0">
              <a:solidFill>
                <a:prstClr val="white"/>
              </a:solidFill>
              <a:latin typeface="Arial"/>
              <a:cs typeface="Arial"/>
            </a:endParaRPr>
          </a:p>
        </p:txBody>
      </p:sp>
      <p:sp>
        <p:nvSpPr>
          <p:cNvPr id="98" name="TextBox 97"/>
          <p:cNvSpPr txBox="1"/>
          <p:nvPr/>
        </p:nvSpPr>
        <p:spPr>
          <a:xfrm>
            <a:off x="3917181" y="-1002693"/>
            <a:ext cx="1025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200" latinLnBrk="1" hangingPunct="0"/>
            <a:endParaRPr lang="en-US" sz="3600">
              <a:solidFill>
                <a:srgbClr val="000000"/>
              </a:solidFill>
              <a:latin typeface="Arial"/>
              <a:sym typeface="Helvetica Light"/>
            </a:endParaRPr>
          </a:p>
        </p:txBody>
      </p:sp>
      <p:pic>
        <p:nvPicPr>
          <p:cNvPr id="10" name="Picture 9" descr="ideer.png"/>
          <p:cNvPicPr>
            <a:picLocks noChangeAspect="1"/>
          </p:cNvPicPr>
          <p:nvPr/>
        </p:nvPicPr>
        <p:blipFill>
          <a:blip r:embed="rId5">
            <a:extLst>
              <a:ext uri="{28A0092B-C50C-407E-A947-70E740481C1C}">
                <a14:useLocalDpi xmlns:a14="http://schemas.microsoft.com/office/drawing/2010/main"/>
              </a:ext>
            </a:extLst>
          </a:blip>
          <a:stretch>
            <a:fillRect/>
          </a:stretch>
        </p:blipFill>
        <p:spPr>
          <a:xfrm rot="599088">
            <a:off x="1462506" y="2820184"/>
            <a:ext cx="2523744" cy="2395728"/>
          </a:xfrm>
          <a:prstGeom prst="rect">
            <a:avLst/>
          </a:prstGeom>
        </p:spPr>
      </p:pic>
      <p:pic>
        <p:nvPicPr>
          <p:cNvPr id="14" name="Picture 13" descr="Kontaktpunkt.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45548" y="3284986"/>
            <a:ext cx="2126295" cy="1913768"/>
          </a:xfrm>
          <a:prstGeom prst="rect">
            <a:avLst/>
          </a:prstGeom>
        </p:spPr>
      </p:pic>
      <p:sp>
        <p:nvSpPr>
          <p:cNvPr id="50" name="Title 13"/>
          <p:cNvSpPr>
            <a:spLocks noGrp="1"/>
          </p:cNvSpPr>
          <p:nvPr>
            <p:ph type="title"/>
          </p:nvPr>
        </p:nvSpPr>
        <p:spPr>
          <a:xfrm>
            <a:off x="1445171" y="647704"/>
            <a:ext cx="9504186" cy="557836"/>
          </a:xfrm>
        </p:spPr>
        <p:txBody>
          <a:bodyPr/>
          <a:lstStyle/>
          <a:p>
            <a:r>
              <a:rPr lang="nb-NO" dirty="0">
                <a:solidFill>
                  <a:schemeClr val="tx1"/>
                </a:solidFill>
              </a:rPr>
              <a:t>Idémyldring og workshop </a:t>
            </a:r>
            <a:endParaRPr lang="en-US" dirty="0">
              <a:solidFill>
                <a:schemeClr val="tx1"/>
              </a:solidFill>
            </a:endParaRPr>
          </a:p>
        </p:txBody>
      </p:sp>
      <p:sp>
        <p:nvSpPr>
          <p:cNvPr id="4" name="Rektangel 3">
            <a:extLst>
              <a:ext uri="{FF2B5EF4-FFF2-40B4-BE49-F238E27FC236}">
                <a16:creationId xmlns:a16="http://schemas.microsoft.com/office/drawing/2014/main" id="{C96636F5-E75B-47D7-BE43-E7BEBE39279F}"/>
              </a:ext>
            </a:extLst>
          </p:cNvPr>
          <p:cNvSpPr/>
          <p:nvPr/>
        </p:nvSpPr>
        <p:spPr>
          <a:xfrm>
            <a:off x="1332264" y="1192623"/>
            <a:ext cx="9359182" cy="1815882"/>
          </a:xfrm>
          <a:prstGeom prst="rect">
            <a:avLst/>
          </a:prstGeom>
        </p:spPr>
        <p:txBody>
          <a:bodyPr wrap="square">
            <a:spAutoFit/>
          </a:bodyPr>
          <a:lstStyle/>
          <a:p>
            <a:pPr lvl="0" defTabSz="457200"/>
            <a:r>
              <a:rPr lang="nb-NO" sz="1600" dirty="0">
                <a:solidFill>
                  <a:schemeClr val="accent1"/>
                </a:solidFill>
                <a:cs typeface="Arial"/>
              </a:rPr>
              <a:t>Idemyldringer og workshops kan være en god metode for involvering av mange og for å få </a:t>
            </a:r>
            <a:r>
              <a:rPr lang="nb-NO" sz="1600" dirty="0" err="1">
                <a:solidFill>
                  <a:schemeClr val="accent1"/>
                </a:solidFill>
                <a:cs typeface="Arial"/>
              </a:rPr>
              <a:t>innspillog</a:t>
            </a:r>
            <a:r>
              <a:rPr lang="nb-NO" sz="1600" dirty="0">
                <a:solidFill>
                  <a:schemeClr val="accent1"/>
                </a:solidFill>
                <a:cs typeface="Arial"/>
              </a:rPr>
              <a:t> oversikt over ønsker, forventninger og behov tidlig i prosessen. </a:t>
            </a:r>
          </a:p>
          <a:p>
            <a:pPr lvl="0" defTabSz="457200"/>
            <a:r>
              <a:rPr lang="nb-NO" sz="1600" dirty="0">
                <a:solidFill>
                  <a:schemeClr val="accent1"/>
                </a:solidFill>
                <a:cs typeface="Arial"/>
              </a:rPr>
              <a:t>Det kan også brukes underveis på temaområder dere vil se nærmere på.</a:t>
            </a:r>
          </a:p>
          <a:p>
            <a:pPr lvl="0" defTabSz="457200"/>
            <a:endParaRPr lang="nb-NO" sz="1600" dirty="0">
              <a:solidFill>
                <a:schemeClr val="accent1"/>
              </a:solidFill>
              <a:cs typeface="Arial"/>
            </a:endParaRPr>
          </a:p>
          <a:p>
            <a:pPr lvl="0" defTabSz="457200"/>
            <a:r>
              <a:rPr lang="nb-NO" sz="1600" dirty="0">
                <a:solidFill>
                  <a:schemeClr val="accent1"/>
                </a:solidFill>
                <a:cs typeface="Arial"/>
              </a:rPr>
              <a:t>I «veikart for tjenesteinnovasjon» på ks.no finner du tips til å tenke kreativt, redskaper for å visualisere tjenestereiser og funn som kan gi retning og inspirasjon i idémyldringen, idesorteringsark og prioriteringsark til bruk i arbeidet.</a:t>
            </a:r>
          </a:p>
        </p:txBody>
      </p:sp>
      <p:pic>
        <p:nvPicPr>
          <p:cNvPr id="6" name="Bilde 5">
            <a:extLst>
              <a:ext uri="{FF2B5EF4-FFF2-40B4-BE49-F238E27FC236}">
                <a16:creationId xmlns:a16="http://schemas.microsoft.com/office/drawing/2014/main" id="{F9230B15-B181-4042-BC08-E9CEE63BA6D7}"/>
              </a:ext>
            </a:extLst>
          </p:cNvPr>
          <p:cNvPicPr>
            <a:picLocks noChangeAspect="1"/>
          </p:cNvPicPr>
          <p:nvPr/>
        </p:nvPicPr>
        <p:blipFill>
          <a:blip r:embed="rId7"/>
          <a:stretch>
            <a:fillRect/>
          </a:stretch>
        </p:blipFill>
        <p:spPr>
          <a:xfrm>
            <a:off x="1273924" y="6555322"/>
            <a:ext cx="3029975" cy="195089"/>
          </a:xfrm>
          <a:prstGeom prst="rect">
            <a:avLst/>
          </a:prstGeom>
        </p:spPr>
      </p:pic>
    </p:spTree>
    <p:extLst>
      <p:ext uri="{BB962C8B-B14F-4D97-AF65-F5344CB8AC3E}">
        <p14:creationId xmlns:p14="http://schemas.microsoft.com/office/powerpoint/2010/main" val="461872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A37D8D-3932-4616-AC3A-7DAAA2F848CF}"/>
              </a:ext>
            </a:extLst>
          </p:cNvPr>
          <p:cNvSpPr>
            <a:spLocks noGrp="1"/>
          </p:cNvSpPr>
          <p:nvPr>
            <p:ph type="title"/>
          </p:nvPr>
        </p:nvSpPr>
        <p:spPr>
          <a:xfrm>
            <a:off x="331285" y="1011719"/>
            <a:ext cx="5839524" cy="557836"/>
          </a:xfrm>
        </p:spPr>
        <p:txBody>
          <a:bodyPr>
            <a:normAutofit fontScale="90000"/>
          </a:bodyPr>
          <a:lstStyle/>
          <a:p>
            <a:r>
              <a:rPr lang="nb-NO" dirty="0">
                <a:solidFill>
                  <a:schemeClr val="tx1"/>
                </a:solidFill>
              </a:rPr>
              <a:t>Eksempel på guide for samtale for innsikt</a:t>
            </a:r>
            <a:br>
              <a:rPr lang="nb-NO" dirty="0"/>
            </a:br>
            <a:endParaRPr lang="nb-NO" dirty="0"/>
          </a:p>
        </p:txBody>
      </p:sp>
      <p:pic>
        <p:nvPicPr>
          <p:cNvPr id="9" name="Bilde 8">
            <a:extLst>
              <a:ext uri="{FF2B5EF4-FFF2-40B4-BE49-F238E27FC236}">
                <a16:creationId xmlns:a16="http://schemas.microsoft.com/office/drawing/2014/main" id="{72D0DC7B-815C-42F8-98EA-164D8045FE41}"/>
              </a:ext>
            </a:extLst>
          </p:cNvPr>
          <p:cNvPicPr>
            <a:picLocks noChangeAspect="1"/>
          </p:cNvPicPr>
          <p:nvPr/>
        </p:nvPicPr>
        <p:blipFill>
          <a:blip r:embed="rId2"/>
          <a:stretch>
            <a:fillRect/>
          </a:stretch>
        </p:blipFill>
        <p:spPr>
          <a:xfrm>
            <a:off x="7647709" y="1186902"/>
            <a:ext cx="4364182" cy="5774207"/>
          </a:xfrm>
          <a:prstGeom prst="rect">
            <a:avLst/>
          </a:prstGeom>
        </p:spPr>
      </p:pic>
      <p:sp>
        <p:nvSpPr>
          <p:cNvPr id="10" name="Text Placeholder 15">
            <a:extLst>
              <a:ext uri="{FF2B5EF4-FFF2-40B4-BE49-F238E27FC236}">
                <a16:creationId xmlns:a16="http://schemas.microsoft.com/office/drawing/2014/main" id="{101ED4FB-CA9E-447F-A839-659323F84B5B}"/>
              </a:ext>
            </a:extLst>
          </p:cNvPr>
          <p:cNvSpPr txBox="1">
            <a:spLocks noGrp="1"/>
          </p:cNvSpPr>
          <p:nvPr>
            <p:ph type="body" sz="quarter" idx="17"/>
          </p:nvPr>
        </p:nvSpPr>
        <p:spPr>
          <a:xfrm>
            <a:off x="257175" y="1635125"/>
            <a:ext cx="6961188" cy="4891313"/>
          </a:xfrm>
          <a:prstGeom prst="rect">
            <a:avLst/>
          </a:prstGeom>
        </p:spPr>
        <p:txBody>
          <a:bodyPr>
            <a:noAutofit/>
          </a:bodyPr>
          <a:lstStyle>
            <a:lvl1pPr marL="0" indent="0" algn="l" defTabSz="457200" rtl="0" eaLnBrk="1" latinLnBrk="0" hangingPunct="1">
              <a:spcBef>
                <a:spcPct val="20000"/>
              </a:spcBef>
              <a:buFont typeface="Arial"/>
              <a:buNone/>
              <a:defRPr sz="1400" b="0" kern="1200">
                <a:solidFill>
                  <a:schemeClr val="tx1"/>
                </a:solidFill>
                <a:latin typeface="Arial"/>
                <a:ea typeface="+mn-ea"/>
                <a:cs typeface="Arial"/>
              </a:defRPr>
            </a:lvl1pPr>
            <a:lvl2pPr marL="285750"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2pPr>
            <a:lvl3pPr marL="465137"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3pPr>
            <a:lvl4pPr marL="712788" indent="-26670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4pPr>
            <a:lvl5pPr marL="989013" indent="-276225" algn="l" defTabSz="457200" rtl="0" eaLnBrk="1" latinLnBrk="0" hangingPunct="1">
              <a:spcBef>
                <a:spcPct val="20000"/>
              </a:spcBef>
              <a:buFont typeface="Arial"/>
              <a:buChar char="»"/>
              <a:defRPr sz="1400" b="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sz="1600" dirty="0">
                <a:solidFill>
                  <a:srgbClr val="3A7EC0"/>
                </a:solidFill>
              </a:rPr>
              <a:t>Innledende: </a:t>
            </a:r>
          </a:p>
          <a:p>
            <a:r>
              <a:rPr lang="nb-NO" sz="1600" dirty="0"/>
              <a:t>Fortell litt om aldersvennlige lokalsamfunn og hvorfor kommunen arbeider med dette. </a:t>
            </a:r>
          </a:p>
          <a:p>
            <a:endParaRPr lang="nb-NO" sz="1600" b="1" dirty="0">
              <a:solidFill>
                <a:srgbClr val="3A7EC0"/>
              </a:solidFill>
            </a:endParaRPr>
          </a:p>
          <a:p>
            <a:r>
              <a:rPr lang="nb-NO" sz="1600" b="1" dirty="0">
                <a:solidFill>
                  <a:srgbClr val="3A7EC0"/>
                </a:solidFill>
              </a:rPr>
              <a:t>Bli kjent </a:t>
            </a:r>
          </a:p>
          <a:p>
            <a:pPr marL="285750" indent="-285750">
              <a:buFont typeface="Arial"/>
              <a:buChar char="•"/>
            </a:pPr>
            <a:r>
              <a:rPr lang="nb-NO" sz="1600" dirty="0">
                <a:solidFill>
                  <a:prstClr val="black"/>
                </a:solidFill>
              </a:rPr>
              <a:t>Kan du fortelle litt om deg selv?</a:t>
            </a:r>
          </a:p>
          <a:p>
            <a:pPr marL="285750" indent="-285750">
              <a:buFont typeface="Arial"/>
              <a:buChar char="•"/>
            </a:pPr>
            <a:r>
              <a:rPr lang="nb-NO" sz="1600" dirty="0">
                <a:solidFill>
                  <a:prstClr val="black"/>
                </a:solidFill>
              </a:rPr>
              <a:t>Fortell litt om stedet du bor</a:t>
            </a:r>
            <a:endParaRPr lang="en-GB" sz="1600" dirty="0">
              <a:solidFill>
                <a:srgbClr val="A6A6A6"/>
              </a:solidFill>
            </a:endParaRPr>
          </a:p>
          <a:p>
            <a:pPr marL="285750" indent="-285750">
              <a:buFont typeface="Arial"/>
              <a:buChar char="•"/>
            </a:pPr>
            <a:r>
              <a:rPr lang="nb-NO" sz="1600" dirty="0">
                <a:solidFill>
                  <a:prstClr val="black"/>
                </a:solidFill>
              </a:rPr>
              <a:t>Hvordan er det for eldre å bo i dette lokalmiljøet? </a:t>
            </a:r>
            <a:endParaRPr lang="en-GB" sz="1600" dirty="0">
              <a:solidFill>
                <a:srgbClr val="A6A6A6"/>
              </a:solidFill>
            </a:endParaRPr>
          </a:p>
          <a:p>
            <a:pPr marL="285750" indent="-285750">
              <a:buFont typeface="Arial"/>
              <a:buChar char="•"/>
            </a:pPr>
            <a:r>
              <a:rPr lang="nb-NO" sz="1600" dirty="0">
                <a:solidFill>
                  <a:prstClr val="black"/>
                </a:solidFill>
              </a:rPr>
              <a:t>Hva liker du best med dette stedet?</a:t>
            </a:r>
          </a:p>
          <a:p>
            <a:pPr marL="285750" indent="-285750">
              <a:buFont typeface="Arial"/>
              <a:buChar char="•"/>
            </a:pPr>
            <a:r>
              <a:rPr lang="nb-NO" sz="1600" dirty="0">
                <a:solidFill>
                  <a:prstClr val="black"/>
                </a:solidFill>
              </a:rPr>
              <a:t>Hva er de største utfordringene med å bo her?</a:t>
            </a:r>
            <a:endParaRPr lang="nb-NO" sz="1600" dirty="0">
              <a:solidFill>
                <a:srgbClr val="A6A6A6"/>
              </a:solidFill>
            </a:endParaRPr>
          </a:p>
          <a:p>
            <a:endParaRPr lang="nb-NO" sz="1600" dirty="0">
              <a:solidFill>
                <a:prstClr val="black"/>
              </a:solidFill>
            </a:endParaRPr>
          </a:p>
          <a:p>
            <a:r>
              <a:rPr lang="nb-NO" sz="1600" b="1" dirty="0">
                <a:solidFill>
                  <a:srgbClr val="3A7EC0"/>
                </a:solidFill>
              </a:rPr>
              <a:t>Kartlegg en dag i en eldre innbyggers liv</a:t>
            </a:r>
            <a:endParaRPr lang="en-GB" sz="1600" i="1" dirty="0">
              <a:solidFill>
                <a:srgbClr val="3A7EC0"/>
              </a:solidFill>
            </a:endParaRPr>
          </a:p>
          <a:p>
            <a:pPr marL="285750" indent="-285750">
              <a:buFont typeface="Arial"/>
              <a:buChar char="•"/>
            </a:pPr>
            <a:r>
              <a:rPr lang="nb-NO" sz="1600" dirty="0">
                <a:solidFill>
                  <a:prstClr val="black"/>
                </a:solidFill>
              </a:rPr>
              <a:t>Fortell litt om en vanlig dag i livet ditt Fortell litt om hva som er gode opplevelser i hverdagen for deg</a:t>
            </a:r>
            <a:endParaRPr lang="en-GB" sz="1600" dirty="0">
              <a:solidFill>
                <a:prstClr val="black"/>
              </a:solidFill>
            </a:endParaRPr>
          </a:p>
          <a:p>
            <a:pPr marL="285750" indent="-285750">
              <a:buFont typeface="Arial"/>
              <a:buChar char="•"/>
            </a:pPr>
            <a:r>
              <a:rPr lang="nb-NO" sz="1600" dirty="0">
                <a:solidFill>
                  <a:prstClr val="black"/>
                </a:solidFill>
              </a:rPr>
              <a:t>Hva skal til for at du kan delta i aktiviteter i nærmiljøet?</a:t>
            </a:r>
          </a:p>
          <a:p>
            <a:pPr marL="285750" indent="-285750">
              <a:buFont typeface="Arial"/>
              <a:buChar char="•"/>
            </a:pPr>
            <a:r>
              <a:rPr lang="nb-NO" sz="1600" dirty="0">
                <a:solidFill>
                  <a:prstClr val="black"/>
                </a:solidFill>
              </a:rPr>
              <a:t>Hva skal til for at du kan bidra til kommunens utvikling av aldersvennlig lokalsamfunn? </a:t>
            </a:r>
            <a:endParaRPr lang="en-GB" sz="1600" dirty="0">
              <a:solidFill>
                <a:prstClr val="white">
                  <a:lumMod val="65000"/>
                </a:prstClr>
              </a:solidFill>
            </a:endParaRPr>
          </a:p>
          <a:p>
            <a:endParaRPr lang="en-GB" sz="1200" dirty="0">
              <a:solidFill>
                <a:srgbClr val="A6A6A6"/>
              </a:solidFill>
            </a:endParaRPr>
          </a:p>
        </p:txBody>
      </p:sp>
      <p:pic>
        <p:nvPicPr>
          <p:cNvPr id="11" name="Bilde 10">
            <a:extLst>
              <a:ext uri="{FF2B5EF4-FFF2-40B4-BE49-F238E27FC236}">
                <a16:creationId xmlns:a16="http://schemas.microsoft.com/office/drawing/2014/main" id="{AB7BDFED-08FF-4991-AFCB-015974F6B442}"/>
              </a:ext>
            </a:extLst>
          </p:cNvPr>
          <p:cNvPicPr>
            <a:picLocks noChangeAspect="1"/>
          </p:cNvPicPr>
          <p:nvPr/>
        </p:nvPicPr>
        <p:blipFill>
          <a:blip r:embed="rId3"/>
          <a:stretch>
            <a:fillRect/>
          </a:stretch>
        </p:blipFill>
        <p:spPr>
          <a:xfrm>
            <a:off x="331285" y="6396919"/>
            <a:ext cx="3029975" cy="195089"/>
          </a:xfrm>
          <a:prstGeom prst="rect">
            <a:avLst/>
          </a:prstGeom>
        </p:spPr>
      </p:pic>
    </p:spTree>
    <p:extLst>
      <p:ext uri="{BB962C8B-B14F-4D97-AF65-F5344CB8AC3E}">
        <p14:creationId xmlns:p14="http://schemas.microsoft.com/office/powerpoint/2010/main" val="2418664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698" y="1202112"/>
            <a:ext cx="9504186" cy="557836"/>
          </a:xfrm>
        </p:spPr>
        <p:txBody>
          <a:bodyPr/>
          <a:lstStyle/>
          <a:p>
            <a:r>
              <a:rPr lang="nb-NO" dirty="0">
                <a:solidFill>
                  <a:schemeClr val="tx1"/>
                </a:solidFill>
              </a:rPr>
              <a:t>Analyse og innsikt </a:t>
            </a:r>
          </a:p>
        </p:txBody>
      </p:sp>
      <p:sp>
        <p:nvSpPr>
          <p:cNvPr id="7" name="Text Placeholder 6"/>
          <p:cNvSpPr>
            <a:spLocks noGrp="1"/>
          </p:cNvSpPr>
          <p:nvPr>
            <p:ph type="body" sz="quarter" idx="19"/>
          </p:nvPr>
        </p:nvSpPr>
        <p:spPr>
          <a:xfrm>
            <a:off x="8098222" y="2163648"/>
            <a:ext cx="3486974" cy="2572542"/>
          </a:xfrm>
        </p:spPr>
        <p:txBody>
          <a:bodyPr>
            <a:noAutofit/>
          </a:bodyPr>
          <a:lstStyle/>
          <a:p>
            <a:pPr marL="171450" indent="-171450">
              <a:spcBef>
                <a:spcPts val="336"/>
              </a:spcBef>
              <a:spcAft>
                <a:spcPts val="336"/>
              </a:spcAft>
              <a:buFont typeface="Arial" panose="020B0604020202020204" pitchFamily="34" charset="0"/>
              <a:buChar char="•"/>
            </a:pPr>
            <a:r>
              <a:rPr lang="nb-NO" sz="1600" dirty="0">
                <a:solidFill>
                  <a:schemeClr val="accent1"/>
                </a:solidFill>
              </a:rPr>
              <a:t>Utføres i de to første fasene </a:t>
            </a:r>
            <a:r>
              <a:rPr lang="nb-NO" sz="1600" dirty="0">
                <a:solidFill>
                  <a:schemeClr val="accent1"/>
                </a:solidFill>
                <a:ea typeface="Helvetica"/>
              </a:rPr>
              <a:t>for å få en grundig forståelse av utfordringene.</a:t>
            </a:r>
          </a:p>
          <a:p>
            <a:pPr marL="171450" indent="-171450">
              <a:spcBef>
                <a:spcPts val="336"/>
              </a:spcBef>
              <a:spcAft>
                <a:spcPts val="336"/>
              </a:spcAft>
              <a:buFont typeface="Arial" panose="020B0604020202020204" pitchFamily="34" charset="0"/>
              <a:buChar char="•"/>
            </a:pPr>
            <a:r>
              <a:rPr lang="nb-NO" sz="1600" dirty="0">
                <a:solidFill>
                  <a:schemeClr val="accent1"/>
                </a:solidFill>
                <a:ea typeface="Helvetica"/>
              </a:rPr>
              <a:t>Utføres gjennom hele innovasjonsløpet for å strukturere ny innsikt og løse utfordringene som oppstår underveis.</a:t>
            </a:r>
          </a:p>
          <a:p>
            <a:pPr marL="171450" indent="-171450">
              <a:spcBef>
                <a:spcPts val="336"/>
              </a:spcBef>
              <a:spcAft>
                <a:spcPts val="336"/>
              </a:spcAft>
              <a:buFont typeface="Arial" panose="020B0604020202020204" pitchFamily="34" charset="0"/>
              <a:buChar char="•"/>
            </a:pPr>
            <a:r>
              <a:rPr lang="nb-NO" sz="1600" dirty="0">
                <a:solidFill>
                  <a:schemeClr val="accent1"/>
                </a:solidFill>
                <a:ea typeface="Helvetica"/>
              </a:rPr>
              <a:t>Skjer ofte parallelt med innhenting av innsikt.</a:t>
            </a:r>
          </a:p>
          <a:p>
            <a:pPr>
              <a:spcBef>
                <a:spcPts val="336"/>
              </a:spcBef>
              <a:spcAft>
                <a:spcPts val="336"/>
              </a:spcAft>
            </a:pPr>
            <a:endParaRPr lang="nb-NO" dirty="0"/>
          </a:p>
        </p:txBody>
      </p:sp>
      <p:sp>
        <p:nvSpPr>
          <p:cNvPr id="10" name="Text Placeholder 9"/>
          <p:cNvSpPr>
            <a:spLocks noGrp="1"/>
          </p:cNvSpPr>
          <p:nvPr>
            <p:ph type="body" sz="quarter" idx="22"/>
          </p:nvPr>
        </p:nvSpPr>
        <p:spPr>
          <a:xfrm>
            <a:off x="744467" y="3863862"/>
            <a:ext cx="5657142" cy="1501940"/>
          </a:xfrm>
        </p:spPr>
        <p:txBody>
          <a:bodyPr>
            <a:noAutofit/>
          </a:bodyPr>
          <a:lstStyle/>
          <a:p>
            <a:r>
              <a:rPr lang="nb-NO" sz="1600" dirty="0">
                <a:solidFill>
                  <a:schemeClr val="accent1"/>
                </a:solidFill>
              </a:rPr>
              <a:t>Analysearbeidet hjelper oss til å :</a:t>
            </a:r>
            <a:r>
              <a:rPr lang="nb-NO" sz="1600" dirty="0"/>
              <a:t>		</a:t>
            </a:r>
          </a:p>
          <a:p>
            <a:pPr marL="285750" indent="-285750">
              <a:buFont typeface="Wingdings" panose="05000000000000000000" pitchFamily="2" charset="2"/>
              <a:buChar char="ü"/>
            </a:pPr>
            <a:r>
              <a:rPr lang="nb-NO" sz="1600" dirty="0"/>
              <a:t>Se hva vi trenger å lære mer om gjennom videre innsiktsarbeid</a:t>
            </a:r>
          </a:p>
          <a:p>
            <a:pPr marL="285750" indent="-285750">
              <a:buFont typeface="Wingdings" panose="05000000000000000000" pitchFamily="2" charset="2"/>
              <a:buChar char="ü"/>
            </a:pPr>
            <a:r>
              <a:rPr lang="nb-NO" sz="1600" dirty="0"/>
              <a:t>Forstå kjernen til problemene og hvor det trengs endringer</a:t>
            </a:r>
          </a:p>
          <a:p>
            <a:pPr marL="285750" indent="-285750">
              <a:buFont typeface="Wingdings" panose="05000000000000000000" pitchFamily="2" charset="2"/>
              <a:buChar char="ü"/>
            </a:pPr>
            <a:r>
              <a:rPr lang="nb-NO" sz="1600" dirty="0"/>
              <a:t>Få inspirasjon til idémyldring rundt nye løsninger</a:t>
            </a:r>
          </a:p>
        </p:txBody>
      </p:sp>
      <p:sp>
        <p:nvSpPr>
          <p:cNvPr id="11" name="Text Placeholder 10"/>
          <p:cNvSpPr>
            <a:spLocks noGrp="1"/>
          </p:cNvSpPr>
          <p:nvPr>
            <p:ph type="body" sz="quarter" idx="23"/>
          </p:nvPr>
        </p:nvSpPr>
        <p:spPr/>
        <p:txBody>
          <a:bodyPr>
            <a:noAutofit/>
          </a:bodyPr>
          <a:lstStyle/>
          <a:p>
            <a:r>
              <a:rPr lang="nb-NO" sz="1600" dirty="0">
                <a:solidFill>
                  <a:schemeClr val="accent1"/>
                </a:solidFill>
              </a:rPr>
              <a:t>Analysearbeidet</a:t>
            </a:r>
          </a:p>
        </p:txBody>
      </p:sp>
      <p:sp>
        <p:nvSpPr>
          <p:cNvPr id="18" name="Text Placeholder 3"/>
          <p:cNvSpPr>
            <a:spLocks noGrp="1"/>
          </p:cNvSpPr>
          <p:nvPr>
            <p:ph type="body" sz="quarter" idx="16"/>
          </p:nvPr>
        </p:nvSpPr>
        <p:spPr>
          <a:xfrm>
            <a:off x="744255" y="5943264"/>
            <a:ext cx="5657566" cy="459219"/>
          </a:xfrm>
        </p:spPr>
        <p:txBody>
          <a:bodyPr>
            <a:noAutofit/>
          </a:bodyPr>
          <a:lstStyle/>
          <a:p>
            <a:r>
              <a:rPr lang="nb-NO" dirty="0"/>
              <a:t>Her presenteres noen utdrag av verktøy for innsikt og analyse. </a:t>
            </a:r>
          </a:p>
          <a:p>
            <a:r>
              <a:rPr lang="nb-NO" dirty="0"/>
              <a:t>Du finner en større verktøykasse i «Veikart for tjenesteinnovasjon» på ks.no </a:t>
            </a:r>
          </a:p>
        </p:txBody>
      </p:sp>
      <p:sp>
        <p:nvSpPr>
          <p:cNvPr id="4" name="Rektangel 3">
            <a:extLst>
              <a:ext uri="{FF2B5EF4-FFF2-40B4-BE49-F238E27FC236}">
                <a16:creationId xmlns:a16="http://schemas.microsoft.com/office/drawing/2014/main" id="{73741F2B-461A-445B-9392-164CDCDB4D43}"/>
              </a:ext>
            </a:extLst>
          </p:cNvPr>
          <p:cNvSpPr/>
          <p:nvPr/>
        </p:nvSpPr>
        <p:spPr>
          <a:xfrm>
            <a:off x="744043" y="2078758"/>
            <a:ext cx="6828641" cy="1785104"/>
          </a:xfrm>
          <a:prstGeom prst="rect">
            <a:avLst/>
          </a:prstGeom>
        </p:spPr>
        <p:txBody>
          <a:bodyPr wrap="square">
            <a:spAutoFit/>
          </a:bodyPr>
          <a:lstStyle/>
          <a:p>
            <a:pPr lvl="0"/>
            <a:r>
              <a:rPr lang="nb-NO" sz="1600" dirty="0">
                <a:solidFill>
                  <a:srgbClr val="3A7EC0"/>
                </a:solidFill>
                <a:latin typeface="Arial" panose="020B0604020202020204" pitchFamily="34" charset="0"/>
                <a:cs typeface="Arial" panose="020B0604020202020204" pitchFamily="34" charset="0"/>
              </a:rPr>
              <a:t>Når vi systematiser og analyser innsikten kan vi forstå funnene våre bedre.  Vi strukturerer informasjon, analyserer sammenhenger og kommer nærmere kjernen i problemet.</a:t>
            </a:r>
          </a:p>
          <a:p>
            <a:pPr lvl="0"/>
            <a:endParaRPr lang="nb-NO" sz="1600" dirty="0">
              <a:solidFill>
                <a:srgbClr val="3A7EC0"/>
              </a:solidFill>
              <a:latin typeface="Arial" panose="020B0604020202020204" pitchFamily="34" charset="0"/>
              <a:cs typeface="Arial" panose="020B0604020202020204" pitchFamily="34" charset="0"/>
            </a:endParaRPr>
          </a:p>
          <a:p>
            <a:pPr lvl="0"/>
            <a:r>
              <a:rPr lang="nb-NO" sz="1600" dirty="0">
                <a:solidFill>
                  <a:srgbClr val="3A7EC0"/>
                </a:solidFill>
                <a:latin typeface="Arial" panose="020B0604020202020204" pitchFamily="34" charset="0"/>
                <a:cs typeface="Arial" panose="020B0604020202020204" pitchFamily="34" charset="0"/>
              </a:rPr>
              <a:t> Analysearbeidet gir oss en helhetlig forståelse av dagens situasjon. Det kan også gi inspirasjon til nye løsninger. </a:t>
            </a:r>
          </a:p>
          <a:p>
            <a:pPr lvl="0"/>
            <a:endParaRPr lang="nb-NO" sz="1400" dirty="0">
              <a:solidFill>
                <a:srgbClr val="3A7EC0"/>
              </a:solidFill>
              <a:latin typeface="Arial" panose="020B0604020202020204" pitchFamily="34" charset="0"/>
              <a:cs typeface="Arial" panose="020B0604020202020204" pitchFamily="34" charset="0"/>
            </a:endParaRPr>
          </a:p>
        </p:txBody>
      </p:sp>
      <p:pic>
        <p:nvPicPr>
          <p:cNvPr id="3" name="Bilde 2">
            <a:extLst>
              <a:ext uri="{FF2B5EF4-FFF2-40B4-BE49-F238E27FC236}">
                <a16:creationId xmlns:a16="http://schemas.microsoft.com/office/drawing/2014/main" id="{FF8E42F7-E5E3-40EA-85E4-687A87D8CA36}"/>
              </a:ext>
            </a:extLst>
          </p:cNvPr>
          <p:cNvPicPr>
            <a:picLocks noChangeAspect="1"/>
          </p:cNvPicPr>
          <p:nvPr/>
        </p:nvPicPr>
        <p:blipFill>
          <a:blip r:embed="rId2"/>
          <a:stretch>
            <a:fillRect/>
          </a:stretch>
        </p:blipFill>
        <p:spPr>
          <a:xfrm>
            <a:off x="744043" y="6512629"/>
            <a:ext cx="3029975" cy="195089"/>
          </a:xfrm>
          <a:prstGeom prst="rect">
            <a:avLst/>
          </a:prstGeom>
        </p:spPr>
      </p:pic>
    </p:spTree>
    <p:extLst>
      <p:ext uri="{BB962C8B-B14F-4D97-AF65-F5344CB8AC3E}">
        <p14:creationId xmlns:p14="http://schemas.microsoft.com/office/powerpoint/2010/main" val="3990399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703385" y="418605"/>
            <a:ext cx="9504186" cy="557836"/>
          </a:xfrm>
        </p:spPr>
        <p:txBody>
          <a:bodyPr anchor="t">
            <a:noAutofit/>
          </a:bodyPr>
          <a:lstStyle/>
          <a:p>
            <a:r>
              <a:rPr lang="nb-NO" sz="2400" dirty="0">
                <a:solidFill>
                  <a:schemeClr val="tx1"/>
                </a:solidFill>
              </a:rPr>
              <a:t>Funnark</a:t>
            </a:r>
          </a:p>
        </p:txBody>
      </p:sp>
      <p:sp>
        <p:nvSpPr>
          <p:cNvPr id="16" name="Text Placeholder 15"/>
          <p:cNvSpPr>
            <a:spLocks noGrp="1"/>
          </p:cNvSpPr>
          <p:nvPr>
            <p:ph type="body" sz="quarter" idx="17"/>
          </p:nvPr>
        </p:nvSpPr>
        <p:spPr>
          <a:xfrm>
            <a:off x="628406" y="1140023"/>
            <a:ext cx="6616751" cy="5299372"/>
          </a:xfrm>
        </p:spPr>
        <p:txBody>
          <a:bodyPr>
            <a:noAutofit/>
          </a:bodyPr>
          <a:lstStyle/>
          <a:p>
            <a:r>
              <a:rPr lang="nb-NO" sz="1600" dirty="0">
                <a:solidFill>
                  <a:schemeClr val="accent1"/>
                </a:solidFill>
              </a:rPr>
              <a:t>Når vi skal skape idéer og finne løsninger på problemer er det viktig å ta utgangspunkt i det vi har lært gjennom samtaler og observasjoner. </a:t>
            </a:r>
          </a:p>
          <a:p>
            <a:r>
              <a:rPr lang="nb-NO" sz="1600" dirty="0">
                <a:solidFill>
                  <a:schemeClr val="accent1"/>
                </a:solidFill>
              </a:rPr>
              <a:t> </a:t>
            </a:r>
          </a:p>
          <a:p>
            <a:r>
              <a:rPr lang="nb-NO" sz="1600" dirty="0">
                <a:solidFill>
                  <a:schemeClr val="accent1"/>
                </a:solidFill>
              </a:rPr>
              <a:t>Funnarkene oppsummerer de viktigste funnene fra intervjuene og observasjonene. Det kan eksempelvis handle om behov, utfordringer, rutiner, følelser, hendelsesforløp. </a:t>
            </a:r>
          </a:p>
          <a:p>
            <a:endParaRPr lang="nb-NO" sz="1600" dirty="0">
              <a:solidFill>
                <a:schemeClr val="accent1"/>
              </a:solidFill>
            </a:endParaRPr>
          </a:p>
          <a:p>
            <a:r>
              <a:rPr lang="nb-NO" sz="1600" dirty="0">
                <a:solidFill>
                  <a:schemeClr val="accent1"/>
                </a:solidFill>
              </a:rPr>
              <a:t>Funnark viser oss hva som må vektlegges i løsningene. </a:t>
            </a:r>
          </a:p>
          <a:p>
            <a:endParaRPr lang="nb-NO" sz="1600" dirty="0">
              <a:solidFill>
                <a:schemeClr val="accent1"/>
              </a:solidFill>
            </a:endParaRPr>
          </a:p>
          <a:p>
            <a:r>
              <a:rPr lang="nb-NO" sz="1600" dirty="0"/>
              <a:t>Bruk workshopmetode og jobb med </a:t>
            </a:r>
            <a:r>
              <a:rPr lang="nb-NO" sz="1600" dirty="0" err="1"/>
              <a:t>post-it</a:t>
            </a:r>
            <a:r>
              <a:rPr lang="nb-NO" sz="1600" dirty="0"/>
              <a:t>-lapper og bilder på store ark på veggen. </a:t>
            </a:r>
          </a:p>
          <a:p>
            <a:pPr marL="285750" indent="-285750">
              <a:buFont typeface="Wingdings" panose="05000000000000000000" pitchFamily="2" charset="2"/>
              <a:buChar char="ü"/>
            </a:pPr>
            <a:r>
              <a:rPr lang="nb-NO" sz="1600" dirty="0"/>
              <a:t>Visualiser informasjonen dere har hentet inn. </a:t>
            </a:r>
          </a:p>
          <a:p>
            <a:pPr marL="285750" indent="-285750">
              <a:buFont typeface="Wingdings" panose="05000000000000000000" pitchFamily="2" charset="2"/>
              <a:buChar char="ü"/>
            </a:pPr>
            <a:r>
              <a:rPr lang="nb-NO" sz="1600" dirty="0"/>
              <a:t>Marker viktige poeng. </a:t>
            </a:r>
          </a:p>
          <a:p>
            <a:pPr marL="285750" indent="-285750">
              <a:buFont typeface="Wingdings" panose="05000000000000000000" pitchFamily="2" charset="2"/>
              <a:buChar char="ü"/>
            </a:pPr>
            <a:r>
              <a:rPr lang="nb-NO" sz="1600" dirty="0"/>
              <a:t>Se relasjoner og grupper informasjonen.</a:t>
            </a:r>
          </a:p>
          <a:p>
            <a:pPr marL="285750" indent="-285750">
              <a:buFont typeface="Wingdings" panose="05000000000000000000" pitchFamily="2" charset="2"/>
              <a:buChar char="ü"/>
            </a:pPr>
            <a:r>
              <a:rPr lang="nb-NO" sz="1600" dirty="0"/>
              <a:t>Jobb sammen og diskuter underveis.  </a:t>
            </a:r>
          </a:p>
          <a:p>
            <a:endParaRPr lang="nb-NO" sz="1600" dirty="0">
              <a:solidFill>
                <a:schemeClr val="accent1"/>
              </a:solidFill>
            </a:endParaRPr>
          </a:p>
          <a:p>
            <a:r>
              <a:rPr lang="nb-NO" sz="1600" dirty="0">
                <a:solidFill>
                  <a:schemeClr val="accent1"/>
                </a:solidFill>
              </a:rPr>
              <a:t>Funnark kommuniserer godt og kan brukes i forankringsarbeidet. Vi må også ta dem frem i fase 3 for å sikre at nye løsninger møter reelle behov. </a:t>
            </a:r>
          </a:p>
        </p:txBody>
      </p:sp>
      <p:sp>
        <p:nvSpPr>
          <p:cNvPr id="15" name="Text Placeholder 17"/>
          <p:cNvSpPr>
            <a:spLocks noGrp="1"/>
          </p:cNvSpPr>
          <p:nvPr>
            <p:ph type="body" sz="quarter" idx="19"/>
          </p:nvPr>
        </p:nvSpPr>
        <p:spPr>
          <a:xfrm>
            <a:off x="8021102" y="1759949"/>
            <a:ext cx="3616006" cy="4766488"/>
          </a:xfrm>
        </p:spPr>
        <p:txBody>
          <a:bodyPr>
            <a:noAutofit/>
          </a:bodyPr>
          <a:lstStyle/>
          <a:p>
            <a:pPr marL="171450" indent="-171450">
              <a:buFont typeface="Arial" panose="020B0604020202020204" pitchFamily="34" charset="0"/>
              <a:buChar char="•"/>
            </a:pPr>
            <a:r>
              <a:rPr lang="nb-NO" dirty="0">
                <a:solidFill>
                  <a:schemeClr val="bg1"/>
                </a:solidFill>
              </a:rPr>
              <a:t>Funnark kan lages parallelt med innhenting av innsikt eller etter at dere er ferdige med intervjuer, gruppesamtaler og observasjoner.</a:t>
            </a:r>
          </a:p>
          <a:p>
            <a:endParaRPr lang="nb-NO" dirty="0">
              <a:solidFill>
                <a:schemeClr val="bg1"/>
              </a:solidFill>
            </a:endParaRPr>
          </a:p>
          <a:p>
            <a:endParaRPr lang="nb-NO" dirty="0">
              <a:solidFill>
                <a:schemeClr val="bg1"/>
              </a:solidFill>
            </a:endParaRPr>
          </a:p>
          <a:p>
            <a:pPr marL="171450" indent="-171450">
              <a:buFont typeface="Arial" panose="020B0604020202020204" pitchFamily="34" charset="0"/>
              <a:buChar char="•"/>
            </a:pPr>
            <a:r>
              <a:rPr lang="nb-NO" dirty="0">
                <a:solidFill>
                  <a:schemeClr val="bg1"/>
                </a:solidFill>
              </a:rPr>
              <a:t>De som har vært til stede under intervjuet, gruppesamtalen eller observasjonen lager funnarkene. Det kan gjerne skje sammen med resten av prosjektgruppen.  </a:t>
            </a:r>
            <a:endParaRPr lang="nb-NO" b="1" dirty="0">
              <a:solidFill>
                <a:schemeClr val="bg1"/>
              </a:solidFill>
            </a:endParaRPr>
          </a:p>
          <a:p>
            <a:endParaRPr lang="nb-NO" dirty="0"/>
          </a:p>
        </p:txBody>
      </p:sp>
      <p:sp>
        <p:nvSpPr>
          <p:cNvPr id="4" name="TextBox 3"/>
          <p:cNvSpPr txBox="1"/>
          <p:nvPr/>
        </p:nvSpPr>
        <p:spPr>
          <a:xfrm>
            <a:off x="12556050" y="4784589"/>
            <a:ext cx="184666" cy="307777"/>
          </a:xfrm>
          <a:prstGeom prst="rect">
            <a:avLst/>
          </a:prstGeom>
          <a:noFill/>
        </p:spPr>
        <p:txBody>
          <a:bodyPr wrap="none" rtlCol="0">
            <a:spAutoFit/>
          </a:bodyPr>
          <a:lstStyle/>
          <a:p>
            <a:endParaRPr lang="en-US" sz="1400" dirty="0">
              <a:latin typeface="Arial" panose="020B0604020202020204" pitchFamily="34" charset="0"/>
              <a:cs typeface="Arial" panose="020B0604020202020204" pitchFamily="34" charset="0"/>
            </a:endParaRPr>
          </a:p>
        </p:txBody>
      </p:sp>
      <p:sp>
        <p:nvSpPr>
          <p:cNvPr id="2" name="TextBox 1"/>
          <p:cNvSpPr txBox="1"/>
          <p:nvPr/>
        </p:nvSpPr>
        <p:spPr>
          <a:xfrm>
            <a:off x="12709335" y="5386768"/>
            <a:ext cx="184666" cy="307777"/>
          </a:xfrm>
          <a:prstGeom prst="rect">
            <a:avLst/>
          </a:prstGeom>
          <a:noFill/>
        </p:spPr>
        <p:txBody>
          <a:bodyPr wrap="none" rtlCol="0">
            <a:spAutoFit/>
          </a:bodyPr>
          <a:lstStyle/>
          <a:p>
            <a:endParaRPr lang="en-US" sz="1400" dirty="0">
              <a:latin typeface="Arial" panose="020B0604020202020204" pitchFamily="34" charset="0"/>
              <a:cs typeface="Arial" panose="020B0604020202020204" pitchFamily="34" charset="0"/>
            </a:endParaRPr>
          </a:p>
        </p:txBody>
      </p:sp>
      <p:sp>
        <p:nvSpPr>
          <p:cNvPr id="3" name="Snakkeboble: oval 2">
            <a:extLst>
              <a:ext uri="{FF2B5EF4-FFF2-40B4-BE49-F238E27FC236}">
                <a16:creationId xmlns:a16="http://schemas.microsoft.com/office/drawing/2014/main" id="{40EC30D2-B25C-498F-AC4D-9BD0BBA85F1F}"/>
              </a:ext>
            </a:extLst>
          </p:cNvPr>
          <p:cNvSpPr/>
          <p:nvPr/>
        </p:nvSpPr>
        <p:spPr>
          <a:xfrm>
            <a:off x="9572991" y="4488286"/>
            <a:ext cx="2282093" cy="1796964"/>
          </a:xfrm>
          <a:prstGeom prst="wedgeEllipseCallou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100" dirty="0"/>
              <a:t>«Det beboerne i blokken sa om avstanden fra utgangen til nærmeste benk var en aha-opplevelse for oss!» </a:t>
            </a:r>
          </a:p>
          <a:p>
            <a:pPr algn="ctr"/>
            <a:endParaRPr lang="nb-NO" sz="1100" dirty="0"/>
          </a:p>
          <a:p>
            <a:pPr algn="ctr"/>
            <a:r>
              <a:rPr lang="nb-NO" sz="800" dirty="0"/>
              <a:t>Prosjektgruppemedlem</a:t>
            </a:r>
          </a:p>
        </p:txBody>
      </p:sp>
      <p:pic>
        <p:nvPicPr>
          <p:cNvPr id="5" name="Bilde 4">
            <a:extLst>
              <a:ext uri="{FF2B5EF4-FFF2-40B4-BE49-F238E27FC236}">
                <a16:creationId xmlns:a16="http://schemas.microsoft.com/office/drawing/2014/main" id="{0BC06239-9A22-42F7-873D-0CC6BDFC797B}"/>
              </a:ext>
            </a:extLst>
          </p:cNvPr>
          <p:cNvPicPr>
            <a:picLocks noChangeAspect="1"/>
          </p:cNvPicPr>
          <p:nvPr/>
        </p:nvPicPr>
        <p:blipFill>
          <a:blip r:embed="rId2"/>
          <a:stretch>
            <a:fillRect/>
          </a:stretch>
        </p:blipFill>
        <p:spPr>
          <a:xfrm>
            <a:off x="703385" y="6428892"/>
            <a:ext cx="3029975" cy="195089"/>
          </a:xfrm>
          <a:prstGeom prst="rect">
            <a:avLst/>
          </a:prstGeom>
        </p:spPr>
      </p:pic>
    </p:spTree>
    <p:extLst>
      <p:ext uri="{BB962C8B-B14F-4D97-AF65-F5344CB8AC3E}">
        <p14:creationId xmlns:p14="http://schemas.microsoft.com/office/powerpoint/2010/main" val="3350341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spid="_x0000_s4123"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144589" y="1589"/>
                        <a:ext cx="1587" cy="1587"/>
                      </a:xfrm>
                      <a:prstGeom prst="rect">
                        <a:avLst/>
                      </a:prstGeom>
                    </p:spPr>
                  </p:pic>
                </p:oleObj>
              </mc:Fallback>
            </mc:AlternateContent>
          </a:graphicData>
        </a:graphic>
      </p:graphicFrame>
      <p:sp>
        <p:nvSpPr>
          <p:cNvPr id="16" name="Text Placeholder 15"/>
          <p:cNvSpPr>
            <a:spLocks noGrp="1"/>
          </p:cNvSpPr>
          <p:nvPr>
            <p:ph type="body" sz="quarter" idx="17"/>
          </p:nvPr>
        </p:nvSpPr>
        <p:spPr>
          <a:xfrm>
            <a:off x="545505" y="1019563"/>
            <a:ext cx="6012000" cy="4818873"/>
          </a:xfrm>
        </p:spPr>
        <p:txBody>
          <a:bodyPr>
            <a:noAutofit/>
          </a:bodyPr>
          <a:lstStyle/>
          <a:p>
            <a:pPr marL="342900" indent="-342900">
              <a:buAutoNum type="arabicPeriod"/>
            </a:pPr>
            <a:r>
              <a:rPr lang="nb-NO" sz="1600" dirty="0">
                <a:solidFill>
                  <a:srgbClr val="3A7EC0"/>
                </a:solidFill>
              </a:rPr>
              <a:t>Alle «tømmer seg» for innsikt  </a:t>
            </a:r>
          </a:p>
          <a:p>
            <a:pPr marL="285750" indent="-285750">
              <a:buFont typeface="Wingdings" panose="05000000000000000000" pitchFamily="2" charset="2"/>
              <a:buChar char="ü"/>
            </a:pPr>
            <a:r>
              <a:rPr lang="nb-NO" sz="1600" dirty="0"/>
              <a:t>Ta en runde rundt bordet og del med hverandre. </a:t>
            </a:r>
          </a:p>
          <a:p>
            <a:pPr marL="285750" indent="-285750">
              <a:buFont typeface="Wingdings" panose="05000000000000000000" pitchFamily="2" charset="2"/>
              <a:buChar char="ü"/>
            </a:pPr>
            <a:r>
              <a:rPr lang="nb-NO" sz="1600" dirty="0"/>
              <a:t>Snakk rundt en struktur, f.eks. «tjenestereisen». </a:t>
            </a:r>
          </a:p>
          <a:p>
            <a:pPr marL="285750" indent="-285750">
              <a:buFont typeface="Wingdings" panose="05000000000000000000" pitchFamily="2" charset="2"/>
              <a:buChar char="ü"/>
            </a:pPr>
            <a:r>
              <a:rPr lang="nb-NO" sz="1600" dirty="0"/>
              <a:t>Del informasjon, eksempler og tolkning fra alle deltagerne. </a:t>
            </a:r>
          </a:p>
          <a:p>
            <a:pPr marL="285750" indent="-285750">
              <a:buFont typeface="Wingdings" panose="05000000000000000000" pitchFamily="2" charset="2"/>
              <a:buChar char="ü"/>
            </a:pPr>
            <a:r>
              <a:rPr lang="nb-NO" sz="1600" dirty="0"/>
              <a:t>Skriv ned på </a:t>
            </a:r>
            <a:r>
              <a:rPr lang="nb-NO" sz="1600" dirty="0" err="1"/>
              <a:t>post-it</a:t>
            </a:r>
            <a:r>
              <a:rPr lang="nb-NO" sz="1600" dirty="0"/>
              <a:t>-lapper underveis. </a:t>
            </a:r>
          </a:p>
          <a:p>
            <a:pPr marL="285750" indent="-285750">
              <a:buFont typeface="Wingdings" panose="05000000000000000000" pitchFamily="2" charset="2"/>
              <a:buChar char="ü"/>
            </a:pPr>
            <a:r>
              <a:rPr lang="nb-NO" sz="1600" dirty="0"/>
              <a:t>Noter gjerne på ulike farger fordelt på tema, ren innsikt (eksempler, historier, sitater) og muligheter/idéer/føringer for videre arbeid.</a:t>
            </a:r>
          </a:p>
          <a:p>
            <a:endParaRPr lang="nb-NO" sz="1600" b="1" dirty="0">
              <a:solidFill>
                <a:srgbClr val="3A7EC0"/>
              </a:solidFill>
            </a:endParaRPr>
          </a:p>
          <a:p>
            <a:r>
              <a:rPr lang="nb-NO" sz="1600" dirty="0">
                <a:solidFill>
                  <a:srgbClr val="3A7EC0"/>
                </a:solidFill>
              </a:rPr>
              <a:t>2. Rydde opp  </a:t>
            </a:r>
          </a:p>
          <a:p>
            <a:pPr marL="285750" indent="-285750">
              <a:buFont typeface="Wingdings" panose="05000000000000000000" pitchFamily="2" charset="2"/>
              <a:buChar char="ü"/>
            </a:pPr>
            <a:r>
              <a:rPr lang="nb-NO" sz="1600" dirty="0"/>
              <a:t>Finn de større temaene som fremhever seg  </a:t>
            </a:r>
            <a:r>
              <a:rPr lang="nb-NO" sz="1600" dirty="0" err="1"/>
              <a:t>f.eks</a:t>
            </a:r>
            <a:r>
              <a:rPr lang="nb-NO" sz="1600" dirty="0"/>
              <a:t>: Mestringsfølelse, Ensomhet eller Frivillighet. </a:t>
            </a:r>
          </a:p>
          <a:p>
            <a:pPr marL="285750" indent="-285750">
              <a:buFont typeface="Wingdings" panose="05000000000000000000" pitchFamily="2" charset="2"/>
              <a:buChar char="ü"/>
            </a:pPr>
            <a:r>
              <a:rPr lang="nb-NO" sz="1600" dirty="0"/>
              <a:t>Prioriter hvilke som er de viktigste ved å beskrive hvorfor hvert tema er viktig å vektlegge i prosjektet.</a:t>
            </a:r>
          </a:p>
          <a:p>
            <a:endParaRPr lang="nb-NO" sz="1600" dirty="0"/>
          </a:p>
          <a:p>
            <a:r>
              <a:rPr lang="nb-NO" sz="1600" dirty="0">
                <a:solidFill>
                  <a:srgbClr val="3A7EC0"/>
                </a:solidFill>
              </a:rPr>
              <a:t>3. Fylle ut </a:t>
            </a:r>
          </a:p>
          <a:p>
            <a:pPr marL="342900" indent="-342900">
              <a:buFont typeface="Wingdings" panose="05000000000000000000" pitchFamily="2" charset="2"/>
              <a:buChar char="ü"/>
            </a:pPr>
            <a:r>
              <a:rPr lang="nb-NO" sz="1600" dirty="0"/>
              <a:t>Fyll ut funnark og personprofiler for hånd. </a:t>
            </a:r>
          </a:p>
          <a:p>
            <a:pPr marL="800100" lvl="1" indent="-342900">
              <a:buFont typeface="Wingdings" panose="05000000000000000000" pitchFamily="2" charset="2"/>
              <a:buChar char="ü"/>
            </a:pPr>
            <a:r>
              <a:rPr lang="nb-NO" sz="1600" dirty="0">
                <a:solidFill>
                  <a:schemeClr val="tx1"/>
                </a:solidFill>
              </a:rPr>
              <a:t>forklarende overskrift </a:t>
            </a:r>
          </a:p>
          <a:p>
            <a:pPr marL="800100" lvl="1" indent="-342900">
              <a:buFont typeface="Wingdings" panose="05000000000000000000" pitchFamily="2" charset="2"/>
              <a:buChar char="ü"/>
            </a:pPr>
            <a:r>
              <a:rPr lang="nb-NO" sz="1600" dirty="0">
                <a:solidFill>
                  <a:schemeClr val="tx1"/>
                </a:solidFill>
              </a:rPr>
              <a:t>utdypende beskrivelse</a:t>
            </a:r>
          </a:p>
          <a:p>
            <a:pPr marL="800100" lvl="1" indent="-342900">
              <a:buFont typeface="Wingdings" panose="05000000000000000000" pitchFamily="2" charset="2"/>
              <a:buChar char="ü"/>
            </a:pPr>
            <a:r>
              <a:rPr lang="nb-NO" sz="1600" dirty="0">
                <a:solidFill>
                  <a:schemeClr val="tx1"/>
                </a:solidFill>
              </a:rPr>
              <a:t>historier, sitater og gjerne bilder og navn </a:t>
            </a:r>
          </a:p>
        </p:txBody>
      </p:sp>
      <p:sp>
        <p:nvSpPr>
          <p:cNvPr id="15" name="Text Placeholder 17"/>
          <p:cNvSpPr>
            <a:spLocks noGrp="1"/>
          </p:cNvSpPr>
          <p:nvPr>
            <p:ph type="body" sz="quarter" idx="19"/>
          </p:nvPr>
        </p:nvSpPr>
        <p:spPr>
          <a:xfrm>
            <a:off x="7747175" y="1704542"/>
            <a:ext cx="4163471" cy="4766488"/>
          </a:xfrm>
        </p:spPr>
        <p:txBody>
          <a:bodyPr>
            <a:noAutofit/>
          </a:bodyPr>
          <a:lstStyle/>
          <a:p>
            <a:r>
              <a:rPr lang="nb-NO" sz="1600" b="1" dirty="0">
                <a:solidFill>
                  <a:schemeClr val="bg1"/>
                </a:solidFill>
                <a:ea typeface="Arial"/>
              </a:rPr>
              <a:t>Utstyr: </a:t>
            </a:r>
          </a:p>
          <a:p>
            <a:pPr marL="285750" indent="-285750">
              <a:buFont typeface="Arial"/>
              <a:buChar char="•"/>
            </a:pPr>
            <a:r>
              <a:rPr lang="nb-NO" sz="1600" dirty="0">
                <a:solidFill>
                  <a:schemeClr val="bg1"/>
                </a:solidFill>
              </a:rPr>
              <a:t>Et stort rom med mye veggplass </a:t>
            </a:r>
          </a:p>
          <a:p>
            <a:pPr marL="285750" indent="-285750">
              <a:buFont typeface="Arial"/>
              <a:buChar char="•"/>
            </a:pPr>
            <a:r>
              <a:rPr lang="nb-NO" sz="1600" dirty="0">
                <a:solidFill>
                  <a:schemeClr val="bg1"/>
                </a:solidFill>
              </a:rPr>
              <a:t>Utfylte prosess-notatark, intervjuguiden og evt. notatbok</a:t>
            </a:r>
          </a:p>
          <a:p>
            <a:pPr marL="285750" indent="-285750">
              <a:buFont typeface="Arial"/>
              <a:buChar char="•"/>
            </a:pPr>
            <a:r>
              <a:rPr lang="nb-NO" sz="1600" dirty="0">
                <a:solidFill>
                  <a:schemeClr val="bg1"/>
                </a:solidFill>
              </a:rPr>
              <a:t>Plansjer, tusjer, post it-lapper</a:t>
            </a:r>
          </a:p>
          <a:p>
            <a:pPr marL="285750" indent="-285750">
              <a:buFont typeface="Arial"/>
              <a:buChar char="•"/>
            </a:pPr>
            <a:r>
              <a:rPr lang="nb-NO" sz="1600" dirty="0">
                <a:solidFill>
                  <a:schemeClr val="bg1"/>
                </a:solidFill>
              </a:rPr>
              <a:t>Maler for </a:t>
            </a:r>
            <a:r>
              <a:rPr lang="nb-NO" sz="1600" dirty="0" err="1">
                <a:solidFill>
                  <a:schemeClr val="bg1"/>
                </a:solidFill>
              </a:rPr>
              <a:t>funnark</a:t>
            </a:r>
            <a:r>
              <a:rPr lang="nb-NO" sz="1600" dirty="0">
                <a:solidFill>
                  <a:schemeClr val="bg1"/>
                </a:solidFill>
              </a:rPr>
              <a:t> og profiler</a:t>
            </a:r>
          </a:p>
          <a:p>
            <a:endParaRPr lang="nb-NO" sz="1600" b="1" dirty="0">
              <a:solidFill>
                <a:schemeClr val="bg1"/>
              </a:solidFill>
              <a:ea typeface="Arial"/>
            </a:endParaRPr>
          </a:p>
          <a:p>
            <a:r>
              <a:rPr lang="nb-NO" sz="1600" b="1" dirty="0">
                <a:solidFill>
                  <a:schemeClr val="bg1"/>
                </a:solidFill>
              </a:rPr>
              <a:t>Maler for funnark og personprofiler finner du i «Veikart for tjenesteinnovasjon» på ks.no </a:t>
            </a:r>
          </a:p>
          <a:p>
            <a:endParaRPr lang="nb-NO" dirty="0"/>
          </a:p>
          <a:p>
            <a:endParaRPr lang="nb-NO" b="1" dirty="0"/>
          </a:p>
          <a:p>
            <a:endParaRPr lang="nb-NO" dirty="0"/>
          </a:p>
        </p:txBody>
      </p:sp>
      <p:pic>
        <p:nvPicPr>
          <p:cNvPr id="11" name="Picture 10" descr="Screen Shot 2015-07-01 at 16.11.4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735" y="4801581"/>
            <a:ext cx="1989370" cy="1375297"/>
          </a:xfrm>
          <a:prstGeom prst="rect">
            <a:avLst/>
          </a:prstGeom>
          <a:ln w="3175" cmpd="sng">
            <a:solidFill>
              <a:schemeClr val="tx1">
                <a:lumMod val="50000"/>
                <a:lumOff val="50000"/>
              </a:schemeClr>
            </a:solidFill>
          </a:ln>
        </p:spPr>
      </p:pic>
      <p:sp>
        <p:nvSpPr>
          <p:cNvPr id="17" name="Title 13"/>
          <p:cNvSpPr>
            <a:spLocks noGrp="1"/>
          </p:cNvSpPr>
          <p:nvPr>
            <p:ph type="title"/>
          </p:nvPr>
        </p:nvSpPr>
        <p:spPr>
          <a:xfrm>
            <a:off x="545505" y="343888"/>
            <a:ext cx="9504186" cy="557836"/>
          </a:xfrm>
        </p:spPr>
        <p:txBody>
          <a:bodyPr anchor="t">
            <a:normAutofit/>
          </a:bodyPr>
          <a:lstStyle/>
          <a:p>
            <a:r>
              <a:rPr lang="nb-NO" sz="2400" dirty="0">
                <a:solidFill>
                  <a:schemeClr val="tx1"/>
                </a:solidFill>
              </a:rPr>
              <a:t>Hvordan lager vi funnarkene? </a:t>
            </a:r>
          </a:p>
        </p:txBody>
      </p:sp>
      <p:pic>
        <p:nvPicPr>
          <p:cNvPr id="18" name="Picture 17" descr="Screen Shot 2015-09-04 at 12.30.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6212" y="5194307"/>
            <a:ext cx="1985210" cy="1375297"/>
          </a:xfrm>
          <a:prstGeom prst="rect">
            <a:avLst/>
          </a:prstGeom>
          <a:ln w="3175" cmpd="sng">
            <a:solidFill>
              <a:schemeClr val="tx1">
                <a:lumMod val="50000"/>
                <a:lumOff val="50000"/>
              </a:schemeClr>
            </a:solidFill>
          </a:ln>
        </p:spPr>
      </p:pic>
      <p:pic>
        <p:nvPicPr>
          <p:cNvPr id="8" name="Bilde 7">
            <a:extLst>
              <a:ext uri="{FF2B5EF4-FFF2-40B4-BE49-F238E27FC236}">
                <a16:creationId xmlns:a16="http://schemas.microsoft.com/office/drawing/2014/main" id="{F506557B-4656-4DE9-9BD6-2A243F3D5824}"/>
              </a:ext>
            </a:extLst>
          </p:cNvPr>
          <p:cNvPicPr>
            <a:picLocks noChangeAspect="1"/>
          </p:cNvPicPr>
          <p:nvPr/>
        </p:nvPicPr>
        <p:blipFill>
          <a:blip r:embed="rId8"/>
          <a:stretch>
            <a:fillRect/>
          </a:stretch>
        </p:blipFill>
        <p:spPr>
          <a:xfrm>
            <a:off x="320447" y="6495043"/>
            <a:ext cx="3029975" cy="195089"/>
          </a:xfrm>
          <a:prstGeom prst="rect">
            <a:avLst/>
          </a:prstGeom>
        </p:spPr>
      </p:pic>
    </p:spTree>
    <p:extLst>
      <p:ext uri="{BB962C8B-B14F-4D97-AF65-F5344CB8AC3E}">
        <p14:creationId xmlns:p14="http://schemas.microsoft.com/office/powerpoint/2010/main" val="1338703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1490021" y="1685491"/>
            <a:ext cx="7923664" cy="336998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Rectangle 1"/>
          <p:cNvSpPr/>
          <p:nvPr/>
        </p:nvSpPr>
        <p:spPr>
          <a:xfrm>
            <a:off x="1505453" y="855915"/>
            <a:ext cx="5790688" cy="471924"/>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endParaRPr lang="en-US" sz="2400" dirty="0">
              <a:solidFill>
                <a:srgbClr val="FFFFFF"/>
              </a:solidFill>
              <a:sym typeface="Helvetica Light"/>
            </a:endParaRPr>
          </a:p>
        </p:txBody>
      </p:sp>
      <p:sp>
        <p:nvSpPr>
          <p:cNvPr id="4" name="Rectangle 3"/>
          <p:cNvSpPr/>
          <p:nvPr/>
        </p:nvSpPr>
        <p:spPr>
          <a:xfrm>
            <a:off x="1490021" y="1470715"/>
            <a:ext cx="2445740" cy="318036"/>
          </a:xfrm>
          <a:prstGeom prst="rect">
            <a:avLst/>
          </a:prstGeom>
          <a:solidFill>
            <a:schemeClr val="tx1">
              <a:lumMod val="85000"/>
              <a:lumOff val="1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r>
              <a:rPr lang="en-US" sz="1400" dirty="0">
                <a:solidFill>
                  <a:srgbClr val="FFFFFF"/>
                </a:solidFill>
                <a:sym typeface="Helvetica Light"/>
              </a:rPr>
              <a:t>BESKRIVELSE AV FUNN</a:t>
            </a:r>
          </a:p>
        </p:txBody>
      </p:sp>
      <p:sp>
        <p:nvSpPr>
          <p:cNvPr id="8" name="Rectangle 7"/>
          <p:cNvSpPr/>
          <p:nvPr/>
        </p:nvSpPr>
        <p:spPr>
          <a:xfrm>
            <a:off x="1321008" y="150085"/>
            <a:ext cx="1721913" cy="471924"/>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endParaRPr lang="en-US" sz="2400" dirty="0">
              <a:solidFill>
                <a:srgbClr val="FFFFFF"/>
              </a:solidFill>
              <a:sym typeface="Helvetica Light"/>
            </a:endParaRPr>
          </a:p>
        </p:txBody>
      </p:sp>
      <p:sp>
        <p:nvSpPr>
          <p:cNvPr id="9" name="Rectangle 8"/>
          <p:cNvSpPr/>
          <p:nvPr/>
        </p:nvSpPr>
        <p:spPr>
          <a:xfrm>
            <a:off x="837962" y="312093"/>
            <a:ext cx="5790688" cy="461665"/>
          </a:xfrm>
          <a:prstGeom prst="rect">
            <a:avLst/>
          </a:prstGeom>
        </p:spPr>
        <p:txBody>
          <a:bodyPr wrap="square">
            <a:spAutoFit/>
          </a:bodyPr>
          <a:lstStyle/>
          <a:p>
            <a:pPr algn="l"/>
            <a:r>
              <a:rPr lang="nb-NO" sz="2400" dirty="0">
                <a:latin typeface="Arial"/>
                <a:cs typeface="Arial"/>
              </a:rPr>
              <a:t>Eksempel på funnark</a:t>
            </a:r>
            <a:endParaRPr lang="en-US" sz="2400" dirty="0"/>
          </a:p>
        </p:txBody>
      </p:sp>
      <p:sp>
        <p:nvSpPr>
          <p:cNvPr id="10" name="Rectangle 9"/>
          <p:cNvSpPr/>
          <p:nvPr/>
        </p:nvSpPr>
        <p:spPr>
          <a:xfrm>
            <a:off x="1471808" y="967848"/>
            <a:ext cx="8811009" cy="338554"/>
          </a:xfrm>
          <a:prstGeom prst="rect">
            <a:avLst/>
          </a:prstGeom>
        </p:spPr>
        <p:txBody>
          <a:bodyPr wrap="square">
            <a:spAutoFit/>
          </a:bodyPr>
          <a:lstStyle/>
          <a:p>
            <a:pPr algn="l"/>
            <a:r>
              <a:rPr lang="nb-NO" sz="1600" b="1" dirty="0">
                <a:solidFill>
                  <a:schemeClr val="bg1"/>
                </a:solidFill>
                <a:latin typeface="Arial"/>
                <a:cs typeface="Arial"/>
              </a:rPr>
              <a:t>Hovedfunn: ENSOMHET HINDRER EGENMESTRING</a:t>
            </a:r>
          </a:p>
        </p:txBody>
      </p:sp>
      <p:sp>
        <p:nvSpPr>
          <p:cNvPr id="11" name="Rectangle 10"/>
          <p:cNvSpPr/>
          <p:nvPr/>
        </p:nvSpPr>
        <p:spPr>
          <a:xfrm>
            <a:off x="1625401" y="1945384"/>
            <a:ext cx="4865396" cy="3293209"/>
          </a:xfrm>
          <a:prstGeom prst="rect">
            <a:avLst/>
          </a:prstGeom>
        </p:spPr>
        <p:txBody>
          <a:bodyPr wrap="square" numCol="1" spcCol="432000" anchor="t">
            <a:spAutoFit/>
          </a:bodyPr>
          <a:lstStyle/>
          <a:p>
            <a:r>
              <a:rPr lang="nb-NO" sz="1200" dirty="0">
                <a:solidFill>
                  <a:srgbClr val="000000"/>
                </a:solidFill>
                <a:cs typeface="Arial"/>
              </a:rPr>
              <a:t>Noen er enslige, men ikke ensomme. Andre er ensomme, men vil ikke innrømme det. </a:t>
            </a:r>
          </a:p>
          <a:p>
            <a:endParaRPr lang="nb-NO" sz="1200" dirty="0">
              <a:solidFill>
                <a:srgbClr val="000000"/>
              </a:solidFill>
              <a:cs typeface="Arial"/>
            </a:endParaRPr>
          </a:p>
          <a:p>
            <a:r>
              <a:rPr lang="nb-NO" sz="1200" dirty="0">
                <a:solidFill>
                  <a:srgbClr val="000000"/>
                </a:solidFill>
                <a:cs typeface="Arial"/>
              </a:rPr>
              <a:t>I vårt samfunn er ensomhet tabubelagt og vanskelig å snakke om. </a:t>
            </a:r>
          </a:p>
          <a:p>
            <a:endParaRPr lang="nb-NO" sz="1200" dirty="0">
              <a:solidFill>
                <a:srgbClr val="000000"/>
              </a:solidFill>
              <a:cs typeface="Arial"/>
            </a:endParaRPr>
          </a:p>
          <a:p>
            <a:r>
              <a:rPr lang="nb-NO" sz="1200" dirty="0">
                <a:solidFill>
                  <a:srgbClr val="000000"/>
                </a:solidFill>
                <a:cs typeface="Arial"/>
              </a:rPr>
              <a:t>For eldre personer kan det være utfordrende å komme seg ut dersom de ikke har noen å reise med eller til, eller ikke har tilgang på bil.</a:t>
            </a:r>
          </a:p>
          <a:p>
            <a:pPr algn="l"/>
            <a:endParaRPr lang="nb-NO" sz="1200" dirty="0">
              <a:solidFill>
                <a:srgbClr val="000000"/>
              </a:solidFill>
              <a:cs typeface="Arial"/>
            </a:endParaRPr>
          </a:p>
          <a:p>
            <a:r>
              <a:rPr lang="nb-NO" sz="1200" dirty="0">
                <a:solidFill>
                  <a:srgbClr val="000000"/>
                </a:solidFill>
                <a:cs typeface="Arial"/>
              </a:rPr>
              <a:t>Ensomhet kan bidra til at viljen for å mestre hverdagen svekkes. </a:t>
            </a:r>
          </a:p>
          <a:p>
            <a:endParaRPr lang="nb-NO" sz="1200" dirty="0">
              <a:solidFill>
                <a:srgbClr val="000000"/>
              </a:solidFill>
              <a:cs typeface="Arial"/>
            </a:endParaRPr>
          </a:p>
          <a:p>
            <a:r>
              <a:rPr lang="nb-NO" sz="1200" dirty="0">
                <a:solidFill>
                  <a:srgbClr val="000000"/>
                </a:solidFill>
                <a:cs typeface="Arial"/>
              </a:rPr>
              <a:t>Det psykiske og det fysiske må sees i sammenheng for å gi folk de beste forutsetningene for å bli en ressurs i eget liv. </a:t>
            </a:r>
          </a:p>
          <a:p>
            <a:r>
              <a:rPr lang="nb-NO" sz="1200" dirty="0">
                <a:cs typeface="Arial"/>
              </a:rPr>
              <a:t>Noen er er viljesterke, andre trenger mer støtte. </a:t>
            </a:r>
          </a:p>
          <a:p>
            <a:endParaRPr lang="nb-NO" sz="1200" dirty="0">
              <a:cs typeface="Arial"/>
            </a:endParaRPr>
          </a:p>
          <a:p>
            <a:r>
              <a:rPr lang="nb-NO" sz="1200" dirty="0">
                <a:cs typeface="Arial"/>
              </a:rPr>
              <a:t>Det er ofte lettere å ta imot hjelp og mestre hverdagen når en gjør ting sammen med andre</a:t>
            </a:r>
            <a:r>
              <a:rPr lang="nb-NO" sz="1400" dirty="0">
                <a:cs typeface="Arial"/>
              </a:rPr>
              <a:t>. </a:t>
            </a:r>
          </a:p>
          <a:p>
            <a:pPr algn="l"/>
            <a:endParaRPr lang="nb-NO" sz="1400" dirty="0">
              <a:solidFill>
                <a:srgbClr val="000000"/>
              </a:solidFill>
              <a:cs typeface="Arial"/>
            </a:endParaRPr>
          </a:p>
        </p:txBody>
      </p:sp>
      <p:cxnSp>
        <p:nvCxnSpPr>
          <p:cNvPr id="20" name="Straight Connector 19"/>
          <p:cNvCxnSpPr>
            <a:cxnSpLocks/>
          </p:cNvCxnSpPr>
          <p:nvPr/>
        </p:nvCxnSpPr>
        <p:spPr>
          <a:xfrm>
            <a:off x="1505453" y="5086756"/>
            <a:ext cx="7908232" cy="0"/>
          </a:xfrm>
          <a:prstGeom prst="line">
            <a:avLst/>
          </a:prstGeom>
          <a:noFill/>
          <a:ln w="12700" cap="flat" cmpd="sng">
            <a:solidFill>
              <a:srgbClr val="7F7F7F"/>
            </a:solidFill>
            <a:prstDash val="solid"/>
            <a:miter lim="400000"/>
          </a:ln>
          <a:effectLst/>
        </p:spPr>
        <p:style>
          <a:lnRef idx="0">
            <a:scrgbClr r="0" g="0" b="0"/>
          </a:lnRef>
          <a:fillRef idx="0">
            <a:scrgbClr r="0" g="0" b="0"/>
          </a:fillRef>
          <a:effectRef idx="0">
            <a:scrgbClr r="0" g="0" b="0"/>
          </a:effectRef>
          <a:fontRef idx="none"/>
        </p:style>
      </p:cxnSp>
      <p:sp>
        <p:nvSpPr>
          <p:cNvPr id="21" name="Rectangle 20"/>
          <p:cNvSpPr/>
          <p:nvPr/>
        </p:nvSpPr>
        <p:spPr>
          <a:xfrm>
            <a:off x="1471808" y="5499810"/>
            <a:ext cx="3616002" cy="1169551"/>
          </a:xfrm>
          <a:prstGeom prst="rect">
            <a:avLst/>
          </a:prstGeom>
          <a:ln>
            <a:solidFill>
              <a:schemeClr val="accent1"/>
            </a:solidFill>
          </a:ln>
        </p:spPr>
        <p:txBody>
          <a:bodyPr wrap="square" numCol="1" spcCol="432000" anchor="t">
            <a:spAutoFit/>
          </a:bodyPr>
          <a:lstStyle/>
          <a:p>
            <a:pPr algn="l"/>
            <a:r>
              <a:rPr lang="nb-NO" sz="1400" b="1" dirty="0">
                <a:solidFill>
                  <a:srgbClr val="3A7EC0"/>
                </a:solidFill>
                <a:latin typeface="Arial"/>
                <a:cs typeface="Arial"/>
              </a:rPr>
              <a:t>Behov:</a:t>
            </a:r>
            <a:r>
              <a:rPr lang="nb-NO" sz="1400" dirty="0">
                <a:solidFill>
                  <a:srgbClr val="3A7EC0"/>
                </a:solidFill>
                <a:latin typeface="Arial"/>
                <a:cs typeface="Arial"/>
              </a:rPr>
              <a:t> </a:t>
            </a:r>
          </a:p>
          <a:p>
            <a:pPr marL="285750" indent="-285750">
              <a:buFont typeface="Arial"/>
              <a:buChar char="•"/>
            </a:pPr>
            <a:r>
              <a:rPr lang="nb-NO" sz="1400" dirty="0">
                <a:solidFill>
                  <a:srgbClr val="3A7EC0"/>
                </a:solidFill>
                <a:latin typeface="Arial"/>
                <a:cs typeface="Arial"/>
              </a:rPr>
              <a:t>Bli sett og hørt</a:t>
            </a:r>
          </a:p>
          <a:p>
            <a:pPr marL="285750" indent="-285750">
              <a:buFont typeface="Arial"/>
              <a:buChar char="•"/>
            </a:pPr>
            <a:r>
              <a:rPr lang="nb-NO" sz="1400" dirty="0">
                <a:solidFill>
                  <a:srgbClr val="3A7EC0"/>
                </a:solidFill>
                <a:latin typeface="Arial"/>
                <a:cs typeface="Arial"/>
              </a:rPr>
              <a:t>Lavterskel tilbud i kommunen</a:t>
            </a:r>
          </a:p>
          <a:p>
            <a:pPr marL="285750" indent="-285750">
              <a:buFont typeface="Arial"/>
              <a:buChar char="•"/>
            </a:pPr>
            <a:r>
              <a:rPr lang="nb-NO" sz="1400" dirty="0">
                <a:solidFill>
                  <a:srgbClr val="3A7EC0"/>
                </a:solidFill>
                <a:latin typeface="Arial"/>
                <a:cs typeface="Arial"/>
              </a:rPr>
              <a:t>Samarbeid mellom ulike tjenester </a:t>
            </a:r>
          </a:p>
          <a:p>
            <a:pPr marL="285750" indent="-285750">
              <a:buFont typeface="Arial"/>
              <a:buChar char="•"/>
            </a:pPr>
            <a:r>
              <a:rPr lang="nb-NO" sz="1400" dirty="0">
                <a:solidFill>
                  <a:srgbClr val="3A7EC0"/>
                </a:solidFill>
                <a:latin typeface="Arial"/>
                <a:cs typeface="Arial"/>
              </a:rPr>
              <a:t>Motivasjonskunnskap hos ansatte</a:t>
            </a:r>
            <a:endParaRPr lang="nb-NO" dirty="0">
              <a:solidFill>
                <a:srgbClr val="3A7EC0"/>
              </a:solidFill>
              <a:latin typeface="Arial"/>
              <a:cs typeface="Arial"/>
            </a:endParaRPr>
          </a:p>
        </p:txBody>
      </p:sp>
      <p:sp>
        <p:nvSpPr>
          <p:cNvPr id="22" name="Rectangle 21"/>
          <p:cNvSpPr/>
          <p:nvPr/>
        </p:nvSpPr>
        <p:spPr>
          <a:xfrm>
            <a:off x="5651861" y="5485595"/>
            <a:ext cx="3761824" cy="1169551"/>
          </a:xfrm>
          <a:prstGeom prst="rect">
            <a:avLst/>
          </a:prstGeom>
          <a:ln>
            <a:solidFill>
              <a:schemeClr val="accent1"/>
            </a:solidFill>
          </a:ln>
        </p:spPr>
        <p:txBody>
          <a:bodyPr wrap="square" numCol="1" spcCol="432000" anchor="t">
            <a:spAutoFit/>
          </a:bodyPr>
          <a:lstStyle/>
          <a:p>
            <a:pPr algn="l"/>
            <a:r>
              <a:rPr lang="nb-NO" sz="1400" b="1" dirty="0">
                <a:solidFill>
                  <a:srgbClr val="3A7EC0"/>
                </a:solidFill>
                <a:latin typeface="Arial"/>
                <a:cs typeface="Arial"/>
              </a:rPr>
              <a:t>Designprinsipp</a:t>
            </a:r>
            <a:r>
              <a:rPr lang="nb-NO" sz="1400" dirty="0">
                <a:solidFill>
                  <a:srgbClr val="3A7EC0"/>
                </a:solidFill>
                <a:latin typeface="Arial"/>
                <a:cs typeface="Arial"/>
              </a:rPr>
              <a:t> </a:t>
            </a:r>
            <a:r>
              <a:rPr lang="nb-NO" sz="1200" dirty="0">
                <a:solidFill>
                  <a:srgbClr val="3A7EC0"/>
                </a:solidFill>
                <a:latin typeface="Arial"/>
                <a:cs typeface="Arial"/>
              </a:rPr>
              <a:t>(for behovskartlegging):</a:t>
            </a:r>
          </a:p>
          <a:p>
            <a:r>
              <a:rPr lang="nb-NO" sz="1400" dirty="0">
                <a:solidFill>
                  <a:srgbClr val="3A7EC0"/>
                </a:solidFill>
                <a:cs typeface="Arial"/>
              </a:rPr>
              <a:t>Unngå kun avkrysning på spørsmål.</a:t>
            </a:r>
            <a:br>
              <a:rPr lang="nb-NO" sz="1400" dirty="0">
                <a:solidFill>
                  <a:srgbClr val="3A7EC0"/>
                </a:solidFill>
                <a:cs typeface="Arial"/>
              </a:rPr>
            </a:br>
            <a:endParaRPr lang="nb-NO" sz="1400" dirty="0">
              <a:solidFill>
                <a:srgbClr val="3A7EC0"/>
              </a:solidFill>
              <a:cs typeface="Arial"/>
            </a:endParaRPr>
          </a:p>
          <a:p>
            <a:r>
              <a:rPr lang="nb-NO" sz="1400" dirty="0">
                <a:solidFill>
                  <a:srgbClr val="3A7EC0"/>
                </a:solidFill>
                <a:latin typeface="Arial"/>
                <a:cs typeface="Arial"/>
              </a:rPr>
              <a:t>Se </a:t>
            </a:r>
            <a:r>
              <a:rPr lang="nb-NO" sz="1400" i="1" dirty="0">
                <a:solidFill>
                  <a:srgbClr val="3A7EC0"/>
                </a:solidFill>
                <a:latin typeface="Arial"/>
                <a:cs typeface="Arial"/>
              </a:rPr>
              <a:t>hele</a:t>
            </a:r>
            <a:r>
              <a:rPr lang="nb-NO" sz="1400" dirty="0">
                <a:solidFill>
                  <a:srgbClr val="3A7EC0"/>
                </a:solidFill>
                <a:latin typeface="Arial"/>
                <a:cs typeface="Arial"/>
              </a:rPr>
              <a:t> mennesket og bruk god tid til å prate rundt ”hva er viktig for deg?”</a:t>
            </a:r>
          </a:p>
        </p:txBody>
      </p:sp>
      <p:sp>
        <p:nvSpPr>
          <p:cNvPr id="6" name="Rectangle 5"/>
          <p:cNvSpPr/>
          <p:nvPr/>
        </p:nvSpPr>
        <p:spPr>
          <a:xfrm>
            <a:off x="1468615" y="5169279"/>
            <a:ext cx="2604593" cy="318036"/>
          </a:xfrm>
          <a:prstGeom prst="rect">
            <a:avLst/>
          </a:prstGeom>
          <a:solidFill>
            <a:schemeClr val="tx1">
              <a:lumMod val="85000"/>
              <a:lumOff val="1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r>
              <a:rPr lang="nb-NO" sz="1400" dirty="0">
                <a:solidFill>
                  <a:srgbClr val="FFFFFF"/>
                </a:solidFill>
                <a:sym typeface="Helvetica Light"/>
              </a:rPr>
              <a:t>VIKTIG Å TA MED VIDERE</a:t>
            </a:r>
          </a:p>
        </p:txBody>
      </p:sp>
      <p:sp>
        <p:nvSpPr>
          <p:cNvPr id="3" name="Snakkeboble: oval 2">
            <a:extLst>
              <a:ext uri="{FF2B5EF4-FFF2-40B4-BE49-F238E27FC236}">
                <a16:creationId xmlns:a16="http://schemas.microsoft.com/office/drawing/2014/main" id="{0BC25F7B-C657-4B2A-BFE0-EB40771BC568}"/>
              </a:ext>
            </a:extLst>
          </p:cNvPr>
          <p:cNvSpPr/>
          <p:nvPr/>
        </p:nvSpPr>
        <p:spPr>
          <a:xfrm>
            <a:off x="7600426" y="1736521"/>
            <a:ext cx="1862356" cy="1400962"/>
          </a:xfrm>
          <a:prstGeom prst="wedgeEllipseCallout">
            <a:avLst>
              <a:gd name="adj1" fmla="val 45222"/>
              <a:gd name="adj2" fmla="val 89886"/>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19" name="Rectangle 18"/>
          <p:cNvSpPr/>
          <p:nvPr/>
        </p:nvSpPr>
        <p:spPr>
          <a:xfrm>
            <a:off x="7649522" y="1945384"/>
            <a:ext cx="1764163" cy="994916"/>
          </a:xfrm>
          <a:prstGeom prst="rect">
            <a:avLst/>
          </a:prstGeom>
        </p:spPr>
        <p:txBody>
          <a:bodyPr wrap="square" numCol="1" spcCol="432000" anchor="ctr">
            <a:spAutoFit/>
          </a:bodyPr>
          <a:lstStyle/>
          <a:p>
            <a:pPr algn="ctr">
              <a:lnSpc>
                <a:spcPct val="120000"/>
              </a:lnSpc>
            </a:pPr>
            <a:r>
              <a:rPr lang="nb-NO" sz="1200" i="1" dirty="0">
                <a:solidFill>
                  <a:srgbClr val="FFFFFF"/>
                </a:solidFill>
                <a:latin typeface="Arial"/>
                <a:cs typeface="Arial"/>
              </a:rPr>
              <a:t>”Vi må tørre å</a:t>
            </a:r>
          </a:p>
          <a:p>
            <a:pPr algn="ctr">
              <a:lnSpc>
                <a:spcPct val="120000"/>
              </a:lnSpc>
            </a:pPr>
            <a:r>
              <a:rPr lang="nb-NO" sz="1200" i="1" dirty="0">
                <a:solidFill>
                  <a:srgbClr val="FFFFFF"/>
                </a:solidFill>
                <a:latin typeface="Arial"/>
                <a:cs typeface="Arial"/>
              </a:rPr>
              <a:t>ta opp temaet ensomhet selv om vi ikke har et direkte tilbud mot behovet.”</a:t>
            </a:r>
          </a:p>
          <a:p>
            <a:pPr algn="ctr">
              <a:lnSpc>
                <a:spcPct val="120000"/>
              </a:lnSpc>
            </a:pPr>
            <a:r>
              <a:rPr lang="nb-NO" sz="1200" b="1" dirty="0">
                <a:solidFill>
                  <a:srgbClr val="FFFFFF"/>
                </a:solidFill>
                <a:latin typeface="Arial"/>
                <a:cs typeface="Arial"/>
              </a:rPr>
              <a:t>(Ansatt)</a:t>
            </a:r>
          </a:p>
        </p:txBody>
      </p:sp>
      <p:sp>
        <p:nvSpPr>
          <p:cNvPr id="5" name="Snakkeboble: oval 4">
            <a:extLst>
              <a:ext uri="{FF2B5EF4-FFF2-40B4-BE49-F238E27FC236}">
                <a16:creationId xmlns:a16="http://schemas.microsoft.com/office/drawing/2014/main" id="{5E757771-9CE1-466D-AAF6-521E397AF8D7}"/>
              </a:ext>
            </a:extLst>
          </p:cNvPr>
          <p:cNvSpPr/>
          <p:nvPr/>
        </p:nvSpPr>
        <p:spPr>
          <a:xfrm>
            <a:off x="6490796" y="3137482"/>
            <a:ext cx="2200197" cy="1560342"/>
          </a:xfrm>
          <a:prstGeom prst="wedgeEllipseCallout">
            <a:avLst>
              <a:gd name="adj1" fmla="val 54397"/>
              <a:gd name="adj2" fmla="val 76193"/>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30" name="Rectangle 29"/>
          <p:cNvSpPr/>
          <p:nvPr/>
        </p:nvSpPr>
        <p:spPr>
          <a:xfrm>
            <a:off x="6753673" y="3091733"/>
            <a:ext cx="1620839" cy="1637371"/>
          </a:xfrm>
          <a:prstGeom prst="rect">
            <a:avLst/>
          </a:prstGeom>
        </p:spPr>
        <p:txBody>
          <a:bodyPr wrap="square" numCol="1" spcCol="432000" anchor="ctr">
            <a:spAutoFit/>
          </a:bodyPr>
          <a:lstStyle/>
          <a:p>
            <a:pPr algn="ctr">
              <a:lnSpc>
                <a:spcPct val="120000"/>
              </a:lnSpc>
            </a:pPr>
            <a:r>
              <a:rPr lang="nb-NO" sz="1200" i="1" dirty="0">
                <a:solidFill>
                  <a:srgbClr val="FFFFFF"/>
                </a:solidFill>
                <a:latin typeface="Arial"/>
                <a:cs typeface="Arial"/>
              </a:rPr>
              <a:t>”Samme</a:t>
            </a:r>
          </a:p>
          <a:p>
            <a:pPr algn="ctr">
              <a:lnSpc>
                <a:spcPct val="120000"/>
              </a:lnSpc>
            </a:pPr>
            <a:r>
              <a:rPr lang="nb-NO" sz="1200" i="1" dirty="0">
                <a:solidFill>
                  <a:srgbClr val="FFFFFF"/>
                </a:solidFill>
                <a:latin typeface="Arial"/>
                <a:cs typeface="Arial"/>
              </a:rPr>
              <a:t>person kan blomstre når de er  på syke-hjemmet, men visner når de er kommer hjem. Eller motsatt.”</a:t>
            </a:r>
          </a:p>
          <a:p>
            <a:pPr algn="ctr">
              <a:lnSpc>
                <a:spcPct val="120000"/>
              </a:lnSpc>
            </a:pPr>
            <a:r>
              <a:rPr lang="nb-NO" sz="1200" b="1" dirty="0">
                <a:solidFill>
                  <a:srgbClr val="FFFFFF"/>
                </a:solidFill>
                <a:latin typeface="Arial"/>
                <a:cs typeface="Arial"/>
              </a:rPr>
              <a:t>(Ansatt)</a:t>
            </a:r>
          </a:p>
        </p:txBody>
      </p:sp>
      <p:sp>
        <p:nvSpPr>
          <p:cNvPr id="7" name="Snakkeboble: oval 6">
            <a:extLst>
              <a:ext uri="{FF2B5EF4-FFF2-40B4-BE49-F238E27FC236}">
                <a16:creationId xmlns:a16="http://schemas.microsoft.com/office/drawing/2014/main" id="{05ACFFAD-3316-437C-AE63-B3B806AE30F1}"/>
              </a:ext>
            </a:extLst>
          </p:cNvPr>
          <p:cNvSpPr/>
          <p:nvPr/>
        </p:nvSpPr>
        <p:spPr>
          <a:xfrm>
            <a:off x="6330584" y="1746233"/>
            <a:ext cx="1284052" cy="1008689"/>
          </a:xfrm>
          <a:prstGeom prst="wedgeEllipseCallou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a:p>
        </p:txBody>
      </p:sp>
      <p:sp>
        <p:nvSpPr>
          <p:cNvPr id="29" name="Rectangle 28"/>
          <p:cNvSpPr/>
          <p:nvPr/>
        </p:nvSpPr>
        <p:spPr>
          <a:xfrm>
            <a:off x="6319549" y="1763863"/>
            <a:ext cx="1046107" cy="954620"/>
          </a:xfrm>
          <a:prstGeom prst="rect">
            <a:avLst/>
          </a:prstGeom>
        </p:spPr>
        <p:txBody>
          <a:bodyPr wrap="square" numCol="1" spcCol="432000" anchor="ctr">
            <a:spAutoFit/>
          </a:bodyPr>
          <a:lstStyle/>
          <a:p>
            <a:pPr algn="ctr">
              <a:lnSpc>
                <a:spcPct val="120000"/>
              </a:lnSpc>
            </a:pPr>
            <a:r>
              <a:rPr lang="nb-NO" sz="1200" i="1" dirty="0">
                <a:solidFill>
                  <a:srgbClr val="FFFFFF"/>
                </a:solidFill>
                <a:latin typeface="Arial"/>
                <a:cs typeface="Arial"/>
              </a:rPr>
              <a:t>”Jeg føler </a:t>
            </a:r>
          </a:p>
          <a:p>
            <a:pPr algn="ctr">
              <a:lnSpc>
                <a:spcPct val="120000"/>
              </a:lnSpc>
            </a:pPr>
            <a:r>
              <a:rPr lang="nb-NO" sz="1200" i="1" dirty="0">
                <a:solidFill>
                  <a:srgbClr val="FFFFFF"/>
                </a:solidFill>
                <a:latin typeface="Arial"/>
                <a:cs typeface="Arial"/>
              </a:rPr>
              <a:t>meg bundet til hjemmet.”</a:t>
            </a:r>
          </a:p>
          <a:p>
            <a:pPr algn="ctr">
              <a:lnSpc>
                <a:spcPct val="120000"/>
              </a:lnSpc>
            </a:pPr>
            <a:r>
              <a:rPr lang="nb-NO" sz="1100" b="1" dirty="0">
                <a:solidFill>
                  <a:srgbClr val="FFFFFF"/>
                </a:solidFill>
                <a:latin typeface="Arial"/>
                <a:cs typeface="Arial"/>
              </a:rPr>
              <a:t>(Bruker)</a:t>
            </a:r>
          </a:p>
        </p:txBody>
      </p:sp>
      <p:pic>
        <p:nvPicPr>
          <p:cNvPr id="14" name="Bilde 13">
            <a:extLst>
              <a:ext uri="{FF2B5EF4-FFF2-40B4-BE49-F238E27FC236}">
                <a16:creationId xmlns:a16="http://schemas.microsoft.com/office/drawing/2014/main" id="{1E1987DF-154F-4CFE-B3BC-BCB6E6FFAD5A}"/>
              </a:ext>
            </a:extLst>
          </p:cNvPr>
          <p:cNvPicPr>
            <a:picLocks noChangeAspect="1"/>
          </p:cNvPicPr>
          <p:nvPr/>
        </p:nvPicPr>
        <p:blipFill>
          <a:blip r:embed="rId2"/>
          <a:stretch>
            <a:fillRect/>
          </a:stretch>
        </p:blipFill>
        <p:spPr>
          <a:xfrm>
            <a:off x="587350" y="6652612"/>
            <a:ext cx="3029975" cy="195089"/>
          </a:xfrm>
          <a:prstGeom prst="rect">
            <a:avLst/>
          </a:prstGeom>
        </p:spPr>
      </p:pic>
    </p:spTree>
    <p:extLst>
      <p:ext uri="{BB962C8B-B14F-4D97-AF65-F5344CB8AC3E}">
        <p14:creationId xmlns:p14="http://schemas.microsoft.com/office/powerpoint/2010/main" val="268746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spid="_x0000_s5147"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144589" y="1589"/>
                        <a:ext cx="1587" cy="1587"/>
                      </a:xfrm>
                      <a:prstGeom prst="rect">
                        <a:avLst/>
                      </a:prstGeom>
                    </p:spPr>
                  </p:pic>
                </p:oleObj>
              </mc:Fallback>
            </mc:AlternateContent>
          </a:graphicData>
        </a:graphic>
      </p:graphicFrame>
      <p:sp>
        <p:nvSpPr>
          <p:cNvPr id="32" name="Rectangle 31"/>
          <p:cNvSpPr/>
          <p:nvPr/>
        </p:nvSpPr>
        <p:spPr>
          <a:xfrm>
            <a:off x="1352552" y="1623165"/>
            <a:ext cx="9536785" cy="5045924"/>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rtlCol="0" anchor="t"/>
          <a:lstStyle/>
          <a:p>
            <a:pPr algn="ctr"/>
            <a:endParaRPr lang="en-US" b="1">
              <a:solidFill>
                <a:srgbClr val="FF9900"/>
              </a:solidFill>
            </a:endParaRPr>
          </a:p>
        </p:txBody>
      </p:sp>
      <p:grpSp>
        <p:nvGrpSpPr>
          <p:cNvPr id="36" name="Group 35"/>
          <p:cNvGrpSpPr/>
          <p:nvPr/>
        </p:nvGrpSpPr>
        <p:grpSpPr>
          <a:xfrm>
            <a:off x="1723265" y="1815176"/>
            <a:ext cx="8781448" cy="1337101"/>
            <a:chOff x="580265" y="1731859"/>
            <a:chExt cx="8781448" cy="1337101"/>
          </a:xfrm>
        </p:grpSpPr>
        <p:sp>
          <p:nvSpPr>
            <p:cNvPr id="12" name="TextBox 11"/>
            <p:cNvSpPr txBox="1"/>
            <p:nvPr/>
          </p:nvSpPr>
          <p:spPr>
            <a:xfrm>
              <a:off x="3591302" y="1828725"/>
              <a:ext cx="5770411" cy="1169551"/>
            </a:xfrm>
            <a:prstGeom prst="rect">
              <a:avLst/>
            </a:prstGeom>
            <a:noFill/>
          </p:spPr>
          <p:txBody>
            <a:bodyPr wrap="square" rtlCol="0">
              <a:spAutoFit/>
            </a:bodyPr>
            <a:lstStyle/>
            <a:p>
              <a:pPr algn="l"/>
              <a:r>
                <a:rPr lang="nb-NO" sz="1400" b="1" dirty="0">
                  <a:solidFill>
                    <a:srgbClr val="3A7EC0"/>
                  </a:solidFill>
                </a:rPr>
                <a:t>Oppsummer innsikten om hvor aldersvennlig kommunen er gjennom en SWOT-analyse</a:t>
              </a:r>
            </a:p>
            <a:p>
              <a:pPr algn="l"/>
              <a:endParaRPr lang="nb-NO" sz="1400" b="1" dirty="0">
                <a:solidFill>
                  <a:srgbClr val="3A7EC0"/>
                </a:solidFill>
              </a:endParaRPr>
            </a:p>
            <a:p>
              <a:pPr algn="l"/>
              <a:r>
                <a:rPr lang="nb-NO" sz="1400" dirty="0">
                  <a:latin typeface="Arial"/>
                  <a:cs typeface="Arial"/>
                </a:rPr>
                <a:t>Finn</a:t>
              </a:r>
              <a:r>
                <a:rPr lang="nb-NO" sz="1400" dirty="0">
                  <a:solidFill>
                    <a:srgbClr val="0070C0"/>
                  </a:solidFill>
                  <a:latin typeface="Arial"/>
                  <a:cs typeface="Arial"/>
                </a:rPr>
                <a:t> Styrker</a:t>
              </a:r>
              <a:r>
                <a:rPr lang="nb-NO" sz="1400" dirty="0">
                  <a:latin typeface="Arial"/>
                  <a:cs typeface="Arial"/>
                </a:rPr>
                <a:t>, </a:t>
              </a:r>
              <a:r>
                <a:rPr lang="nb-NO" sz="1400" dirty="0">
                  <a:solidFill>
                    <a:srgbClr val="0070C0"/>
                  </a:solidFill>
                  <a:latin typeface="Arial"/>
                  <a:cs typeface="Arial"/>
                </a:rPr>
                <a:t>svakheter</a:t>
              </a:r>
              <a:r>
                <a:rPr lang="nb-NO" sz="1400" dirty="0">
                  <a:latin typeface="Arial"/>
                  <a:cs typeface="Arial"/>
                </a:rPr>
                <a:t>, </a:t>
              </a:r>
              <a:r>
                <a:rPr lang="nb-NO" sz="1400" dirty="0">
                  <a:solidFill>
                    <a:srgbClr val="0070C0"/>
                  </a:solidFill>
                  <a:latin typeface="Arial"/>
                  <a:cs typeface="Arial"/>
                </a:rPr>
                <a:t>muligheter</a:t>
              </a:r>
              <a:r>
                <a:rPr lang="nb-NO" sz="1400" dirty="0">
                  <a:latin typeface="Arial"/>
                  <a:cs typeface="Arial"/>
                </a:rPr>
                <a:t> og </a:t>
              </a:r>
              <a:r>
                <a:rPr lang="nb-NO" sz="1400" dirty="0">
                  <a:solidFill>
                    <a:srgbClr val="0070C0"/>
                  </a:solidFill>
                  <a:latin typeface="Arial"/>
                  <a:cs typeface="Arial"/>
                </a:rPr>
                <a:t>trusler </a:t>
              </a:r>
              <a:r>
                <a:rPr lang="nb-NO" sz="1400" dirty="0">
                  <a:latin typeface="Arial"/>
                  <a:cs typeface="Arial"/>
                </a:rPr>
                <a:t>for å få en god oversikt over kommunens utfordringsbilde og mulighetsrom. </a:t>
              </a:r>
            </a:p>
          </p:txBody>
        </p:sp>
        <p:grpSp>
          <p:nvGrpSpPr>
            <p:cNvPr id="3072" name="Group 3071"/>
            <p:cNvGrpSpPr/>
            <p:nvPr/>
          </p:nvGrpSpPr>
          <p:grpSpPr>
            <a:xfrm>
              <a:off x="580265" y="1731859"/>
              <a:ext cx="1708439" cy="1337101"/>
              <a:chOff x="580265" y="1365981"/>
              <a:chExt cx="2282854" cy="1635206"/>
            </a:xfrm>
          </p:grpSpPr>
          <p:pic>
            <p:nvPicPr>
              <p:cNvPr id="3074"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755" y="1694387"/>
                <a:ext cx="1958400" cy="130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580265" y="1365981"/>
                <a:ext cx="2282854" cy="3513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r>
                  <a:rPr lang="nb-NO" sz="1200" dirty="0">
                    <a:solidFill>
                      <a:srgbClr val="000000"/>
                    </a:solidFill>
                    <a:sym typeface="Helvetica Light"/>
                  </a:rPr>
                  <a:t>SWOT-analyse</a:t>
                </a:r>
              </a:p>
            </p:txBody>
          </p:sp>
        </p:grpSp>
        <p:grpSp>
          <p:nvGrpSpPr>
            <p:cNvPr id="17" name="Group 16"/>
            <p:cNvGrpSpPr/>
            <p:nvPr/>
          </p:nvGrpSpPr>
          <p:grpSpPr>
            <a:xfrm>
              <a:off x="2288704" y="1944772"/>
              <a:ext cx="1143766" cy="937458"/>
              <a:chOff x="2288704" y="1706691"/>
              <a:chExt cx="1143766" cy="937458"/>
            </a:xfrm>
          </p:grpSpPr>
          <p:sp>
            <p:nvSpPr>
              <p:cNvPr id="11" name="Oval 10"/>
              <p:cNvSpPr/>
              <p:nvPr/>
            </p:nvSpPr>
            <p:spPr>
              <a:xfrm>
                <a:off x="2892470" y="1905420"/>
                <a:ext cx="540000" cy="540000"/>
              </a:xfrm>
              <a:prstGeom prst="ellipse">
                <a:avLst/>
              </a:prstGeom>
              <a:solidFill>
                <a:srgbClr val="3A7EC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b="1" dirty="0"/>
                  <a:t>1</a:t>
                </a:r>
              </a:p>
            </p:txBody>
          </p:sp>
          <p:sp>
            <p:nvSpPr>
              <p:cNvPr id="25" name="Left Arrow 24"/>
              <p:cNvSpPr/>
              <p:nvPr/>
            </p:nvSpPr>
            <p:spPr>
              <a:xfrm>
                <a:off x="2288704" y="1706691"/>
                <a:ext cx="458184" cy="937458"/>
              </a:xfrm>
              <a:prstGeom prst="leftArrow">
                <a:avLst/>
              </a:prstGeom>
              <a:solidFill>
                <a:srgbClr val="3A7EC0"/>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endParaRPr lang="nb-NO" sz="2400">
                  <a:solidFill>
                    <a:srgbClr val="FFFFFF"/>
                  </a:solidFill>
                  <a:sym typeface="Helvetica Light"/>
                </a:endParaRPr>
              </a:p>
            </p:txBody>
          </p:sp>
        </p:grpSp>
      </p:grpSp>
      <p:grpSp>
        <p:nvGrpSpPr>
          <p:cNvPr id="35" name="Group 34"/>
          <p:cNvGrpSpPr/>
          <p:nvPr/>
        </p:nvGrpSpPr>
        <p:grpSpPr>
          <a:xfrm>
            <a:off x="1723266" y="5223970"/>
            <a:ext cx="8686697" cy="1102042"/>
            <a:chOff x="580265" y="5140653"/>
            <a:chExt cx="8686697" cy="1102042"/>
          </a:xfrm>
        </p:grpSpPr>
        <p:sp>
          <p:nvSpPr>
            <p:cNvPr id="15" name="TextBox 14"/>
            <p:cNvSpPr txBox="1"/>
            <p:nvPr/>
          </p:nvSpPr>
          <p:spPr>
            <a:xfrm>
              <a:off x="3591303" y="5183843"/>
              <a:ext cx="5675659" cy="954107"/>
            </a:xfrm>
            <a:prstGeom prst="rect">
              <a:avLst/>
            </a:prstGeom>
            <a:noFill/>
          </p:spPr>
          <p:txBody>
            <a:bodyPr wrap="square" rtlCol="0">
              <a:spAutoFit/>
            </a:bodyPr>
            <a:lstStyle/>
            <a:p>
              <a:pPr algn="l"/>
              <a:r>
                <a:rPr lang="nb-NO" sz="1400" b="1" dirty="0">
                  <a:solidFill>
                    <a:srgbClr val="3A7EC0"/>
                  </a:solidFill>
                </a:rPr>
                <a:t>Identifiser årsakene til problemene gjennom et fiskebeisdiagram</a:t>
              </a:r>
            </a:p>
            <a:p>
              <a:pPr algn="l"/>
              <a:r>
                <a:rPr lang="nb-NO" sz="1400" dirty="0">
                  <a:latin typeface="Arial"/>
                  <a:cs typeface="Arial"/>
                </a:rPr>
                <a:t>Gjennomgå de ulike påvirkningsfaktorene på en strukturert måte. Bruk tid på å forstå hvorfor problemene oppstår før dere går videre og </a:t>
              </a:r>
              <a:r>
                <a:rPr lang="nb-NO" sz="1400" dirty="0" err="1">
                  <a:latin typeface="Arial"/>
                  <a:cs typeface="Arial"/>
                </a:rPr>
                <a:t>idémyldrer</a:t>
              </a:r>
              <a:r>
                <a:rPr lang="nb-NO" sz="1400" dirty="0">
                  <a:latin typeface="Arial"/>
                  <a:cs typeface="Arial"/>
                </a:rPr>
                <a:t> rundt løsninger.</a:t>
              </a:r>
            </a:p>
          </p:txBody>
        </p:sp>
        <p:grpSp>
          <p:nvGrpSpPr>
            <p:cNvPr id="20" name="Group 19"/>
            <p:cNvGrpSpPr/>
            <p:nvPr/>
          </p:nvGrpSpPr>
          <p:grpSpPr>
            <a:xfrm>
              <a:off x="580265" y="5140653"/>
              <a:ext cx="2282854" cy="1102042"/>
              <a:chOff x="580265" y="5021607"/>
              <a:chExt cx="2282854" cy="1102042"/>
            </a:xfrm>
          </p:grpSpPr>
          <p:pic>
            <p:nvPicPr>
              <p:cNvPr id="3076" name="Picture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754" y="5328846"/>
                <a:ext cx="1452167" cy="79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580265" y="5021607"/>
                <a:ext cx="2282854"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r>
                  <a:rPr lang="nb-NO" sz="1200" dirty="0">
                    <a:solidFill>
                      <a:srgbClr val="000000"/>
                    </a:solidFill>
                    <a:sym typeface="Helvetica Light"/>
                  </a:rPr>
                  <a:t>Fiskebeinsdiagram</a:t>
                </a:r>
              </a:p>
            </p:txBody>
          </p:sp>
        </p:grpSp>
        <p:grpSp>
          <p:nvGrpSpPr>
            <p:cNvPr id="33" name="Group 32"/>
            <p:cNvGrpSpPr/>
            <p:nvPr/>
          </p:nvGrpSpPr>
          <p:grpSpPr>
            <a:xfrm>
              <a:off x="2288704" y="5222945"/>
              <a:ext cx="1173787" cy="937458"/>
              <a:chOff x="2687516" y="5248915"/>
              <a:chExt cx="1173787" cy="937458"/>
            </a:xfrm>
          </p:grpSpPr>
          <p:sp>
            <p:nvSpPr>
              <p:cNvPr id="14" name="Oval 13"/>
              <p:cNvSpPr/>
              <p:nvPr/>
            </p:nvSpPr>
            <p:spPr>
              <a:xfrm>
                <a:off x="3321303" y="5447644"/>
                <a:ext cx="540000" cy="540000"/>
              </a:xfrm>
              <a:prstGeom prst="ellipse">
                <a:avLst/>
              </a:prstGeom>
              <a:solidFill>
                <a:srgbClr val="3A7EC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b="1" dirty="0"/>
                  <a:t>3</a:t>
                </a:r>
              </a:p>
            </p:txBody>
          </p:sp>
          <p:sp>
            <p:nvSpPr>
              <p:cNvPr id="27" name="Left Arrow 26"/>
              <p:cNvSpPr/>
              <p:nvPr/>
            </p:nvSpPr>
            <p:spPr>
              <a:xfrm>
                <a:off x="2687516" y="5248915"/>
                <a:ext cx="458184" cy="937458"/>
              </a:xfrm>
              <a:prstGeom prst="leftArrow">
                <a:avLst/>
              </a:prstGeom>
              <a:solidFill>
                <a:srgbClr val="3A7EC0"/>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endParaRPr lang="nb-NO" sz="2400">
                  <a:solidFill>
                    <a:srgbClr val="FFFFFF"/>
                  </a:solidFill>
                  <a:sym typeface="Helvetica Light"/>
                </a:endParaRPr>
              </a:p>
            </p:txBody>
          </p:sp>
        </p:grpSp>
      </p:grpSp>
      <p:sp>
        <p:nvSpPr>
          <p:cNvPr id="30" name="Title 1"/>
          <p:cNvSpPr>
            <a:spLocks noGrp="1"/>
          </p:cNvSpPr>
          <p:nvPr>
            <p:ph type="title"/>
          </p:nvPr>
        </p:nvSpPr>
        <p:spPr>
          <a:xfrm>
            <a:off x="1343907" y="350920"/>
            <a:ext cx="9504186" cy="557836"/>
          </a:xfrm>
        </p:spPr>
        <p:txBody>
          <a:bodyPr>
            <a:normAutofit/>
          </a:bodyPr>
          <a:lstStyle/>
          <a:p>
            <a:r>
              <a:rPr lang="nb-NO" sz="2400" dirty="0">
                <a:solidFill>
                  <a:schemeClr val="tx1"/>
                </a:solidFill>
              </a:rPr>
              <a:t>Se nærmere på hovedtemaene – analyseverktøy </a:t>
            </a:r>
          </a:p>
        </p:txBody>
      </p:sp>
      <p:sp>
        <p:nvSpPr>
          <p:cNvPr id="31" name="Text Placeholder 3"/>
          <p:cNvSpPr txBox="1">
            <a:spLocks/>
          </p:cNvSpPr>
          <p:nvPr/>
        </p:nvSpPr>
        <p:spPr>
          <a:xfrm>
            <a:off x="1359598" y="943271"/>
            <a:ext cx="9495975" cy="294191"/>
          </a:xfrm>
          <a:prstGeom prst="rect">
            <a:avLst/>
          </a:prstGeom>
        </p:spPr>
        <p:txBody>
          <a:bodyPr vert="horz" lIns="91440" tIns="45720" rIns="91440" bIns="45720" rtlCol="0">
            <a:noAutofit/>
          </a:bodyPr>
          <a:lstStyle>
            <a:lvl1pPr indent="0">
              <a:spcBef>
                <a:spcPct val="20000"/>
              </a:spcBef>
              <a:buFont typeface="Arial"/>
              <a:buNone/>
              <a:defRPr sz="1400" b="1" baseline="0">
                <a:solidFill>
                  <a:schemeClr val="tx2"/>
                </a:solidFill>
                <a:latin typeface="Arial"/>
                <a:cs typeface="Arial"/>
              </a:defRPr>
            </a:lvl1pPr>
            <a:lvl2pPr indent="0">
              <a:spcBef>
                <a:spcPct val="20000"/>
              </a:spcBef>
              <a:buFont typeface="Arial" panose="020B0604020202020204" pitchFamily="34" charset="0"/>
              <a:buNone/>
              <a:defRPr sz="1400" b="0">
                <a:latin typeface="Arial"/>
                <a:cs typeface="Arial"/>
              </a:defRPr>
            </a:lvl2pPr>
            <a:lvl3pPr marL="465137" indent="-285750">
              <a:spcBef>
                <a:spcPct val="20000"/>
              </a:spcBef>
              <a:buFont typeface="Arial" panose="020B0604020202020204" pitchFamily="34" charset="0"/>
              <a:buChar char="-"/>
              <a:defRPr sz="1400" b="0">
                <a:latin typeface="Arial"/>
                <a:cs typeface="Arial"/>
              </a:defRPr>
            </a:lvl3pPr>
            <a:lvl4pPr marL="712788" indent="-266700">
              <a:spcBef>
                <a:spcPct val="20000"/>
              </a:spcBef>
              <a:buFont typeface="Arial" panose="020B0604020202020204" pitchFamily="34" charset="0"/>
              <a:buChar char="•"/>
              <a:defRPr sz="1400" b="0">
                <a:latin typeface="Arial"/>
                <a:cs typeface="Arial"/>
              </a:defRPr>
            </a:lvl4pPr>
            <a:lvl5pPr marL="989013" indent="-276225">
              <a:spcBef>
                <a:spcPct val="20000"/>
              </a:spcBef>
              <a:buFont typeface="Arial"/>
              <a:buChar char="»"/>
              <a:defRPr sz="1400" b="0">
                <a:latin typeface="Arial"/>
                <a:cs typeface="Aria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nb-NO" sz="1600" b="0" dirty="0"/>
              <a:t>Med utgangspunkt i funnarkene kan vi bruke ulike verktøy for å gjøre en dypere analyse av hovedtemaene. Du kan bli bedre kjent med verktøyene i «Veikart for tjenesteinnovasjon» på ks.no </a:t>
            </a:r>
          </a:p>
        </p:txBody>
      </p:sp>
      <p:pic>
        <p:nvPicPr>
          <p:cNvPr id="40" name="Picture Placeholder 7" descr="IMG_1859_SMALL.jpg"/>
          <p:cNvPicPr>
            <a:picLocks noGrp="1" noChangeAspect="1"/>
          </p:cNvPicPr>
          <p:nvPr>
            <p:ph type="pic" sz="quarter" idx="12"/>
          </p:nvPr>
        </p:nvPicPr>
        <p:blipFill rotWithShape="1">
          <a:blip r:embed="rId8">
            <a:extLst>
              <a:ext uri="{28A0092B-C50C-407E-A947-70E740481C1C}">
                <a14:useLocalDpi xmlns:a14="http://schemas.microsoft.com/office/drawing/2010/main" val="0"/>
              </a:ext>
            </a:extLst>
          </a:blip>
          <a:srcRect l="2158" t="19410" b="11445"/>
          <a:stretch/>
        </p:blipFill>
        <p:spPr>
          <a:xfrm>
            <a:off x="1777467" y="3838428"/>
            <a:ext cx="1451454" cy="768868"/>
          </a:xfrm>
          <a:prstGeom prst="rect">
            <a:avLst/>
          </a:prstGeom>
          <a:noFill/>
          <a:ln>
            <a:noFill/>
          </a:ln>
          <a:effectLst/>
        </p:spPr>
      </p:pic>
      <p:grpSp>
        <p:nvGrpSpPr>
          <p:cNvPr id="34" name="Group 33"/>
          <p:cNvGrpSpPr/>
          <p:nvPr/>
        </p:nvGrpSpPr>
        <p:grpSpPr>
          <a:xfrm>
            <a:off x="1764501" y="3280181"/>
            <a:ext cx="8890989" cy="1600438"/>
            <a:chOff x="621500" y="3238805"/>
            <a:chExt cx="8890989" cy="1600438"/>
          </a:xfrm>
        </p:grpSpPr>
        <p:sp>
          <p:nvSpPr>
            <p:cNvPr id="9" name="TextBox 8"/>
            <p:cNvSpPr txBox="1"/>
            <p:nvPr/>
          </p:nvSpPr>
          <p:spPr>
            <a:xfrm>
              <a:off x="3591303" y="3238805"/>
              <a:ext cx="5921186" cy="1600438"/>
            </a:xfrm>
            <a:prstGeom prst="rect">
              <a:avLst/>
            </a:prstGeom>
            <a:noFill/>
          </p:spPr>
          <p:txBody>
            <a:bodyPr wrap="square" rtlCol="0">
              <a:spAutoFit/>
            </a:bodyPr>
            <a:lstStyle/>
            <a:p>
              <a:pPr algn="l"/>
              <a:r>
                <a:rPr lang="nb-NO" sz="1400" b="1" dirty="0">
                  <a:solidFill>
                    <a:srgbClr val="3A7EC0"/>
                  </a:solidFill>
                </a:rPr>
                <a:t>Kartlegg hvor problemene oppstår gjennom en brukerreise</a:t>
              </a:r>
            </a:p>
            <a:p>
              <a:pPr algn="l"/>
              <a:r>
                <a:rPr lang="nb-NO" sz="1400" dirty="0">
                  <a:latin typeface="Arial"/>
                  <a:cs typeface="Arial"/>
                </a:rPr>
                <a:t>Lag en sammenhengende reise gjennom for eksempel en dag for en eldre innbygger i kommunen – se på den sammen og skaff innsikt: </a:t>
              </a:r>
            </a:p>
            <a:p>
              <a:pPr marL="285750" indent="-285750">
                <a:buFont typeface="Arial" panose="020B0604020202020204" pitchFamily="34" charset="0"/>
                <a:buChar char="•"/>
              </a:pPr>
              <a:r>
                <a:rPr lang="nb-NO" sz="1400" dirty="0">
                  <a:latin typeface="Arial"/>
                  <a:cs typeface="Arial"/>
                </a:rPr>
                <a:t>Hvor oppstår problemene for de eldre innbyggerne i kommunen? </a:t>
              </a:r>
            </a:p>
            <a:p>
              <a:pPr marL="285750" indent="-285750">
                <a:buFont typeface="Arial" panose="020B0604020202020204" pitchFamily="34" charset="0"/>
                <a:buChar char="•"/>
              </a:pPr>
              <a:r>
                <a:rPr lang="nb-NO" sz="1400" dirty="0">
                  <a:latin typeface="Arial"/>
                  <a:cs typeface="Arial"/>
                </a:rPr>
                <a:t>Når opplever kommunen å ikke strekke til?</a:t>
              </a:r>
            </a:p>
            <a:p>
              <a:pPr marL="285750" indent="-285750">
                <a:buFont typeface="Arial" panose="020B0604020202020204" pitchFamily="34" charset="0"/>
                <a:buChar char="•"/>
              </a:pPr>
              <a:r>
                <a:rPr lang="nb-NO" sz="1400" dirty="0">
                  <a:latin typeface="Arial"/>
                  <a:cs typeface="Arial"/>
                </a:rPr>
                <a:t>Når kunne andre bidratt?  </a:t>
              </a:r>
              <a:endParaRPr lang="nb-NO" sz="1400" dirty="0"/>
            </a:p>
            <a:p>
              <a:pPr marL="285750" indent="-285750">
                <a:buFont typeface="Arial" panose="020B0604020202020204" pitchFamily="34" charset="0"/>
                <a:buChar char="•"/>
              </a:pPr>
              <a:r>
                <a:rPr lang="nb-NO" sz="1400" dirty="0">
                  <a:latin typeface="Arial"/>
                  <a:cs typeface="Arial"/>
                </a:rPr>
                <a:t>Hvor har kommunen høyere kostnader enn ønsket?</a:t>
              </a:r>
            </a:p>
          </p:txBody>
        </p:sp>
        <p:sp>
          <p:nvSpPr>
            <p:cNvPr id="24" name="TextBox 23"/>
            <p:cNvSpPr txBox="1"/>
            <p:nvPr/>
          </p:nvSpPr>
          <p:spPr>
            <a:xfrm>
              <a:off x="633754" y="3509794"/>
              <a:ext cx="2282854"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r>
                <a:rPr lang="nb-NO" sz="1200" dirty="0">
                  <a:solidFill>
                    <a:srgbClr val="000000"/>
                  </a:solidFill>
                  <a:sym typeface="Helvetica Light"/>
                </a:rPr>
                <a:t>Brukerreise</a:t>
              </a:r>
            </a:p>
          </p:txBody>
        </p:sp>
        <p:grpSp>
          <p:nvGrpSpPr>
            <p:cNvPr id="19" name="Group 18"/>
            <p:cNvGrpSpPr/>
            <p:nvPr/>
          </p:nvGrpSpPr>
          <p:grpSpPr>
            <a:xfrm>
              <a:off x="2288704" y="3678017"/>
              <a:ext cx="1143766" cy="937458"/>
              <a:chOff x="2288704" y="3014247"/>
              <a:chExt cx="1143766" cy="937458"/>
            </a:xfrm>
          </p:grpSpPr>
          <p:sp>
            <p:nvSpPr>
              <p:cNvPr id="8" name="Oval 7"/>
              <p:cNvSpPr/>
              <p:nvPr/>
            </p:nvSpPr>
            <p:spPr>
              <a:xfrm>
                <a:off x="2892470" y="3212976"/>
                <a:ext cx="540000" cy="540000"/>
              </a:xfrm>
              <a:prstGeom prst="ellipse">
                <a:avLst/>
              </a:prstGeom>
              <a:solidFill>
                <a:srgbClr val="3A7EC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b="1" dirty="0"/>
                  <a:t>2</a:t>
                </a:r>
              </a:p>
            </p:txBody>
          </p:sp>
          <p:sp>
            <p:nvSpPr>
              <p:cNvPr id="26" name="Left Arrow 25"/>
              <p:cNvSpPr/>
              <p:nvPr/>
            </p:nvSpPr>
            <p:spPr>
              <a:xfrm>
                <a:off x="2288704" y="3014247"/>
                <a:ext cx="458184" cy="937458"/>
              </a:xfrm>
              <a:prstGeom prst="leftArrow">
                <a:avLst/>
              </a:prstGeom>
              <a:solidFill>
                <a:srgbClr val="3A7EC0"/>
              </a:solidFill>
              <a:ln w="12700" cap="flat">
                <a:solidFill>
                  <a:schemeClr val="bg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endParaRPr lang="nb-NO" sz="2400">
                  <a:solidFill>
                    <a:srgbClr val="FFFFFF"/>
                  </a:solidFill>
                  <a:sym typeface="Helvetica Light"/>
                </a:endParaRPr>
              </a:p>
            </p:txBody>
          </p:sp>
        </p:grpSp>
        <p:sp>
          <p:nvSpPr>
            <p:cNvPr id="28" name="Oval 27"/>
            <p:cNvSpPr/>
            <p:nvPr/>
          </p:nvSpPr>
          <p:spPr>
            <a:xfrm>
              <a:off x="621500" y="4398536"/>
              <a:ext cx="1497098" cy="167384"/>
            </a:xfrm>
            <a:prstGeom prst="ellipse">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a:p>
          </p:txBody>
        </p:sp>
      </p:grpSp>
      <p:pic>
        <p:nvPicPr>
          <p:cNvPr id="2" name="Bilde 1">
            <a:extLst>
              <a:ext uri="{FF2B5EF4-FFF2-40B4-BE49-F238E27FC236}">
                <a16:creationId xmlns:a16="http://schemas.microsoft.com/office/drawing/2014/main" id="{F54337A6-8D15-40D5-8CFF-A473F8383D02}"/>
              </a:ext>
            </a:extLst>
          </p:cNvPr>
          <p:cNvPicPr>
            <a:picLocks noChangeAspect="1"/>
          </p:cNvPicPr>
          <p:nvPr/>
        </p:nvPicPr>
        <p:blipFill>
          <a:blip r:embed="rId9"/>
          <a:stretch>
            <a:fillRect/>
          </a:stretch>
        </p:blipFill>
        <p:spPr>
          <a:xfrm>
            <a:off x="571720" y="6533455"/>
            <a:ext cx="3029975" cy="195089"/>
          </a:xfrm>
          <a:prstGeom prst="rect">
            <a:avLst/>
          </a:prstGeom>
        </p:spPr>
      </p:pic>
    </p:spTree>
    <p:extLst>
      <p:ext uri="{BB962C8B-B14F-4D97-AF65-F5344CB8AC3E}">
        <p14:creationId xmlns:p14="http://schemas.microsoft.com/office/powerpoint/2010/main" val="2845204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ontent Placeholder 3"/>
          <p:cNvSpPr txBox="1">
            <a:spLocks/>
          </p:cNvSpPr>
          <p:nvPr/>
        </p:nvSpPr>
        <p:spPr>
          <a:xfrm>
            <a:off x="640113" y="4169659"/>
            <a:ext cx="7096369" cy="1242841"/>
          </a:xfrm>
          <a:prstGeom prst="rect">
            <a:avLst/>
          </a:prstGeom>
        </p:spPr>
        <p:txBody>
          <a:bodyPr lIns="95504" tIns="47762" rIns="95504" bIns="47762">
            <a:noAutofit/>
          </a:bodyPr>
          <a:lstStyle>
            <a:lvl1pPr marL="266700" indent="-266700" algn="l" rtl="0" eaLnBrk="1" fontAlgn="base" hangingPunct="1">
              <a:spcBef>
                <a:spcPts val="336"/>
              </a:spcBef>
              <a:spcAft>
                <a:spcPts val="336"/>
              </a:spcAft>
              <a:buFont typeface="Arial" panose="020B0604020202020204" pitchFamily="34" charset="0"/>
              <a:buChar char="•"/>
              <a:defRPr sz="2000">
                <a:solidFill>
                  <a:srgbClr val="080808"/>
                </a:solidFill>
                <a:latin typeface="+mn-lt"/>
                <a:ea typeface="+mn-ea"/>
                <a:cs typeface="Arial" pitchFamily="34" charset="0"/>
              </a:defRPr>
            </a:lvl1pPr>
            <a:lvl2pPr marL="542925" indent="-276225" algn="l" rtl="0" eaLnBrk="1" fontAlgn="base" hangingPunct="1">
              <a:spcBef>
                <a:spcPts val="448"/>
              </a:spcBef>
              <a:spcAft>
                <a:spcPts val="448"/>
              </a:spcAft>
              <a:buChar char="–"/>
              <a:defRPr sz="2000">
                <a:solidFill>
                  <a:srgbClr val="080808"/>
                </a:solidFill>
                <a:latin typeface="+mn-lt"/>
                <a:cs typeface="Arial" pitchFamily="34" charset="0"/>
              </a:defRPr>
            </a:lvl2pPr>
            <a:lvl3pPr marL="904854" indent="-296878" algn="l" rtl="0" eaLnBrk="1" fontAlgn="base" hangingPunct="1">
              <a:spcBef>
                <a:spcPts val="448"/>
              </a:spcBef>
              <a:spcAft>
                <a:spcPts val="448"/>
              </a:spcAft>
              <a:buChar char="•"/>
              <a:defRPr sz="2700">
                <a:solidFill>
                  <a:srgbClr val="080808"/>
                </a:solidFill>
                <a:latin typeface="+mn-lt"/>
                <a:cs typeface="Arial" pitchFamily="34" charset="0"/>
              </a:defRPr>
            </a:lvl3pPr>
            <a:lvl4pPr marL="1310172" indent="-309321" algn="l" rtl="0" eaLnBrk="1" fontAlgn="base" hangingPunct="1">
              <a:spcBef>
                <a:spcPts val="448"/>
              </a:spcBef>
              <a:spcAft>
                <a:spcPts val="448"/>
              </a:spcAft>
              <a:buChar char="–"/>
              <a:defRPr sz="2700">
                <a:solidFill>
                  <a:srgbClr val="080808"/>
                </a:solidFill>
                <a:latin typeface="+mn-lt"/>
                <a:cs typeface="Arial" pitchFamily="34" charset="0"/>
              </a:defRPr>
            </a:lvl4pPr>
            <a:lvl5pPr marL="1703045" indent="-298655" algn="l" rtl="0" eaLnBrk="1" fontAlgn="base" hangingPunct="1">
              <a:spcBef>
                <a:spcPts val="448"/>
              </a:spcBef>
              <a:spcAft>
                <a:spcPts val="448"/>
              </a:spcAft>
              <a:buChar char="»"/>
              <a:defRPr sz="2700">
                <a:solidFill>
                  <a:srgbClr val="080808"/>
                </a:solidFill>
                <a:latin typeface="+mn-lt"/>
                <a:cs typeface="Arial" pitchFamily="34" charset="0"/>
              </a:defRPr>
            </a:lvl5pPr>
            <a:lvl6pPr marL="2815890" indent="-255990" algn="l" rtl="0" eaLnBrk="1" fontAlgn="base" hangingPunct="1">
              <a:spcBef>
                <a:spcPct val="20000"/>
              </a:spcBef>
              <a:spcAft>
                <a:spcPct val="0"/>
              </a:spcAft>
              <a:buChar char="»"/>
              <a:defRPr sz="2300">
                <a:solidFill>
                  <a:srgbClr val="333333"/>
                </a:solidFill>
                <a:latin typeface="+mn-lt"/>
              </a:defRPr>
            </a:lvl6pPr>
            <a:lvl7pPr marL="3327871" indent="-255990" algn="l" rtl="0" eaLnBrk="1" fontAlgn="base" hangingPunct="1">
              <a:spcBef>
                <a:spcPct val="20000"/>
              </a:spcBef>
              <a:spcAft>
                <a:spcPct val="0"/>
              </a:spcAft>
              <a:buChar char="»"/>
              <a:defRPr sz="2300">
                <a:solidFill>
                  <a:srgbClr val="333333"/>
                </a:solidFill>
                <a:latin typeface="+mn-lt"/>
              </a:defRPr>
            </a:lvl7pPr>
            <a:lvl8pPr marL="3839850" indent="-255990" algn="l" rtl="0" eaLnBrk="1" fontAlgn="base" hangingPunct="1">
              <a:spcBef>
                <a:spcPct val="20000"/>
              </a:spcBef>
              <a:spcAft>
                <a:spcPct val="0"/>
              </a:spcAft>
              <a:buChar char="»"/>
              <a:defRPr sz="2300">
                <a:solidFill>
                  <a:srgbClr val="333333"/>
                </a:solidFill>
                <a:latin typeface="+mn-lt"/>
              </a:defRPr>
            </a:lvl8pPr>
            <a:lvl9pPr marL="4351830" indent="-255990" algn="l" rtl="0" eaLnBrk="1" fontAlgn="base" hangingPunct="1">
              <a:spcBef>
                <a:spcPct val="20000"/>
              </a:spcBef>
              <a:spcAft>
                <a:spcPct val="0"/>
              </a:spcAft>
              <a:buChar char="»"/>
              <a:defRPr sz="2300">
                <a:solidFill>
                  <a:srgbClr val="333333"/>
                </a:solidFill>
                <a:latin typeface="+mn-lt"/>
              </a:defRPr>
            </a:lvl9pPr>
          </a:lstStyle>
          <a:p>
            <a:pPr defTabSz="457200">
              <a:buFont typeface="Wingdings" panose="05000000000000000000" pitchFamily="2" charset="2"/>
              <a:buChar char="ü"/>
              <a:defRPr/>
            </a:pPr>
            <a:r>
              <a:rPr lang="nb-NO" sz="1400" dirty="0">
                <a:solidFill>
                  <a:schemeClr val="tx1"/>
                </a:solidFill>
                <a:latin typeface="Arial"/>
                <a:cs typeface="Arial"/>
              </a:rPr>
              <a:t>Sammenstill tallene i tabeller og grafer som synliggjør funnene.</a:t>
            </a:r>
          </a:p>
          <a:p>
            <a:pPr lvl="1" defTabSz="457200">
              <a:spcBef>
                <a:spcPts val="336"/>
              </a:spcBef>
              <a:spcAft>
                <a:spcPts val="336"/>
              </a:spcAft>
              <a:buFont typeface="Arial" panose="020B0604020202020204" pitchFamily="34" charset="0"/>
              <a:buChar char="•"/>
              <a:defRPr/>
            </a:pPr>
            <a:r>
              <a:rPr lang="nb-NO" sz="1200" dirty="0">
                <a:solidFill>
                  <a:schemeClr val="tx1"/>
                </a:solidFill>
                <a:latin typeface="Arial"/>
                <a:cs typeface="Arial"/>
              </a:rPr>
              <a:t>Tips til dette arbeidet kan f.eks. finnes på «Læringsportal for lokal og regional planlegging» - </a:t>
            </a:r>
            <a:r>
              <a:rPr lang="nb-NO" sz="1200" dirty="0">
                <a:solidFill>
                  <a:schemeClr val="tx1"/>
                </a:solidFill>
                <a:latin typeface="Arial"/>
                <a:cs typeface="Arial"/>
                <a:hlinkClick r:id="rId2">
                  <a:extLst>
                    <a:ext uri="{A12FA001-AC4F-418D-AE19-62706E023703}">
                      <ahyp:hlinkClr xmlns:ahyp="http://schemas.microsoft.com/office/drawing/2018/hyperlinkcolor" val="tx"/>
                    </a:ext>
                  </a:extLst>
                </a:hlinkClick>
              </a:rPr>
              <a:t>http://helomplan.no/videoer-om-forstaelse-av-helsestatistikk/</a:t>
            </a:r>
            <a:endParaRPr lang="nb-NO" sz="1200" dirty="0">
              <a:solidFill>
                <a:schemeClr val="tx1"/>
              </a:solidFill>
              <a:latin typeface="Arial"/>
              <a:cs typeface="Arial"/>
            </a:endParaRPr>
          </a:p>
          <a:p>
            <a:pPr defTabSz="457200">
              <a:buFont typeface="Wingdings" panose="05000000000000000000" pitchFamily="2" charset="2"/>
              <a:buChar char="ü"/>
              <a:defRPr/>
            </a:pPr>
            <a:r>
              <a:rPr lang="nb-NO" sz="1400" dirty="0">
                <a:solidFill>
                  <a:schemeClr val="tx1"/>
                </a:solidFill>
                <a:latin typeface="Arial"/>
                <a:cs typeface="Arial"/>
              </a:rPr>
              <a:t>Lag funnark for tall og statistikk</a:t>
            </a:r>
          </a:p>
          <a:p>
            <a:pPr marL="0" indent="0" defTabSz="457200">
              <a:buNone/>
              <a:defRPr/>
            </a:pPr>
            <a:endParaRPr lang="nb-NO" sz="1600" dirty="0">
              <a:solidFill>
                <a:schemeClr val="tx1"/>
              </a:solidFill>
              <a:latin typeface="Arial"/>
              <a:cs typeface="Arial"/>
            </a:endParaRPr>
          </a:p>
          <a:p>
            <a:pPr defTabSz="457200">
              <a:buFont typeface="Wingdings" panose="05000000000000000000" pitchFamily="2" charset="2"/>
              <a:buChar char="ü"/>
              <a:defRPr/>
            </a:pPr>
            <a:r>
              <a:rPr lang="nb-NO" sz="1400" dirty="0">
                <a:solidFill>
                  <a:schemeClr val="tx1"/>
                </a:solidFill>
                <a:latin typeface="Arial"/>
                <a:cs typeface="Arial"/>
              </a:rPr>
              <a:t>Analyser funnene og bruk innsikten til å prioritere blant utfordringene. </a:t>
            </a:r>
          </a:p>
          <a:p>
            <a:pPr marL="0" indent="0" defTabSz="457200">
              <a:buNone/>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a:p>
            <a:pPr defTabSz="457200">
              <a:defRPr/>
            </a:pPr>
            <a:endParaRPr lang="nb-NO" sz="1400" dirty="0">
              <a:solidFill>
                <a:prstClr val="black"/>
              </a:solidFill>
              <a:latin typeface="Arial"/>
              <a:cs typeface="Arial"/>
            </a:endParaRPr>
          </a:p>
          <a:p>
            <a:pPr marL="0" indent="0" defTabSz="457200">
              <a:buNone/>
              <a:defRPr/>
            </a:pPr>
            <a:endParaRPr lang="nb-NO" sz="1400" dirty="0">
              <a:solidFill>
                <a:prstClr val="black"/>
              </a:solidFill>
              <a:latin typeface="Arial"/>
              <a:cs typeface="Arial"/>
            </a:endParaRPr>
          </a:p>
        </p:txBody>
      </p:sp>
      <p:sp>
        <p:nvSpPr>
          <p:cNvPr id="26" name="Text Placeholder 2"/>
          <p:cNvSpPr txBox="1">
            <a:spLocks/>
          </p:cNvSpPr>
          <p:nvPr/>
        </p:nvSpPr>
        <p:spPr>
          <a:xfrm>
            <a:off x="1358434" y="2243663"/>
            <a:ext cx="2694117" cy="57056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b="1" kern="1200" baseline="0">
                <a:solidFill>
                  <a:schemeClr val="tx2"/>
                </a:solidFill>
                <a:latin typeface="Arial"/>
                <a:ea typeface="+mn-ea"/>
                <a:cs typeface="Arial"/>
              </a:defRPr>
            </a:lvl1pPr>
            <a:lvl2pPr marL="457200" indent="0" algn="l" defTabSz="457200" rtl="0" eaLnBrk="1" latinLnBrk="0" hangingPunct="1">
              <a:spcBef>
                <a:spcPct val="20000"/>
              </a:spcBef>
              <a:buFont typeface="Arial" panose="020B0604020202020204" pitchFamily="34" charset="0"/>
              <a:buNone/>
              <a:defRPr sz="1400" b="0" kern="1200">
                <a:solidFill>
                  <a:schemeClr val="tx1"/>
                </a:solidFill>
                <a:latin typeface="Arial"/>
                <a:ea typeface="+mn-ea"/>
                <a:cs typeface="Arial"/>
              </a:defRPr>
            </a:lvl2pPr>
            <a:lvl3pPr marL="465137"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3pPr>
            <a:lvl4pPr marL="712788" indent="-26670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4pPr>
            <a:lvl5pPr marL="989013" indent="-276225" algn="l" defTabSz="457200" rtl="0" eaLnBrk="1" latinLnBrk="0" hangingPunct="1">
              <a:spcBef>
                <a:spcPct val="20000"/>
              </a:spcBef>
              <a:buFont typeface="Arial"/>
              <a:buChar char="»"/>
              <a:defRPr sz="1400" b="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nb-NO" dirty="0">
              <a:solidFill>
                <a:srgbClr val="3A7EC0"/>
              </a:solidFill>
            </a:endParaRPr>
          </a:p>
        </p:txBody>
      </p:sp>
      <p:sp>
        <p:nvSpPr>
          <p:cNvPr id="47" name="Title 46"/>
          <p:cNvSpPr>
            <a:spLocks noGrp="1"/>
          </p:cNvSpPr>
          <p:nvPr>
            <p:ph type="title"/>
          </p:nvPr>
        </p:nvSpPr>
        <p:spPr>
          <a:xfrm>
            <a:off x="640112" y="1251340"/>
            <a:ext cx="10167322" cy="577002"/>
          </a:xfrm>
        </p:spPr>
        <p:txBody>
          <a:bodyPr/>
          <a:lstStyle/>
          <a:p>
            <a:r>
              <a:rPr lang="nb-NO" dirty="0">
                <a:solidFill>
                  <a:schemeClr val="tx1"/>
                </a:solidFill>
              </a:rPr>
              <a:t>Bruk av statistikk og tall i innsiktsarbeidet </a:t>
            </a:r>
            <a:endParaRPr lang="en-GB" dirty="0">
              <a:solidFill>
                <a:schemeClr val="tx1"/>
              </a:solidFill>
            </a:endParaRPr>
          </a:p>
        </p:txBody>
      </p:sp>
      <p:sp>
        <p:nvSpPr>
          <p:cNvPr id="7" name="Text Placeholder 8"/>
          <p:cNvSpPr>
            <a:spLocks noGrp="1"/>
          </p:cNvSpPr>
          <p:nvPr>
            <p:ph type="body" sz="quarter" idx="19"/>
          </p:nvPr>
        </p:nvSpPr>
        <p:spPr>
          <a:xfrm>
            <a:off x="8131732" y="2093473"/>
            <a:ext cx="3786730" cy="3868686"/>
          </a:xfrm>
        </p:spPr>
        <p:txBody>
          <a:bodyPr>
            <a:normAutofit/>
          </a:bodyPr>
          <a:lstStyle/>
          <a:p>
            <a:pPr marL="285750" indent="-285750">
              <a:buFont typeface="Wingdings" panose="05000000000000000000" pitchFamily="2" charset="2"/>
              <a:buChar char="q"/>
            </a:pPr>
            <a:r>
              <a:rPr lang="nb-NO" dirty="0">
                <a:solidFill>
                  <a:schemeClr val="accent1"/>
                </a:solidFill>
              </a:rPr>
              <a:t>Hva er alderssammensetningen?</a:t>
            </a:r>
          </a:p>
          <a:p>
            <a:pPr marL="285750" indent="-285750">
              <a:buFont typeface="Wingdings" panose="05000000000000000000" pitchFamily="2" charset="2"/>
              <a:buChar char="q"/>
            </a:pPr>
            <a:r>
              <a:rPr lang="nb-NO" dirty="0">
                <a:solidFill>
                  <a:schemeClr val="accent1"/>
                </a:solidFill>
              </a:rPr>
              <a:t>Hvor og hvordan bor de eldre i kommunen (65+)?</a:t>
            </a:r>
          </a:p>
          <a:p>
            <a:pPr marL="285750" indent="-285750">
              <a:buFont typeface="Wingdings" panose="05000000000000000000" pitchFamily="2" charset="2"/>
              <a:buChar char="q"/>
            </a:pPr>
            <a:r>
              <a:rPr lang="nb-NO" dirty="0">
                <a:solidFill>
                  <a:schemeClr val="accent1"/>
                </a:solidFill>
              </a:rPr>
              <a:t>Hvordan er utviklingen over tid/</a:t>
            </a:r>
            <a:r>
              <a:rPr lang="nb-NO" dirty="0" err="1">
                <a:solidFill>
                  <a:schemeClr val="accent1"/>
                </a:solidFill>
              </a:rPr>
              <a:t>fremskrivninger</a:t>
            </a:r>
            <a:r>
              <a:rPr lang="nb-NO" dirty="0">
                <a:solidFill>
                  <a:schemeClr val="accent1"/>
                </a:solidFill>
              </a:rPr>
              <a:t>?</a:t>
            </a:r>
          </a:p>
          <a:p>
            <a:pPr marL="285750" indent="-285750">
              <a:buFont typeface="Wingdings" panose="05000000000000000000" pitchFamily="2" charset="2"/>
              <a:buChar char="q"/>
            </a:pPr>
            <a:r>
              <a:rPr lang="nb-NO" dirty="0">
                <a:solidFill>
                  <a:schemeClr val="accent1"/>
                </a:solidFill>
              </a:rPr>
              <a:t>Hvordan har tjenestebehovet for denne aldersgruppen utviklet seg? </a:t>
            </a:r>
          </a:p>
          <a:p>
            <a:pPr marL="285750" indent="-285750">
              <a:buFont typeface="Wingdings" panose="05000000000000000000" pitchFamily="2" charset="2"/>
              <a:buChar char="q"/>
            </a:pPr>
            <a:r>
              <a:rPr lang="nb-NO" dirty="0">
                <a:solidFill>
                  <a:schemeClr val="accent1"/>
                </a:solidFill>
              </a:rPr>
              <a:t>Hvordan ligger vi an i forhold til de vi vil sammenligne oss med?</a:t>
            </a:r>
          </a:p>
          <a:p>
            <a:endParaRPr lang="nb-NO" dirty="0"/>
          </a:p>
          <a:p>
            <a:r>
              <a:rPr lang="nb-NO" dirty="0"/>
              <a:t>Funnark: </a:t>
            </a:r>
          </a:p>
        </p:txBody>
      </p:sp>
      <p:sp>
        <p:nvSpPr>
          <p:cNvPr id="8" name="Text Placeholder 10"/>
          <p:cNvSpPr>
            <a:spLocks noGrp="1"/>
          </p:cNvSpPr>
          <p:nvPr>
            <p:ph type="body" sz="quarter" idx="23"/>
          </p:nvPr>
        </p:nvSpPr>
        <p:spPr>
          <a:xfrm>
            <a:off x="7736481" y="1638696"/>
            <a:ext cx="3177878" cy="335200"/>
          </a:xfrm>
        </p:spPr>
        <p:txBody>
          <a:bodyPr>
            <a:noAutofit/>
          </a:bodyPr>
          <a:lstStyle/>
          <a:p>
            <a:r>
              <a:rPr lang="nb-NO" sz="1600" b="0" dirty="0">
                <a:solidFill>
                  <a:schemeClr val="accent1"/>
                </a:solidFill>
              </a:rPr>
              <a:t>Eksempler på spørsmål:</a:t>
            </a:r>
          </a:p>
        </p:txBody>
      </p:sp>
      <p:sp>
        <p:nvSpPr>
          <p:cNvPr id="5" name="Rektangel 4">
            <a:extLst>
              <a:ext uri="{FF2B5EF4-FFF2-40B4-BE49-F238E27FC236}">
                <a16:creationId xmlns:a16="http://schemas.microsoft.com/office/drawing/2014/main" id="{5C547A2F-9DA5-4C0C-85F7-54BF9BDD9789}"/>
              </a:ext>
            </a:extLst>
          </p:cNvPr>
          <p:cNvSpPr/>
          <p:nvPr/>
        </p:nvSpPr>
        <p:spPr>
          <a:xfrm>
            <a:off x="640112" y="2062669"/>
            <a:ext cx="7096369" cy="1815882"/>
          </a:xfrm>
          <a:prstGeom prst="rect">
            <a:avLst/>
          </a:prstGeom>
        </p:spPr>
        <p:txBody>
          <a:bodyPr wrap="square">
            <a:spAutoFit/>
          </a:bodyPr>
          <a:lstStyle/>
          <a:p>
            <a:r>
              <a:rPr lang="nb-NO" sz="1400" dirty="0">
                <a:solidFill>
                  <a:schemeClr val="accent1"/>
                </a:solidFill>
                <a:latin typeface="Arial" panose="020B0604020202020204" pitchFamily="34" charset="0"/>
                <a:cs typeface="Arial" panose="020B0604020202020204" pitchFamily="34" charset="0"/>
              </a:rPr>
              <a:t>Statistikk og tall gir faktabasert innsikt og en objektiv vurdering av dagens situasjon, utfordringsområder som må utforskes nærmere</a:t>
            </a:r>
          </a:p>
          <a:p>
            <a:r>
              <a:rPr lang="nb-NO" sz="1400" dirty="0">
                <a:solidFill>
                  <a:schemeClr val="accent1"/>
                </a:solidFill>
              </a:rPr>
              <a:t>Statistikk og tall kan definere et tydelig nullpunkt for innovasjonsarbeidet og kontinuerlig måle resultater.</a:t>
            </a:r>
          </a:p>
          <a:p>
            <a:r>
              <a:rPr lang="nb-NO" sz="1400" dirty="0">
                <a:solidFill>
                  <a:schemeClr val="accent1"/>
                </a:solidFill>
              </a:rPr>
              <a:t>Løpende måling av resultater gjør fremgangen synlig for alle og motiverer til videre innsats</a:t>
            </a:r>
            <a:r>
              <a:rPr lang="nb-NO" sz="1400" dirty="0"/>
              <a:t>.</a:t>
            </a:r>
          </a:p>
          <a:p>
            <a:r>
              <a:rPr lang="nb-NO" sz="1400" dirty="0">
                <a:solidFill>
                  <a:schemeClr val="accent1"/>
                </a:solidFill>
              </a:rPr>
              <a:t>Statistikk og tall kan gi støtte i vurderingen av ulike løsninger.</a:t>
            </a:r>
          </a:p>
          <a:p>
            <a:r>
              <a:rPr lang="nb-NO" sz="1400" dirty="0">
                <a:solidFill>
                  <a:schemeClr val="accent1"/>
                </a:solidFill>
                <a:latin typeface="Arial" panose="020B0604020202020204" pitchFamily="34" charset="0"/>
                <a:cs typeface="Arial" panose="020B0604020202020204" pitchFamily="34" charset="0"/>
              </a:rPr>
              <a:t>Analyser andre har gjort kan styrke egne analyser. SSB er en god kilde. </a:t>
            </a:r>
            <a:endParaRPr lang="nb-NO" dirty="0">
              <a:latin typeface="Arial" panose="020B0604020202020204" pitchFamily="34" charset="0"/>
              <a:cs typeface="Arial" panose="020B0604020202020204" pitchFamily="34" charset="0"/>
            </a:endParaRPr>
          </a:p>
        </p:txBody>
      </p:sp>
      <p:pic>
        <p:nvPicPr>
          <p:cNvPr id="6" name="Bilde 5">
            <a:extLst>
              <a:ext uri="{FF2B5EF4-FFF2-40B4-BE49-F238E27FC236}">
                <a16:creationId xmlns:a16="http://schemas.microsoft.com/office/drawing/2014/main" id="{75C4713B-D742-464A-80D4-C350A7A5850C}"/>
              </a:ext>
            </a:extLst>
          </p:cNvPr>
          <p:cNvPicPr>
            <a:picLocks noChangeAspect="1"/>
          </p:cNvPicPr>
          <p:nvPr/>
        </p:nvPicPr>
        <p:blipFill>
          <a:blip r:embed="rId3"/>
          <a:stretch>
            <a:fillRect/>
          </a:stretch>
        </p:blipFill>
        <p:spPr>
          <a:xfrm>
            <a:off x="9258321" y="4331029"/>
            <a:ext cx="2510135" cy="2218875"/>
          </a:xfrm>
          <a:prstGeom prst="rect">
            <a:avLst/>
          </a:prstGeom>
        </p:spPr>
      </p:pic>
      <p:pic>
        <p:nvPicPr>
          <p:cNvPr id="2" name="Bilde 1">
            <a:extLst>
              <a:ext uri="{FF2B5EF4-FFF2-40B4-BE49-F238E27FC236}">
                <a16:creationId xmlns:a16="http://schemas.microsoft.com/office/drawing/2014/main" id="{3ECA3813-DC99-43EA-B2CA-BF7C944197D0}"/>
              </a:ext>
            </a:extLst>
          </p:cNvPr>
          <p:cNvPicPr>
            <a:picLocks noChangeAspect="1"/>
          </p:cNvPicPr>
          <p:nvPr/>
        </p:nvPicPr>
        <p:blipFill>
          <a:blip r:embed="rId4"/>
          <a:stretch>
            <a:fillRect/>
          </a:stretch>
        </p:blipFill>
        <p:spPr>
          <a:xfrm>
            <a:off x="640113" y="6354815"/>
            <a:ext cx="3029975" cy="195089"/>
          </a:xfrm>
          <a:prstGeom prst="rect">
            <a:avLst/>
          </a:prstGeom>
        </p:spPr>
      </p:pic>
    </p:spTree>
    <p:extLst>
      <p:ext uri="{BB962C8B-B14F-4D97-AF65-F5344CB8AC3E}">
        <p14:creationId xmlns:p14="http://schemas.microsoft.com/office/powerpoint/2010/main" val="94666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1DCD760-FD54-4499-85B6-1E5ABA9E17C3}"/>
              </a:ext>
            </a:extLst>
          </p:cNvPr>
          <p:cNvSpPr>
            <a:spLocks noGrp="1"/>
          </p:cNvSpPr>
          <p:nvPr>
            <p:ph type="body" sz="quarter" idx="10"/>
          </p:nvPr>
        </p:nvSpPr>
        <p:spPr>
          <a:xfrm>
            <a:off x="676835" y="1477057"/>
            <a:ext cx="11344031" cy="2953024"/>
          </a:xfrm>
        </p:spPr>
        <p:txBody>
          <a:bodyPr>
            <a:normAutofit/>
          </a:bodyPr>
          <a:lstStyle/>
          <a:p>
            <a:r>
              <a:rPr lang="nb-NO" sz="1600" dirty="0"/>
              <a:t>Denne presentasjonen inneholder eksempler på prosesser, verktøy og hjelpemidler som kommunen kan bruke i arbeidet med å utvikle et aldersvennlig lokalsamfunn. </a:t>
            </a:r>
          </a:p>
          <a:p>
            <a:endParaRPr lang="nb-NO" sz="1600" dirty="0"/>
          </a:p>
          <a:p>
            <a:r>
              <a:rPr lang="nb-NO" sz="1600" dirty="0"/>
              <a:t>Målet er å gi hjelp til den strategiske og overordnede prosessen der kommunen planlegger for et aldersvennlig samfunn, og inspirasjon til medvirkning og </a:t>
            </a:r>
            <a:r>
              <a:rPr lang="nb-NO" sz="1600" dirty="0" err="1"/>
              <a:t>samskaping</a:t>
            </a:r>
            <a:r>
              <a:rPr lang="nb-NO" sz="1600" dirty="0"/>
              <a:t> i dette utviklingsarbeidet. </a:t>
            </a:r>
          </a:p>
          <a:p>
            <a:endParaRPr lang="nb-NO" sz="1600" dirty="0"/>
          </a:p>
          <a:p>
            <a:r>
              <a:rPr lang="nb-NO" sz="1600" dirty="0"/>
              <a:t>Verktøyene presenteres i faser som står i en rekkefølge. Utviklingsarbeid vil alltid være dynamisk, og man må derfor være åpen for å gå tilbake til et tidligere steg i prosessen eller å gjennomføre tiltak på ny for å få mer kunnskap og innsikt. </a:t>
            </a:r>
          </a:p>
        </p:txBody>
      </p:sp>
      <p:sp>
        <p:nvSpPr>
          <p:cNvPr id="3" name="TekstSylinder 2">
            <a:extLst>
              <a:ext uri="{FF2B5EF4-FFF2-40B4-BE49-F238E27FC236}">
                <a16:creationId xmlns:a16="http://schemas.microsoft.com/office/drawing/2014/main" id="{9482992E-1D02-45FB-9895-0E46040FD609}"/>
              </a:ext>
            </a:extLst>
          </p:cNvPr>
          <p:cNvSpPr txBox="1"/>
          <p:nvPr/>
        </p:nvSpPr>
        <p:spPr>
          <a:xfrm>
            <a:off x="676835" y="1136809"/>
            <a:ext cx="7341112" cy="461665"/>
          </a:xfrm>
          <a:prstGeom prst="rect">
            <a:avLst/>
          </a:prstGeom>
          <a:noFill/>
        </p:spPr>
        <p:txBody>
          <a:bodyPr wrap="none" rtlCol="0">
            <a:spAutoFit/>
          </a:bodyPr>
          <a:lstStyle/>
          <a:p>
            <a:r>
              <a:rPr lang="nb-NO" sz="2400" dirty="0">
                <a:latin typeface="Arial" panose="020B0604020202020204" pitchFamily="34" charset="0"/>
                <a:cs typeface="Arial" panose="020B0604020202020204" pitchFamily="34" charset="0"/>
              </a:rPr>
              <a:t>Veikartet – en samling verktøy til inspirasjon og hjelp</a:t>
            </a:r>
          </a:p>
        </p:txBody>
      </p:sp>
    </p:spTree>
    <p:extLst>
      <p:ext uri="{BB962C8B-B14F-4D97-AF65-F5344CB8AC3E}">
        <p14:creationId xmlns:p14="http://schemas.microsoft.com/office/powerpoint/2010/main" val="3929005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144589" y="1589"/>
          <a:ext cx="1587" cy="1587"/>
        </p:xfrm>
        <a:graphic>
          <a:graphicData uri="http://schemas.openxmlformats.org/presentationml/2006/ole">
            <mc:AlternateContent xmlns:mc="http://schemas.openxmlformats.org/markup-compatibility/2006">
              <mc:Choice xmlns:v="urn:schemas-microsoft-com:vml" Requires="v">
                <p:oleObj spid="_x0000_s6171"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144589" y="1589"/>
                        <a:ext cx="1587" cy="1587"/>
                      </a:xfrm>
                      <a:prstGeom prst="rect">
                        <a:avLst/>
                      </a:prstGeom>
                    </p:spPr>
                  </p:pic>
                </p:oleObj>
              </mc:Fallback>
            </mc:AlternateContent>
          </a:graphicData>
        </a:graphic>
      </p:graphicFrame>
      <p:sp>
        <p:nvSpPr>
          <p:cNvPr id="51" name="Content Placeholder 3"/>
          <p:cNvSpPr txBox="1">
            <a:spLocks/>
          </p:cNvSpPr>
          <p:nvPr/>
        </p:nvSpPr>
        <p:spPr>
          <a:xfrm>
            <a:off x="696832" y="1277232"/>
            <a:ext cx="6798908" cy="4064829"/>
          </a:xfrm>
          <a:prstGeom prst="rect">
            <a:avLst/>
          </a:prstGeom>
        </p:spPr>
        <p:txBody>
          <a:bodyPr lIns="95504" tIns="47762" rIns="95504" bIns="47762">
            <a:noAutofit/>
          </a:bodyPr>
          <a:lstStyle>
            <a:lvl1pPr marL="266700" indent="-266700" algn="l" rtl="0" eaLnBrk="1" fontAlgn="base" hangingPunct="1">
              <a:spcBef>
                <a:spcPts val="336"/>
              </a:spcBef>
              <a:spcAft>
                <a:spcPts val="336"/>
              </a:spcAft>
              <a:buFont typeface="Arial" panose="020B0604020202020204" pitchFamily="34" charset="0"/>
              <a:buChar char="•"/>
              <a:defRPr sz="2000">
                <a:solidFill>
                  <a:srgbClr val="080808"/>
                </a:solidFill>
                <a:latin typeface="+mn-lt"/>
                <a:ea typeface="+mn-ea"/>
                <a:cs typeface="Arial" pitchFamily="34" charset="0"/>
              </a:defRPr>
            </a:lvl1pPr>
            <a:lvl2pPr marL="542925" indent="-276225" algn="l" rtl="0" eaLnBrk="1" fontAlgn="base" hangingPunct="1">
              <a:spcBef>
                <a:spcPts val="448"/>
              </a:spcBef>
              <a:spcAft>
                <a:spcPts val="448"/>
              </a:spcAft>
              <a:buChar char="–"/>
              <a:defRPr sz="2000">
                <a:solidFill>
                  <a:srgbClr val="080808"/>
                </a:solidFill>
                <a:latin typeface="+mn-lt"/>
                <a:cs typeface="Arial" pitchFamily="34" charset="0"/>
              </a:defRPr>
            </a:lvl2pPr>
            <a:lvl3pPr marL="904854" indent="-296878" algn="l" rtl="0" eaLnBrk="1" fontAlgn="base" hangingPunct="1">
              <a:spcBef>
                <a:spcPts val="448"/>
              </a:spcBef>
              <a:spcAft>
                <a:spcPts val="448"/>
              </a:spcAft>
              <a:buChar char="•"/>
              <a:defRPr sz="2700">
                <a:solidFill>
                  <a:srgbClr val="080808"/>
                </a:solidFill>
                <a:latin typeface="+mn-lt"/>
                <a:cs typeface="Arial" pitchFamily="34" charset="0"/>
              </a:defRPr>
            </a:lvl3pPr>
            <a:lvl4pPr marL="1310172" indent="-309321" algn="l" rtl="0" eaLnBrk="1" fontAlgn="base" hangingPunct="1">
              <a:spcBef>
                <a:spcPts val="448"/>
              </a:spcBef>
              <a:spcAft>
                <a:spcPts val="448"/>
              </a:spcAft>
              <a:buChar char="–"/>
              <a:defRPr sz="2700">
                <a:solidFill>
                  <a:srgbClr val="080808"/>
                </a:solidFill>
                <a:latin typeface="+mn-lt"/>
                <a:cs typeface="Arial" pitchFamily="34" charset="0"/>
              </a:defRPr>
            </a:lvl4pPr>
            <a:lvl5pPr marL="1703045" indent="-298655" algn="l" rtl="0" eaLnBrk="1" fontAlgn="base" hangingPunct="1">
              <a:spcBef>
                <a:spcPts val="448"/>
              </a:spcBef>
              <a:spcAft>
                <a:spcPts val="448"/>
              </a:spcAft>
              <a:buChar char="»"/>
              <a:defRPr sz="2700">
                <a:solidFill>
                  <a:srgbClr val="080808"/>
                </a:solidFill>
                <a:latin typeface="+mn-lt"/>
                <a:cs typeface="Arial" pitchFamily="34" charset="0"/>
              </a:defRPr>
            </a:lvl5pPr>
            <a:lvl6pPr marL="2815890" indent="-255990" algn="l" rtl="0" eaLnBrk="1" fontAlgn="base" hangingPunct="1">
              <a:spcBef>
                <a:spcPct val="20000"/>
              </a:spcBef>
              <a:spcAft>
                <a:spcPct val="0"/>
              </a:spcAft>
              <a:buChar char="»"/>
              <a:defRPr sz="2300">
                <a:solidFill>
                  <a:srgbClr val="333333"/>
                </a:solidFill>
                <a:latin typeface="+mn-lt"/>
              </a:defRPr>
            </a:lvl6pPr>
            <a:lvl7pPr marL="3327871" indent="-255990" algn="l" rtl="0" eaLnBrk="1" fontAlgn="base" hangingPunct="1">
              <a:spcBef>
                <a:spcPct val="20000"/>
              </a:spcBef>
              <a:spcAft>
                <a:spcPct val="0"/>
              </a:spcAft>
              <a:buChar char="»"/>
              <a:defRPr sz="2300">
                <a:solidFill>
                  <a:srgbClr val="333333"/>
                </a:solidFill>
                <a:latin typeface="+mn-lt"/>
              </a:defRPr>
            </a:lvl7pPr>
            <a:lvl8pPr marL="3839850" indent="-255990" algn="l" rtl="0" eaLnBrk="1" fontAlgn="base" hangingPunct="1">
              <a:spcBef>
                <a:spcPct val="20000"/>
              </a:spcBef>
              <a:spcAft>
                <a:spcPct val="0"/>
              </a:spcAft>
              <a:buChar char="»"/>
              <a:defRPr sz="2300">
                <a:solidFill>
                  <a:srgbClr val="333333"/>
                </a:solidFill>
                <a:latin typeface="+mn-lt"/>
              </a:defRPr>
            </a:lvl8pPr>
            <a:lvl9pPr marL="4351830" indent="-255990" algn="l" rtl="0" eaLnBrk="1" fontAlgn="base" hangingPunct="1">
              <a:spcBef>
                <a:spcPct val="20000"/>
              </a:spcBef>
              <a:spcAft>
                <a:spcPct val="0"/>
              </a:spcAft>
              <a:buChar char="»"/>
              <a:defRPr sz="2300">
                <a:solidFill>
                  <a:srgbClr val="333333"/>
                </a:solidFill>
                <a:latin typeface="+mn-lt"/>
              </a:defRPr>
            </a:lvl9pPr>
          </a:lstStyle>
          <a:p>
            <a:pPr marL="0" indent="0" defTabSz="457200">
              <a:spcAft>
                <a:spcPts val="360"/>
              </a:spcAft>
              <a:buNone/>
            </a:pPr>
            <a:r>
              <a:rPr lang="nb-NO" sz="1600" dirty="0">
                <a:solidFill>
                  <a:schemeClr val="accent1"/>
                </a:solidFill>
              </a:rPr>
              <a:t>Mange byer og lokalsamfunn i verden har arbeidet lenge med aldersvennlig tilnærming. </a:t>
            </a:r>
          </a:p>
          <a:p>
            <a:pPr marL="0" indent="0" defTabSz="457200">
              <a:spcAft>
                <a:spcPts val="360"/>
              </a:spcAft>
              <a:buNone/>
            </a:pPr>
            <a:r>
              <a:rPr lang="nb-NO" sz="1600" dirty="0">
                <a:solidFill>
                  <a:schemeClr val="accent1"/>
                </a:solidFill>
              </a:rPr>
              <a:t>WHO har samlet mange eksempler her: </a:t>
            </a:r>
          </a:p>
          <a:p>
            <a:pPr marL="0" indent="0" defTabSz="457200">
              <a:spcAft>
                <a:spcPts val="360"/>
              </a:spcAft>
              <a:buNone/>
            </a:pPr>
            <a:r>
              <a:rPr lang="nb-NO" sz="1600" dirty="0">
                <a:solidFill>
                  <a:schemeClr val="tx1"/>
                </a:solidFill>
                <a:hlinkClick r:id="rId6">
                  <a:extLst>
                    <a:ext uri="{A12FA001-AC4F-418D-AE19-62706E023703}">
                      <ahyp:hlinkClr xmlns:ahyp="http://schemas.microsoft.com/office/drawing/2018/hyperlinkcolor" val="tx"/>
                    </a:ext>
                  </a:extLst>
                </a:hlinkClick>
              </a:rPr>
              <a:t>https://extranet.who.int/agefriendlyworld/afp/</a:t>
            </a:r>
            <a:r>
              <a:rPr lang="nb-NO" sz="1600" dirty="0">
                <a:solidFill>
                  <a:schemeClr val="tx1"/>
                </a:solidFill>
              </a:rPr>
              <a:t> </a:t>
            </a:r>
          </a:p>
          <a:p>
            <a:pPr marL="0" indent="0" defTabSz="457200">
              <a:spcAft>
                <a:spcPts val="360"/>
              </a:spcAft>
              <a:buNone/>
            </a:pPr>
            <a:r>
              <a:rPr lang="nb-NO" sz="1600" dirty="0">
                <a:solidFill>
                  <a:schemeClr val="accent1"/>
                </a:solidFill>
              </a:rPr>
              <a:t>Oslo og Trondheim er godkjent som aldersvennlige byer:</a:t>
            </a:r>
          </a:p>
          <a:p>
            <a:pPr marL="0" indent="0" defTabSz="457200">
              <a:spcAft>
                <a:spcPts val="360"/>
              </a:spcAft>
              <a:buNone/>
            </a:pPr>
            <a:r>
              <a:rPr lang="nb-NO" sz="1600" dirty="0">
                <a:solidFill>
                  <a:schemeClr val="tx1"/>
                </a:solidFill>
                <a:hlinkClick r:id="rId7">
                  <a:extLst>
                    <a:ext uri="{A12FA001-AC4F-418D-AE19-62706E023703}">
                      <ahyp:hlinkClr xmlns:ahyp="http://schemas.microsoft.com/office/drawing/2018/hyperlinkcolor" val="tx"/>
                    </a:ext>
                  </a:extLst>
                </a:hlinkClick>
              </a:rPr>
              <a:t>https://www.oslo.kommune.no/helse-og-omsorg/tjenester-til-eldre/aldersvennlig-by/</a:t>
            </a:r>
            <a:r>
              <a:rPr lang="nb-NO" sz="1600" dirty="0">
                <a:solidFill>
                  <a:schemeClr val="tx1"/>
                </a:solidFill>
              </a:rPr>
              <a:t> </a:t>
            </a:r>
          </a:p>
          <a:p>
            <a:pPr marL="0" indent="0" defTabSz="457200">
              <a:spcAft>
                <a:spcPts val="360"/>
              </a:spcAft>
              <a:buNone/>
            </a:pPr>
            <a:r>
              <a:rPr lang="nb-NO" sz="1600" dirty="0">
                <a:solidFill>
                  <a:schemeClr val="tx1"/>
                </a:solidFill>
                <a:hlinkClick r:id="rId8">
                  <a:extLst>
                    <a:ext uri="{A12FA001-AC4F-418D-AE19-62706E023703}">
                      <ahyp:hlinkClr xmlns:ahyp="http://schemas.microsoft.com/office/drawing/2018/hyperlinkcolor" val="tx"/>
                    </a:ext>
                  </a:extLst>
                </a:hlinkClick>
              </a:rPr>
              <a:t>https://sites.google.com/trondheim.kommune.no/aldersvennligby/hjem</a:t>
            </a:r>
            <a:endParaRPr lang="nb-NO" sz="1600" dirty="0">
              <a:solidFill>
                <a:schemeClr val="tx1"/>
              </a:solidFill>
            </a:endParaRPr>
          </a:p>
          <a:p>
            <a:pPr marL="0" indent="0" defTabSz="457200">
              <a:spcAft>
                <a:spcPts val="360"/>
              </a:spcAft>
              <a:buNone/>
            </a:pPr>
            <a:r>
              <a:rPr lang="nb-NO" sz="1600" dirty="0">
                <a:solidFill>
                  <a:schemeClr val="accent1"/>
                </a:solidFill>
              </a:rPr>
              <a:t>Irland har satset på aldersvennlig utvikling og er det første landet som fikk status som aldersvennlig av WHO:</a:t>
            </a:r>
          </a:p>
          <a:p>
            <a:pPr marL="0" indent="0" defTabSz="457200">
              <a:spcAft>
                <a:spcPts val="360"/>
              </a:spcAft>
              <a:buNone/>
            </a:pPr>
            <a:r>
              <a:rPr lang="nb-NO" sz="1600" dirty="0">
                <a:solidFill>
                  <a:schemeClr val="tx1"/>
                </a:solidFill>
                <a:hlinkClick r:id="rId9">
                  <a:extLst>
                    <a:ext uri="{A12FA001-AC4F-418D-AE19-62706E023703}">
                      <ahyp:hlinkClr xmlns:ahyp="http://schemas.microsoft.com/office/drawing/2018/hyperlinkcolor" val="tx"/>
                    </a:ext>
                  </a:extLst>
                </a:hlinkClick>
              </a:rPr>
              <a:t>https://agefriendlyireland.ie/</a:t>
            </a:r>
            <a:r>
              <a:rPr lang="nb-NO" sz="1600" dirty="0">
                <a:solidFill>
                  <a:schemeClr val="tx1"/>
                </a:solidFill>
              </a:rPr>
              <a:t> </a:t>
            </a:r>
          </a:p>
          <a:p>
            <a:pPr marL="0" indent="0" defTabSz="457200">
              <a:spcAft>
                <a:spcPts val="360"/>
              </a:spcAft>
              <a:buNone/>
            </a:pPr>
            <a:r>
              <a:rPr lang="nb-NO" sz="1600" dirty="0">
                <a:solidFill>
                  <a:schemeClr val="accent1"/>
                </a:solidFill>
              </a:rPr>
              <a:t>Manchester var en av de første byene som ble med i det globale nettverket: </a:t>
            </a:r>
          </a:p>
          <a:p>
            <a:pPr marL="0" indent="0" defTabSz="457200">
              <a:spcAft>
                <a:spcPts val="360"/>
              </a:spcAft>
              <a:buNone/>
            </a:pPr>
            <a:r>
              <a:rPr lang="nb-NO" sz="1600" dirty="0">
                <a:solidFill>
                  <a:schemeClr val="tx1"/>
                </a:solidFill>
                <a:hlinkClick r:id="rId10">
                  <a:extLst>
                    <a:ext uri="{A12FA001-AC4F-418D-AE19-62706E023703}">
                      <ahyp:hlinkClr xmlns:ahyp="http://schemas.microsoft.com/office/drawing/2018/hyperlinkcolor" val="tx"/>
                    </a:ext>
                  </a:extLst>
                </a:hlinkClick>
              </a:rPr>
              <a:t>https://secure.manchester.gov.uk/info/200091/older_people/7116/our_age-friendly_work</a:t>
            </a:r>
            <a:endParaRPr lang="nb-NO" sz="1600" dirty="0">
              <a:solidFill>
                <a:schemeClr val="tx1"/>
              </a:solidFill>
            </a:endParaRPr>
          </a:p>
          <a:p>
            <a:pPr marL="0" indent="0" defTabSz="457200">
              <a:spcAft>
                <a:spcPts val="360"/>
              </a:spcAft>
              <a:buNone/>
            </a:pPr>
            <a:br>
              <a:rPr lang="nb-NO" sz="1600" dirty="0">
                <a:solidFill>
                  <a:schemeClr val="accent1"/>
                </a:solidFill>
              </a:rPr>
            </a:br>
            <a:r>
              <a:rPr lang="nb-NO" sz="1600" dirty="0">
                <a:solidFill>
                  <a:schemeClr val="accent1"/>
                </a:solidFill>
              </a:rPr>
              <a:t>Se </a:t>
            </a:r>
            <a:r>
              <a:rPr lang="nb-NO" sz="1600" dirty="0">
                <a:solidFill>
                  <a:schemeClr val="tx1"/>
                </a:solidFill>
              </a:rPr>
              <a:t>www.ks.no/aldersvennlig </a:t>
            </a:r>
            <a:r>
              <a:rPr lang="nb-NO" sz="1600" dirty="0">
                <a:solidFill>
                  <a:schemeClr val="accent1"/>
                </a:solidFill>
              </a:rPr>
              <a:t>for flere tips</a:t>
            </a:r>
          </a:p>
          <a:p>
            <a:pPr marL="0" indent="0" defTabSz="457200">
              <a:spcAft>
                <a:spcPts val="360"/>
              </a:spcAft>
              <a:buNone/>
            </a:pPr>
            <a:endParaRPr lang="nb-NO" sz="1400" dirty="0">
              <a:solidFill>
                <a:prstClr val="black"/>
              </a:solidFill>
              <a:latin typeface="Arial" panose="020B0604020202020204" pitchFamily="34" charset="0"/>
            </a:endParaRPr>
          </a:p>
          <a:p>
            <a:pPr marL="0" indent="0" defTabSz="457200">
              <a:spcAft>
                <a:spcPts val="360"/>
              </a:spcAft>
              <a:buNone/>
            </a:pPr>
            <a:endParaRPr lang="nb-NO" sz="1400" dirty="0">
              <a:solidFill>
                <a:prstClr val="black"/>
              </a:solidFill>
              <a:latin typeface="Arial" panose="020B0604020202020204" pitchFamily="34" charset="0"/>
            </a:endParaRPr>
          </a:p>
          <a:p>
            <a:pPr marL="0" indent="0" defTabSz="457200">
              <a:spcAft>
                <a:spcPts val="360"/>
              </a:spcAft>
              <a:buNone/>
            </a:pPr>
            <a:endParaRPr lang="nb-NO" sz="1400" dirty="0">
              <a:solidFill>
                <a:prstClr val="black"/>
              </a:solidFill>
              <a:latin typeface="Arial" panose="020B0604020202020204" pitchFamily="34" charset="0"/>
            </a:endParaRPr>
          </a:p>
          <a:p>
            <a:pPr marL="266700" lvl="1" indent="-266700" defTabSz="457200">
              <a:spcBef>
                <a:spcPts val="336"/>
              </a:spcBef>
              <a:spcAft>
                <a:spcPts val="360"/>
              </a:spcAft>
              <a:buFont typeface="Arial" panose="020B0604020202020204" pitchFamily="34" charset="0"/>
              <a:buChar char="•"/>
            </a:pPr>
            <a:endParaRPr lang="nb-NO" sz="1400" dirty="0">
              <a:solidFill>
                <a:prstClr val="black"/>
              </a:solidFill>
              <a:latin typeface="Arial" panose="020B0604020202020204" pitchFamily="34" charset="0"/>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a:p>
            <a:pPr defTabSz="457200">
              <a:spcAft>
                <a:spcPts val="360"/>
              </a:spcAft>
            </a:pPr>
            <a:endParaRPr lang="nb-NO" sz="1400" dirty="0">
              <a:solidFill>
                <a:prstClr val="black"/>
              </a:solidFill>
              <a:latin typeface="Arial"/>
              <a:cs typeface="Arial"/>
            </a:endParaRPr>
          </a:p>
          <a:p>
            <a:pPr marL="0" indent="0" defTabSz="457200">
              <a:spcAft>
                <a:spcPts val="360"/>
              </a:spcAft>
              <a:buNone/>
            </a:pPr>
            <a:endParaRPr lang="nb-NO" sz="1400" dirty="0">
              <a:solidFill>
                <a:prstClr val="black"/>
              </a:solidFill>
              <a:latin typeface="Arial"/>
              <a:cs typeface="Arial"/>
            </a:endParaRPr>
          </a:p>
        </p:txBody>
      </p:sp>
      <p:sp>
        <p:nvSpPr>
          <p:cNvPr id="26" name="Text Placeholder 2"/>
          <p:cNvSpPr txBox="1">
            <a:spLocks/>
          </p:cNvSpPr>
          <p:nvPr/>
        </p:nvSpPr>
        <p:spPr>
          <a:xfrm>
            <a:off x="1358434" y="1875398"/>
            <a:ext cx="2694117" cy="57056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400" b="1" kern="1200" baseline="0">
                <a:solidFill>
                  <a:schemeClr val="tx2"/>
                </a:solidFill>
                <a:latin typeface="Arial"/>
                <a:ea typeface="+mn-ea"/>
                <a:cs typeface="Arial"/>
              </a:defRPr>
            </a:lvl1pPr>
            <a:lvl2pPr marL="457200" indent="0" algn="l" defTabSz="457200" rtl="0" eaLnBrk="1" latinLnBrk="0" hangingPunct="1">
              <a:spcBef>
                <a:spcPct val="20000"/>
              </a:spcBef>
              <a:buFont typeface="Arial" panose="020B0604020202020204" pitchFamily="34" charset="0"/>
              <a:buNone/>
              <a:defRPr sz="1400" b="0" kern="1200">
                <a:solidFill>
                  <a:schemeClr val="tx1"/>
                </a:solidFill>
                <a:latin typeface="Arial"/>
                <a:ea typeface="+mn-ea"/>
                <a:cs typeface="Arial"/>
              </a:defRPr>
            </a:lvl2pPr>
            <a:lvl3pPr marL="465137"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3pPr>
            <a:lvl4pPr marL="712788" indent="-26670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4pPr>
            <a:lvl5pPr marL="989013" indent="-276225" algn="l" defTabSz="457200" rtl="0" eaLnBrk="1" latinLnBrk="0" hangingPunct="1">
              <a:spcBef>
                <a:spcPct val="20000"/>
              </a:spcBef>
              <a:buFont typeface="Arial"/>
              <a:buChar char="»"/>
              <a:defRPr sz="1400" b="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nb-NO" dirty="0">
              <a:solidFill>
                <a:srgbClr val="3A7EC0"/>
              </a:solidFill>
            </a:endParaRPr>
          </a:p>
        </p:txBody>
      </p:sp>
      <p:sp>
        <p:nvSpPr>
          <p:cNvPr id="2" name="Title 1"/>
          <p:cNvSpPr>
            <a:spLocks noGrp="1"/>
          </p:cNvSpPr>
          <p:nvPr>
            <p:ph type="title"/>
          </p:nvPr>
        </p:nvSpPr>
        <p:spPr>
          <a:xfrm>
            <a:off x="689743" y="696927"/>
            <a:ext cx="9497140" cy="557836"/>
          </a:xfrm>
        </p:spPr>
        <p:txBody>
          <a:bodyPr>
            <a:normAutofit/>
          </a:bodyPr>
          <a:lstStyle/>
          <a:p>
            <a:r>
              <a:rPr lang="nb-NO" sz="2400" dirty="0">
                <a:solidFill>
                  <a:schemeClr val="tx1"/>
                </a:solidFill>
              </a:rPr>
              <a:t>Få innsikt gjennom andres erfaring</a:t>
            </a:r>
            <a:endParaRPr lang="en-GB" sz="2400" dirty="0">
              <a:solidFill>
                <a:schemeClr val="tx1"/>
              </a:solidFill>
            </a:endParaRPr>
          </a:p>
        </p:txBody>
      </p:sp>
      <p:pic>
        <p:nvPicPr>
          <p:cNvPr id="3" name="Bilde 2">
            <a:extLst>
              <a:ext uri="{FF2B5EF4-FFF2-40B4-BE49-F238E27FC236}">
                <a16:creationId xmlns:a16="http://schemas.microsoft.com/office/drawing/2014/main" id="{F4756419-3458-4B3E-B392-77CE82C847AF}"/>
              </a:ext>
            </a:extLst>
          </p:cNvPr>
          <p:cNvPicPr>
            <a:picLocks noChangeAspect="1"/>
          </p:cNvPicPr>
          <p:nvPr/>
        </p:nvPicPr>
        <p:blipFill>
          <a:blip r:embed="rId11"/>
          <a:stretch>
            <a:fillRect/>
          </a:stretch>
        </p:blipFill>
        <p:spPr>
          <a:xfrm>
            <a:off x="1358433" y="6426348"/>
            <a:ext cx="3029975" cy="195089"/>
          </a:xfrm>
          <a:prstGeom prst="rect">
            <a:avLst/>
          </a:prstGeom>
        </p:spPr>
      </p:pic>
      <p:pic>
        <p:nvPicPr>
          <p:cNvPr id="6148" name="Picture 4" descr="Age Friendly Ireland - Age-Friendly World">
            <a:extLst>
              <a:ext uri="{FF2B5EF4-FFF2-40B4-BE49-F238E27FC236}">
                <a16:creationId xmlns:a16="http://schemas.microsoft.com/office/drawing/2014/main" id="{FB84CC2C-EBBD-472E-AFD4-E4E786250A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11790" y="1826099"/>
            <a:ext cx="1513564" cy="115431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ldersvennlig transport | Ruter">
            <a:extLst>
              <a:ext uri="{FF2B5EF4-FFF2-40B4-BE49-F238E27FC236}">
                <a16:creationId xmlns:a16="http://schemas.microsoft.com/office/drawing/2014/main" id="{7EC0068C-686D-407C-A7F3-513443C002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11790" y="3541022"/>
            <a:ext cx="2771775" cy="14668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Age-friendly Mcr (@MCC_AFMTeam) | Twitter">
            <a:extLst>
              <a:ext uri="{FF2B5EF4-FFF2-40B4-BE49-F238E27FC236}">
                <a16:creationId xmlns:a16="http://schemas.microsoft.com/office/drawing/2014/main" id="{0893DF05-85EE-4E3C-BA30-4FB93B49522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02933" y="5273500"/>
            <a:ext cx="1042519" cy="104251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Aldersvennlig Norge | Forsvarets seniorforbund">
            <a:extLst>
              <a:ext uri="{FF2B5EF4-FFF2-40B4-BE49-F238E27FC236}">
                <a16:creationId xmlns:a16="http://schemas.microsoft.com/office/drawing/2014/main" id="{1CF00A79-5C38-44DE-A771-49098D3EF8E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62074" y="2062429"/>
            <a:ext cx="1133094" cy="719848"/>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Trondheim kommune- aldersvennlig by KS, - PDF Gratis nedlasting">
            <a:extLst>
              <a:ext uri="{FF2B5EF4-FFF2-40B4-BE49-F238E27FC236}">
                <a16:creationId xmlns:a16="http://schemas.microsoft.com/office/drawing/2014/main" id="{49419CA4-9437-4437-839A-0F3401E6804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05076" y="5445833"/>
            <a:ext cx="2181807" cy="980515"/>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City of Brampton | Age Friendly Brampton | Age Friendly Brampton">
            <a:extLst>
              <a:ext uri="{FF2B5EF4-FFF2-40B4-BE49-F238E27FC236}">
                <a16:creationId xmlns:a16="http://schemas.microsoft.com/office/drawing/2014/main" id="{37945955-0080-4BCE-B370-B032CA7F3E8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33567" y="2955131"/>
            <a:ext cx="966787" cy="947737"/>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WHO | WHO Global Network for Age-friendly Cities and Communities">
            <a:extLst>
              <a:ext uri="{FF2B5EF4-FFF2-40B4-BE49-F238E27FC236}">
                <a16:creationId xmlns:a16="http://schemas.microsoft.com/office/drawing/2014/main" id="{16108218-2A49-4852-809D-B034F527221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98364" y="2719097"/>
            <a:ext cx="1790700"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749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2DA5E1D-AAA1-428C-911F-6215AACDECA5}"/>
              </a:ext>
            </a:extLst>
          </p:cNvPr>
          <p:cNvSpPr>
            <a:spLocks noGrp="1"/>
          </p:cNvSpPr>
          <p:nvPr>
            <p:ph type="body" sz="quarter" idx="10"/>
          </p:nvPr>
        </p:nvSpPr>
        <p:spPr>
          <a:xfrm>
            <a:off x="576877" y="1957305"/>
            <a:ext cx="11344031" cy="4103618"/>
          </a:xfrm>
        </p:spPr>
        <p:txBody>
          <a:bodyPr>
            <a:normAutofit lnSpcReduction="10000"/>
          </a:bodyPr>
          <a:lstStyle/>
          <a:p>
            <a:r>
              <a:rPr lang="nb-NO" sz="3200" dirty="0">
                <a:solidFill>
                  <a:schemeClr val="tx1"/>
                </a:solidFill>
              </a:rPr>
              <a:t>Fase 3: Utvikling av ideer og tiltak </a:t>
            </a:r>
          </a:p>
          <a:p>
            <a:endParaRPr lang="nb-NO" dirty="0"/>
          </a:p>
          <a:p>
            <a:pPr marL="457200" indent="-457200">
              <a:buFont typeface="Arial" panose="020B0604020202020204" pitchFamily="34" charset="0"/>
              <a:buChar char="•"/>
            </a:pPr>
            <a:endParaRPr lang="nb-NO" sz="1600" dirty="0"/>
          </a:p>
          <a:p>
            <a:pPr marL="457200" indent="-457200">
              <a:buFont typeface="Arial" panose="020B0604020202020204" pitchFamily="34" charset="0"/>
              <a:buChar char="•"/>
            </a:pPr>
            <a:r>
              <a:rPr lang="nb-NO" sz="1600" dirty="0"/>
              <a:t>Idemyldring gir mange ideer til løsninger – involvering er viktig</a:t>
            </a:r>
          </a:p>
          <a:p>
            <a:pPr marL="457200" indent="-457200">
              <a:buFont typeface="Arial" panose="020B0604020202020204" pitchFamily="34" charset="0"/>
              <a:buChar char="•"/>
            </a:pPr>
            <a:r>
              <a:rPr lang="nb-NO" sz="1600" dirty="0"/>
              <a:t>Velg ut hvilke løsninger som skal testes i liten skala</a:t>
            </a:r>
          </a:p>
          <a:p>
            <a:pPr marL="457200" indent="-457200">
              <a:buFont typeface="Arial" panose="020B0604020202020204" pitchFamily="34" charset="0"/>
              <a:buChar char="•"/>
            </a:pPr>
            <a:r>
              <a:rPr lang="nb-NO" sz="1600" dirty="0"/>
              <a:t>Prioriter lavt-hengende frukter for å få raske resultater</a:t>
            </a:r>
          </a:p>
          <a:p>
            <a:pPr marL="457200" indent="-457200">
              <a:buFont typeface="Arial" panose="020B0604020202020204" pitchFamily="34" charset="0"/>
              <a:buChar char="•"/>
            </a:pPr>
            <a:r>
              <a:rPr lang="nb-NO" sz="1600" dirty="0"/>
              <a:t>Avklar roller, rutiner og ansvar</a:t>
            </a:r>
          </a:p>
          <a:p>
            <a:pPr marL="457200" indent="-457200">
              <a:buFont typeface="Arial" panose="020B0604020202020204" pitchFamily="34" charset="0"/>
              <a:buChar char="•"/>
            </a:pPr>
            <a:r>
              <a:rPr lang="nb-NO" sz="1600" dirty="0"/>
              <a:t>Lag kontaktpunkt mellom kommune og innbyggere som bruker tiltaket</a:t>
            </a:r>
          </a:p>
          <a:p>
            <a:pPr marL="457200" indent="-457200">
              <a:buFont typeface="Arial" panose="020B0604020202020204" pitchFamily="34" charset="0"/>
              <a:buChar char="•"/>
            </a:pPr>
            <a:r>
              <a:rPr lang="nb-NO" sz="1600" dirty="0"/>
              <a:t>Evaluer sammen med innbyggere om løsningene fungerer</a:t>
            </a:r>
          </a:p>
          <a:p>
            <a:pPr marL="457200" indent="-457200">
              <a:buFont typeface="Arial" panose="020B0604020202020204" pitchFamily="34" charset="0"/>
              <a:buChar char="•"/>
            </a:pPr>
            <a:r>
              <a:rPr lang="nb-NO" sz="1600" dirty="0"/>
              <a:t>Oppsummer og anbefal hvilke løsninger som bør gå videre</a:t>
            </a:r>
          </a:p>
          <a:p>
            <a:pPr marL="457200" indent="-457200">
              <a:buFont typeface="Arial" panose="020B0604020202020204" pitchFamily="34" charset="0"/>
              <a:buChar char="•"/>
            </a:pPr>
            <a:endParaRPr lang="nb-NO" sz="1600" dirty="0"/>
          </a:p>
          <a:p>
            <a:endParaRPr lang="nb-NO" sz="1600" dirty="0"/>
          </a:p>
          <a:p>
            <a:r>
              <a:rPr lang="nb-NO" sz="1600" dirty="0"/>
              <a:t>«Veikart for tjenesteinnovasjon» på ks.no har verktøy tilpasset hvert steg i fase 3</a:t>
            </a:r>
            <a:endParaRPr lang="nb-NO" dirty="0"/>
          </a:p>
          <a:p>
            <a:pPr marL="457200" indent="-457200">
              <a:buFont typeface="Arial" panose="020B0604020202020204" pitchFamily="34" charset="0"/>
              <a:buChar char="•"/>
            </a:pPr>
            <a:endParaRPr lang="nb-NO" dirty="0"/>
          </a:p>
          <a:p>
            <a:pPr marL="457200" indent="-457200">
              <a:buFontTx/>
              <a:buChar char="-"/>
            </a:pPr>
            <a:endParaRPr lang="nb-NO" dirty="0"/>
          </a:p>
          <a:p>
            <a:endParaRPr lang="nb-NO" dirty="0"/>
          </a:p>
        </p:txBody>
      </p:sp>
      <p:sp>
        <p:nvSpPr>
          <p:cNvPr id="3" name="TekstSylinder 2">
            <a:extLst>
              <a:ext uri="{FF2B5EF4-FFF2-40B4-BE49-F238E27FC236}">
                <a16:creationId xmlns:a16="http://schemas.microsoft.com/office/drawing/2014/main" id="{74E21537-E235-4D9B-A6C5-F9C6883178EC}"/>
              </a:ext>
            </a:extLst>
          </p:cNvPr>
          <p:cNvSpPr txBox="1"/>
          <p:nvPr/>
        </p:nvSpPr>
        <p:spPr>
          <a:xfrm>
            <a:off x="8364682" y="4525992"/>
            <a:ext cx="3437477" cy="2031325"/>
          </a:xfrm>
          <a:prstGeom prst="rect">
            <a:avLst/>
          </a:prstGeom>
          <a:noFill/>
          <a:ln>
            <a:solidFill>
              <a:srgbClr val="0070C0"/>
            </a:solidFill>
          </a:ln>
        </p:spPr>
        <p:txBody>
          <a:bodyPr wrap="square" rtlCol="0">
            <a:spAutoFit/>
          </a:bodyPr>
          <a:lstStyle/>
          <a:p>
            <a:r>
              <a:rPr lang="nb-NO" sz="1600" dirty="0">
                <a:solidFill>
                  <a:srgbClr val="444444"/>
                </a:solidFill>
              </a:rPr>
              <a:t>Tips</a:t>
            </a:r>
          </a:p>
          <a:p>
            <a:r>
              <a:rPr lang="nb-NO" sz="1600" dirty="0">
                <a:solidFill>
                  <a:srgbClr val="444444"/>
                </a:solidFill>
              </a:rPr>
              <a:t>Små hverdagsforbedringer, som for eksempel bedre skilting i lokaler, kan potensielt implementeres og tas i bruk relativt raskt. Komplekse idéer må tas videre til definering av roller og arbeidsprosesser.</a:t>
            </a:r>
          </a:p>
          <a:p>
            <a:endParaRPr lang="nb-NO"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142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5CA2B7C7-0D75-4B40-9FCA-05B777831621}"/>
              </a:ext>
            </a:extLst>
          </p:cNvPr>
          <p:cNvSpPr>
            <a:spLocks noGrp="1"/>
          </p:cNvSpPr>
          <p:nvPr>
            <p:ph type="body" sz="quarter" idx="10"/>
          </p:nvPr>
        </p:nvSpPr>
        <p:spPr>
          <a:xfrm>
            <a:off x="836246" y="1392382"/>
            <a:ext cx="11344031" cy="3065318"/>
          </a:xfrm>
        </p:spPr>
        <p:txBody>
          <a:bodyPr>
            <a:normAutofit lnSpcReduction="10000"/>
          </a:bodyPr>
          <a:lstStyle/>
          <a:p>
            <a:endParaRPr lang="nb-NO" sz="1600" dirty="0">
              <a:latin typeface="+mn-lt"/>
            </a:endParaRPr>
          </a:p>
          <a:p>
            <a:r>
              <a:rPr lang="nb-NO" sz="1600" dirty="0">
                <a:solidFill>
                  <a:schemeClr val="accent1"/>
                </a:solidFill>
                <a:latin typeface="+mn-lt"/>
              </a:rPr>
              <a:t>Pilotering betyr at tiltaket eller tjenesten prøves ut i en begrenset skala over tid for å sikre at alt fungerer som det skal. Hensikten er å avdekke feil og mangler, identifisere uforutsette problemer og dermed reduseres risiko.</a:t>
            </a:r>
          </a:p>
          <a:p>
            <a:endParaRPr lang="nb-NO" sz="1600" dirty="0">
              <a:solidFill>
                <a:srgbClr val="444444"/>
              </a:solidFill>
              <a:latin typeface="+mn-lt"/>
            </a:endParaRPr>
          </a:p>
          <a:p>
            <a:r>
              <a:rPr lang="nb-NO" sz="1600" dirty="0">
                <a:solidFill>
                  <a:schemeClr val="tx1"/>
                </a:solidFill>
                <a:latin typeface="+mn-lt"/>
              </a:rPr>
              <a:t>Steg i pilotering: </a:t>
            </a:r>
          </a:p>
          <a:p>
            <a:r>
              <a:rPr lang="nb-NO" sz="1600" dirty="0">
                <a:solidFill>
                  <a:schemeClr val="tx1"/>
                </a:solidFill>
                <a:latin typeface="+mn-lt"/>
              </a:rPr>
              <a:t>1)	Planlegge: Mål, omfang, tid, deltakere, feilhåndtering, måling, observasjon og dokumentasjon av bruk</a:t>
            </a:r>
          </a:p>
          <a:p>
            <a:r>
              <a:rPr lang="nb-NO" sz="1600" dirty="0">
                <a:solidFill>
                  <a:schemeClr val="tx1"/>
                </a:solidFill>
                <a:latin typeface="+mn-lt"/>
              </a:rPr>
              <a:t>2) 	Gjennomføre </a:t>
            </a:r>
          </a:p>
          <a:p>
            <a:r>
              <a:rPr lang="nb-NO" sz="1600" dirty="0">
                <a:solidFill>
                  <a:schemeClr val="tx1"/>
                </a:solidFill>
                <a:latin typeface="+mn-lt"/>
              </a:rPr>
              <a:t>3) 	Evaluere: innbyggere, </a:t>
            </a:r>
            <a:r>
              <a:rPr lang="nb-NO" sz="1600" dirty="0" err="1">
                <a:solidFill>
                  <a:schemeClr val="tx1"/>
                </a:solidFill>
                <a:latin typeface="+mn-lt"/>
              </a:rPr>
              <a:t>ansatte,organisasjon</a:t>
            </a:r>
            <a:r>
              <a:rPr lang="nb-NO" sz="1600" dirty="0">
                <a:solidFill>
                  <a:schemeClr val="tx1"/>
                </a:solidFill>
                <a:latin typeface="+mn-lt"/>
              </a:rPr>
              <a:t>, gevinst, kostnad, beslutningsgrunnlag </a:t>
            </a:r>
          </a:p>
          <a:p>
            <a:pPr marL="457200" indent="-457200">
              <a:buAutoNum type="arabicParenR" startAt="4"/>
            </a:pPr>
            <a:r>
              <a:rPr lang="nb-NO" sz="1600" dirty="0">
                <a:solidFill>
                  <a:schemeClr val="tx1"/>
                </a:solidFill>
                <a:latin typeface="+mn-lt"/>
              </a:rPr>
              <a:t>Beslutte: avslutning eller videre drift?</a:t>
            </a:r>
          </a:p>
          <a:p>
            <a:pPr marL="457200" indent="-457200">
              <a:buAutoNum type="arabicParenR" startAt="4"/>
            </a:pPr>
            <a:endParaRPr lang="nb-NO" sz="1600" dirty="0">
              <a:solidFill>
                <a:schemeClr val="tx1"/>
              </a:solidFill>
              <a:latin typeface="+mn-lt"/>
            </a:endParaRPr>
          </a:p>
          <a:p>
            <a:r>
              <a:rPr lang="nb-NO" sz="1600" dirty="0">
                <a:solidFill>
                  <a:schemeClr val="tx1"/>
                </a:solidFill>
                <a:latin typeface="+mn-lt"/>
              </a:rPr>
              <a:t>Verktøy til bruk i piloteringsfasen finnes i «Veikart for tjenesteinnovasjon» på ks.no </a:t>
            </a:r>
          </a:p>
        </p:txBody>
      </p:sp>
      <p:sp>
        <p:nvSpPr>
          <p:cNvPr id="3" name="TekstSylinder 2">
            <a:extLst>
              <a:ext uri="{FF2B5EF4-FFF2-40B4-BE49-F238E27FC236}">
                <a16:creationId xmlns:a16="http://schemas.microsoft.com/office/drawing/2014/main" id="{43BFABF5-CC77-4F19-A43D-AA5E4A0BD135}"/>
              </a:ext>
            </a:extLst>
          </p:cNvPr>
          <p:cNvSpPr txBox="1"/>
          <p:nvPr/>
        </p:nvSpPr>
        <p:spPr>
          <a:xfrm>
            <a:off x="836246" y="711326"/>
            <a:ext cx="3486852" cy="800219"/>
          </a:xfrm>
          <a:prstGeom prst="rect">
            <a:avLst/>
          </a:prstGeom>
          <a:noFill/>
        </p:spPr>
        <p:txBody>
          <a:bodyPr wrap="none" rtlCol="0">
            <a:spAutoFit/>
          </a:bodyPr>
          <a:lstStyle/>
          <a:p>
            <a:r>
              <a:rPr lang="nb-NO" sz="3200" dirty="0"/>
              <a:t>Fase 4: Pilotering </a:t>
            </a:r>
          </a:p>
          <a:p>
            <a:endParaRPr lang="nb-NO"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121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46372" y="-254466"/>
            <a:ext cx="11344031" cy="1803722"/>
          </a:xfrm>
        </p:spPr>
        <p:txBody>
          <a:bodyPr>
            <a:normAutofit/>
          </a:bodyPr>
          <a:lstStyle/>
          <a:p>
            <a:r>
              <a:rPr lang="nb-NO" sz="3200" dirty="0">
                <a:solidFill>
                  <a:schemeClr val="tx1"/>
                </a:solidFill>
              </a:rPr>
              <a:t>Fase 5: Overgang til drift</a:t>
            </a:r>
          </a:p>
        </p:txBody>
      </p:sp>
      <p:sp>
        <p:nvSpPr>
          <p:cNvPr id="3" name="Text Placeholder 2"/>
          <p:cNvSpPr txBox="1">
            <a:spLocks/>
          </p:cNvSpPr>
          <p:nvPr/>
        </p:nvSpPr>
        <p:spPr>
          <a:xfrm>
            <a:off x="546372" y="2287018"/>
            <a:ext cx="11099255" cy="432000"/>
          </a:xfrm>
          <a:prstGeom prst="rect">
            <a:avLst/>
          </a:prstGeom>
        </p:spPr>
        <p:txBody>
          <a:bodyPr/>
          <a:lstStyle>
            <a:lvl1pPr marL="0" indent="0" algn="l" defTabSz="457200" rtl="0" eaLnBrk="1" latinLnBrk="0" hangingPunct="1">
              <a:spcBef>
                <a:spcPct val="20000"/>
              </a:spcBef>
              <a:buFont typeface="Arial"/>
              <a:buNone/>
              <a:defRPr sz="1400" b="0" kern="1200">
                <a:solidFill>
                  <a:schemeClr val="tx1"/>
                </a:solidFill>
                <a:latin typeface="Arial"/>
                <a:ea typeface="+mn-ea"/>
                <a:cs typeface="Arial"/>
              </a:defRPr>
            </a:lvl1pPr>
            <a:lvl2pPr marL="285750"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2pPr>
            <a:lvl3pPr marL="465137"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3pPr>
            <a:lvl4pPr marL="712788" indent="-26670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4pPr>
            <a:lvl5pPr marL="989013" indent="-276225" algn="l" defTabSz="457200" rtl="0" eaLnBrk="1" latinLnBrk="0" hangingPunct="1">
              <a:spcBef>
                <a:spcPct val="20000"/>
              </a:spcBef>
              <a:buFont typeface="Arial"/>
              <a:buChar char="»"/>
              <a:defRPr sz="1400" b="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sz="1600" dirty="0">
                <a:solidFill>
                  <a:schemeClr val="accent1"/>
                </a:solidFill>
                <a:latin typeface="+mn-lt"/>
              </a:rPr>
              <a:t>Dersom kommunen bestemmer seg for å bli et aldersvennlig lokalsamfunn får det konsekvenser både for planlegging, utvikling, tjenesteyting og innbyggernes hverdag. Planlegging, implementering og eventuelle anskaffelser sikrer at de nye tiltakene integreres i driften og at de som skal bidra til store og små endringer vet hva som er målet og hvorfor. </a:t>
            </a:r>
          </a:p>
          <a:p>
            <a:endParaRPr lang="nb-NO" sz="1600" dirty="0">
              <a:solidFill>
                <a:schemeClr val="accent1"/>
              </a:solidFill>
              <a:latin typeface="+mn-lt"/>
            </a:endParaRPr>
          </a:p>
          <a:p>
            <a:br>
              <a:rPr lang="nb-NO" sz="1000" dirty="0">
                <a:latin typeface="SourceSansProRegular"/>
              </a:rPr>
            </a:br>
            <a:endParaRPr lang="en-US" sz="2400" dirty="0">
              <a:solidFill>
                <a:srgbClr val="3A7EC0"/>
              </a:solidFill>
            </a:endParaRPr>
          </a:p>
        </p:txBody>
      </p:sp>
    </p:spTree>
    <p:extLst>
      <p:ext uri="{BB962C8B-B14F-4D97-AF65-F5344CB8AC3E}">
        <p14:creationId xmlns:p14="http://schemas.microsoft.com/office/powerpoint/2010/main" val="1877189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F3B3F8-3B9E-4C74-B4E4-D4F380F3A845}"/>
              </a:ext>
            </a:extLst>
          </p:cNvPr>
          <p:cNvSpPr>
            <a:spLocks noGrp="1"/>
          </p:cNvSpPr>
          <p:nvPr>
            <p:ph type="title"/>
          </p:nvPr>
        </p:nvSpPr>
        <p:spPr>
          <a:xfrm>
            <a:off x="251607" y="251636"/>
            <a:ext cx="11688785" cy="557836"/>
          </a:xfrm>
        </p:spPr>
        <p:txBody>
          <a:bodyPr/>
          <a:lstStyle/>
          <a:p>
            <a:r>
              <a:rPr lang="nb-NO" dirty="0">
                <a:solidFill>
                  <a:schemeClr val="tx1"/>
                </a:solidFill>
              </a:rPr>
              <a:t>Steg i overgangen til drift</a:t>
            </a:r>
          </a:p>
        </p:txBody>
      </p:sp>
      <p:sp>
        <p:nvSpPr>
          <p:cNvPr id="9" name="Plassholder for lysbildenummer 8">
            <a:extLst>
              <a:ext uri="{FF2B5EF4-FFF2-40B4-BE49-F238E27FC236}">
                <a16:creationId xmlns:a16="http://schemas.microsoft.com/office/drawing/2014/main" id="{90176280-9A7C-43CA-B71C-30A142EF1C98}"/>
              </a:ext>
            </a:extLst>
          </p:cNvPr>
          <p:cNvSpPr>
            <a:spLocks noGrp="1"/>
          </p:cNvSpPr>
          <p:nvPr>
            <p:ph type="sldNum" sz="quarter" idx="4"/>
          </p:nvPr>
        </p:nvSpPr>
        <p:spPr/>
        <p:txBody>
          <a:bodyPr/>
          <a:lstStyle/>
          <a:p>
            <a:r>
              <a:rPr lang="nb-NO" dirty="0"/>
              <a:t>5: Overgang til drift</a:t>
            </a:r>
          </a:p>
        </p:txBody>
      </p:sp>
      <p:sp>
        <p:nvSpPr>
          <p:cNvPr id="11" name="Plassholder for tekst 1">
            <a:extLst>
              <a:ext uri="{FF2B5EF4-FFF2-40B4-BE49-F238E27FC236}">
                <a16:creationId xmlns:a16="http://schemas.microsoft.com/office/drawing/2014/main" id="{91E3FF3D-9EC0-4DC3-ADA3-842C8A4399D7}"/>
              </a:ext>
            </a:extLst>
          </p:cNvPr>
          <p:cNvSpPr>
            <a:spLocks noGrp="1"/>
          </p:cNvSpPr>
          <p:nvPr>
            <p:ph type="body" sz="quarter" idx="17"/>
          </p:nvPr>
        </p:nvSpPr>
        <p:spPr>
          <a:xfrm>
            <a:off x="251607" y="1147798"/>
            <a:ext cx="6958013" cy="5040313"/>
          </a:xfrm>
        </p:spPr>
        <p:txBody>
          <a:bodyPr>
            <a:noAutofit/>
          </a:bodyPr>
          <a:lstStyle/>
          <a:p>
            <a:r>
              <a:rPr lang="nb-NO" sz="1600" dirty="0">
                <a:solidFill>
                  <a:schemeClr val="accent1"/>
                </a:solidFill>
              </a:rPr>
              <a:t>Anskaffelse og avtaler:</a:t>
            </a:r>
            <a:br>
              <a:rPr lang="nb-NO" sz="1600" dirty="0">
                <a:solidFill>
                  <a:schemeClr val="accent1"/>
                </a:solidFill>
              </a:rPr>
            </a:br>
            <a:r>
              <a:rPr lang="nb-NO" sz="1600" dirty="0"/>
              <a:t>Dersom tjenesten er avhengig av ny teknologi, nye produkter eller annen bistand fra eksterne, må kommunen gjennomføre anskaffelse. Dersom innbyggere og frivillige skal ha ansvar for oppfølging bør det avtales hvordan det skal skje og hvor kontaktpunktene med kommunen skal være</a:t>
            </a:r>
            <a:r>
              <a:rPr lang="nb-NO" sz="1600" dirty="0">
                <a:solidFill>
                  <a:schemeClr val="accent1"/>
                </a:solidFill>
              </a:rPr>
              <a:t>. </a:t>
            </a:r>
          </a:p>
          <a:p>
            <a:r>
              <a:rPr lang="nb-NO" sz="1600" dirty="0">
                <a:solidFill>
                  <a:schemeClr val="accent1"/>
                </a:solidFill>
              </a:rPr>
              <a:t>Planlegging og forankring:</a:t>
            </a:r>
            <a:br>
              <a:rPr lang="nb-NO" sz="1600" dirty="0">
                <a:solidFill>
                  <a:schemeClr val="accent1"/>
                </a:solidFill>
              </a:rPr>
            </a:br>
            <a:r>
              <a:rPr lang="nb-NO" sz="1600" dirty="0"/>
              <a:t>Overgangen til drift må planlegges godt og forankres blant de som blir berørt av endringene. Det kan både gjelde ansatte i kommunen og innbyggere i det aktuelle området for tiltak. De som skal jobbe, bidra eller henvende seg på nye måter må forstå endringen og helheten. </a:t>
            </a:r>
          </a:p>
          <a:p>
            <a:r>
              <a:rPr lang="nb-NO" sz="1600" dirty="0">
                <a:solidFill>
                  <a:schemeClr val="accent1"/>
                </a:solidFill>
              </a:rPr>
              <a:t>Overlevering:</a:t>
            </a:r>
            <a:br>
              <a:rPr lang="nb-NO" sz="1600" dirty="0">
                <a:solidFill>
                  <a:schemeClr val="accent1"/>
                </a:solidFill>
              </a:rPr>
            </a:br>
            <a:r>
              <a:rPr lang="nb-NO" sz="1600" dirty="0"/>
              <a:t>Når de nye løsningene skal implementeres er det viktig at både ansatte og innbyggere er forberedt på det som skal skje. Innsikten og læringspunktene fra prosjektet overleveres til de som skal arbeide videre med utviklingen av det aldersvennlige lokalsamfunnet når prosjektet fases ut. </a:t>
            </a:r>
          </a:p>
          <a:p>
            <a:r>
              <a:rPr lang="nb-NO" sz="1600" dirty="0">
                <a:solidFill>
                  <a:schemeClr val="accent1"/>
                </a:solidFill>
              </a:rPr>
              <a:t>Prosjektevaluering:</a:t>
            </a:r>
            <a:br>
              <a:rPr lang="nb-NO" sz="1600" dirty="0">
                <a:solidFill>
                  <a:schemeClr val="accent1"/>
                </a:solidFill>
              </a:rPr>
            </a:br>
            <a:r>
              <a:rPr lang="nb-NO" sz="1600" dirty="0"/>
              <a:t>Evaluer prosjektet  - er målsettingen nådd? Hva har gått bra? Hvor er forbedringspunktene? Involver de som har deltatt i evalueringen, og dokumenter prosjektet i en sluttrapport. </a:t>
            </a:r>
          </a:p>
          <a:p>
            <a:endParaRPr lang="nb-NO" sz="1600" dirty="0">
              <a:solidFill>
                <a:schemeClr val="accent1"/>
              </a:solidFill>
            </a:endParaRPr>
          </a:p>
        </p:txBody>
      </p:sp>
      <p:sp>
        <p:nvSpPr>
          <p:cNvPr id="14" name="Rektangel 13">
            <a:extLst>
              <a:ext uri="{FF2B5EF4-FFF2-40B4-BE49-F238E27FC236}">
                <a16:creationId xmlns:a16="http://schemas.microsoft.com/office/drawing/2014/main" id="{1B7D777F-21E4-41A0-AF45-E8290AB90DA7}"/>
              </a:ext>
            </a:extLst>
          </p:cNvPr>
          <p:cNvSpPr/>
          <p:nvPr/>
        </p:nvSpPr>
        <p:spPr>
          <a:xfrm>
            <a:off x="7907481" y="1833427"/>
            <a:ext cx="3927764" cy="1754326"/>
          </a:xfrm>
          <a:prstGeom prst="rect">
            <a:avLst/>
          </a:prstGeom>
          <a:ln>
            <a:solidFill>
              <a:schemeClr val="accent1"/>
            </a:solidFill>
          </a:ln>
        </p:spPr>
        <p:txBody>
          <a:bodyPr wrap="square">
            <a:spAutoFit/>
          </a:bodyPr>
          <a:lstStyle/>
          <a:p>
            <a:r>
              <a:rPr lang="nb-NO" dirty="0">
                <a:solidFill>
                  <a:schemeClr val="accent1"/>
                </a:solidFill>
              </a:rPr>
              <a:t>I «Veikart for tjenesteinnovasjon» på ks.no finner du verktøy for prosjektevaluering, gevinstrealisering og ROS-analyse som kan brukes ved overgang til drift.</a:t>
            </a:r>
            <a:endParaRPr lang="nb-NO" dirty="0"/>
          </a:p>
        </p:txBody>
      </p:sp>
    </p:spTree>
    <p:extLst>
      <p:ext uri="{BB962C8B-B14F-4D97-AF65-F5344CB8AC3E}">
        <p14:creationId xmlns:p14="http://schemas.microsoft.com/office/powerpoint/2010/main" val="3563205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38A717C-82D8-4577-9C68-2412A1EB8915}"/>
              </a:ext>
            </a:extLst>
          </p:cNvPr>
          <p:cNvSpPr>
            <a:spLocks noGrp="1"/>
          </p:cNvSpPr>
          <p:nvPr>
            <p:ph type="title"/>
          </p:nvPr>
        </p:nvSpPr>
        <p:spPr>
          <a:xfrm>
            <a:off x="251606" y="1055435"/>
            <a:ext cx="11688788" cy="557836"/>
          </a:xfrm>
        </p:spPr>
        <p:txBody>
          <a:bodyPr/>
          <a:lstStyle/>
          <a:p>
            <a:r>
              <a:rPr lang="nb-NO" dirty="0">
                <a:solidFill>
                  <a:schemeClr val="tx1"/>
                </a:solidFill>
              </a:rPr>
              <a:t>Forankring og forpliktelse </a:t>
            </a:r>
          </a:p>
        </p:txBody>
      </p:sp>
      <p:sp>
        <p:nvSpPr>
          <p:cNvPr id="4" name="Plassholder for tekst 3">
            <a:extLst>
              <a:ext uri="{FF2B5EF4-FFF2-40B4-BE49-F238E27FC236}">
                <a16:creationId xmlns:a16="http://schemas.microsoft.com/office/drawing/2014/main" id="{CC91E241-517B-433C-9F7F-20954D4B114F}"/>
              </a:ext>
            </a:extLst>
          </p:cNvPr>
          <p:cNvSpPr>
            <a:spLocks noGrp="1"/>
          </p:cNvSpPr>
          <p:nvPr>
            <p:ph type="body" sz="quarter" idx="16"/>
          </p:nvPr>
        </p:nvSpPr>
        <p:spPr/>
        <p:txBody>
          <a:bodyPr/>
          <a:lstStyle/>
          <a:p>
            <a:r>
              <a:rPr lang="nb-NO" dirty="0">
                <a:hlinkClick r:id="rId2"/>
              </a:rPr>
              <a:t>https://www.ks.no/fagomrader/helse-og-omsorg/folkehelse/verktoykasse-for-strategisk-folkehelsearbeid/tiltaksarbeidet/</a:t>
            </a:r>
            <a:endParaRPr lang="nb-NO" dirty="0"/>
          </a:p>
          <a:p>
            <a:endParaRPr lang="nb-NO" dirty="0"/>
          </a:p>
          <a:p>
            <a:endParaRPr lang="nb-NO" dirty="0"/>
          </a:p>
        </p:txBody>
      </p:sp>
      <p:sp>
        <p:nvSpPr>
          <p:cNvPr id="6" name="Plassholder for tekst 5">
            <a:extLst>
              <a:ext uri="{FF2B5EF4-FFF2-40B4-BE49-F238E27FC236}">
                <a16:creationId xmlns:a16="http://schemas.microsoft.com/office/drawing/2014/main" id="{EA8C1276-E089-42E0-8829-81741C72BA89}"/>
              </a:ext>
            </a:extLst>
          </p:cNvPr>
          <p:cNvSpPr>
            <a:spLocks noGrp="1"/>
          </p:cNvSpPr>
          <p:nvPr>
            <p:ph type="body" sz="quarter" idx="18"/>
          </p:nvPr>
        </p:nvSpPr>
        <p:spPr>
          <a:xfrm>
            <a:off x="266580" y="1712463"/>
            <a:ext cx="11687356" cy="294191"/>
          </a:xfrm>
        </p:spPr>
        <p:txBody>
          <a:bodyPr/>
          <a:lstStyle/>
          <a:p>
            <a:r>
              <a:rPr lang="nb-NO" b="0" dirty="0"/>
              <a:t>- Å sette tiltakene ut i virkeligheten </a:t>
            </a:r>
          </a:p>
        </p:txBody>
      </p:sp>
      <p:pic>
        <p:nvPicPr>
          <p:cNvPr id="16" name="Bilde 15">
            <a:extLst>
              <a:ext uri="{FF2B5EF4-FFF2-40B4-BE49-F238E27FC236}">
                <a16:creationId xmlns:a16="http://schemas.microsoft.com/office/drawing/2014/main" id="{99B0D0F9-7F96-430B-9A40-BE147F95C9D8}"/>
              </a:ext>
            </a:extLst>
          </p:cNvPr>
          <p:cNvPicPr>
            <a:picLocks noChangeAspect="1"/>
          </p:cNvPicPr>
          <p:nvPr/>
        </p:nvPicPr>
        <p:blipFill>
          <a:blip r:embed="rId3"/>
          <a:stretch>
            <a:fillRect/>
          </a:stretch>
        </p:blipFill>
        <p:spPr>
          <a:xfrm>
            <a:off x="8986937" y="4587482"/>
            <a:ext cx="2783788" cy="1670274"/>
          </a:xfrm>
          <a:prstGeom prst="rect">
            <a:avLst/>
          </a:prstGeom>
        </p:spPr>
      </p:pic>
      <p:sp>
        <p:nvSpPr>
          <p:cNvPr id="11" name="Plassholder for tekst 10">
            <a:extLst>
              <a:ext uri="{FF2B5EF4-FFF2-40B4-BE49-F238E27FC236}">
                <a16:creationId xmlns:a16="http://schemas.microsoft.com/office/drawing/2014/main" id="{79610107-3329-4642-BBAD-9A02AFDCB8A2}"/>
              </a:ext>
            </a:extLst>
          </p:cNvPr>
          <p:cNvSpPr>
            <a:spLocks noGrp="1"/>
          </p:cNvSpPr>
          <p:nvPr>
            <p:ph type="body" sz="quarter" idx="23"/>
          </p:nvPr>
        </p:nvSpPr>
        <p:spPr>
          <a:xfrm>
            <a:off x="7880470" y="1759947"/>
            <a:ext cx="3911234" cy="1835129"/>
          </a:xfrm>
          <a:ln>
            <a:solidFill>
              <a:schemeClr val="accent1"/>
            </a:solidFill>
          </a:ln>
        </p:spPr>
        <p:txBody>
          <a:bodyPr>
            <a:normAutofit/>
          </a:bodyPr>
          <a:lstStyle/>
          <a:p>
            <a:r>
              <a:rPr lang="nb-NO" b="0" dirty="0">
                <a:solidFill>
                  <a:schemeClr val="accent1"/>
                </a:solidFill>
                <a:latin typeface="+mn-lt"/>
              </a:rPr>
              <a:t>«Folkehelseinstituttet har pekt på fire elementer det er viktig å vurdere før man iverksetter eventuelt nye tiltak:</a:t>
            </a:r>
          </a:p>
          <a:p>
            <a:r>
              <a:rPr lang="nb-NO" b="0" dirty="0"/>
              <a:t>a) Lar de seg iverksette?</a:t>
            </a:r>
            <a:br>
              <a:rPr lang="nb-NO" b="0" dirty="0"/>
            </a:br>
            <a:r>
              <a:rPr lang="nb-NO" b="0" dirty="0"/>
              <a:t>b) Virker de (effekt)?</a:t>
            </a:r>
            <a:br>
              <a:rPr lang="nb-NO" b="0" dirty="0"/>
            </a:br>
            <a:r>
              <a:rPr lang="nb-NO" b="0" dirty="0"/>
              <a:t>c) Lønner det seg (kost/nytte)?</a:t>
            </a:r>
            <a:br>
              <a:rPr lang="nb-NO" b="0" dirty="0"/>
            </a:br>
            <a:r>
              <a:rPr lang="nb-NO" b="0" dirty="0"/>
              <a:t>d) Vil folk ha det (brukertilfredshet)?»</a:t>
            </a:r>
          </a:p>
          <a:p>
            <a:endParaRPr lang="nb-NO" dirty="0"/>
          </a:p>
        </p:txBody>
      </p:sp>
      <p:sp>
        <p:nvSpPr>
          <p:cNvPr id="13" name="Plassholder for lysbildenummer 12">
            <a:extLst>
              <a:ext uri="{FF2B5EF4-FFF2-40B4-BE49-F238E27FC236}">
                <a16:creationId xmlns:a16="http://schemas.microsoft.com/office/drawing/2014/main" id="{000E84DA-A915-4FA2-A5EA-2EF535FD6044}"/>
              </a:ext>
            </a:extLst>
          </p:cNvPr>
          <p:cNvSpPr>
            <a:spLocks noGrp="1"/>
          </p:cNvSpPr>
          <p:nvPr>
            <p:ph type="sldNum" sz="quarter" idx="4"/>
          </p:nvPr>
        </p:nvSpPr>
        <p:spPr/>
        <p:txBody>
          <a:bodyPr/>
          <a:lstStyle/>
          <a:p>
            <a:r>
              <a:rPr lang="nb-NO" dirty="0"/>
              <a:t>5: Overgang til drift</a:t>
            </a:r>
          </a:p>
        </p:txBody>
      </p:sp>
      <p:sp>
        <p:nvSpPr>
          <p:cNvPr id="15" name="Plassholder for tekst 14">
            <a:extLst>
              <a:ext uri="{FF2B5EF4-FFF2-40B4-BE49-F238E27FC236}">
                <a16:creationId xmlns:a16="http://schemas.microsoft.com/office/drawing/2014/main" id="{5F0C32BE-3046-4DE3-8BDD-6E5A65F61427}"/>
              </a:ext>
            </a:extLst>
          </p:cNvPr>
          <p:cNvSpPr>
            <a:spLocks noGrp="1"/>
          </p:cNvSpPr>
          <p:nvPr>
            <p:ph type="body" sz="quarter" idx="17"/>
          </p:nvPr>
        </p:nvSpPr>
        <p:spPr>
          <a:xfrm>
            <a:off x="266700" y="2205038"/>
            <a:ext cx="6774962" cy="1988237"/>
          </a:xfrm>
          <a:prstGeom prst="rect">
            <a:avLst/>
          </a:prstGeom>
        </p:spPr>
        <p:txBody>
          <a:bodyPr wrap="square">
            <a:spAutoFit/>
          </a:bodyPr>
          <a:lstStyle/>
          <a:p>
            <a:r>
              <a:rPr lang="nb-NO" dirty="0">
                <a:solidFill>
                  <a:srgbClr val="0070C0"/>
                </a:solidFill>
              </a:rPr>
              <a:t>Når målene skal operasjonaliseres og tiltakene settes ut i virkeligheten, krever det forankring og forpliktelse både administrativt og politisk. </a:t>
            </a:r>
          </a:p>
          <a:p>
            <a:endParaRPr lang="nb-NO" dirty="0">
              <a:solidFill>
                <a:srgbClr val="0070C0"/>
              </a:solidFill>
            </a:endParaRPr>
          </a:p>
          <a:p>
            <a:r>
              <a:rPr lang="nb-NO" dirty="0">
                <a:solidFill>
                  <a:srgbClr val="0070C0"/>
                </a:solidFill>
              </a:rPr>
              <a:t>Arbeidet med og tiltakene for et aldersvennlig lokalsamfunn må oppleves som  både faglig og politisk relevant for de involverte. </a:t>
            </a:r>
          </a:p>
          <a:p>
            <a:endParaRPr lang="nb-NO" dirty="0">
              <a:solidFill>
                <a:srgbClr val="0070C0"/>
              </a:solidFill>
            </a:endParaRPr>
          </a:p>
          <a:p>
            <a:r>
              <a:rPr lang="nb-NO" dirty="0">
                <a:solidFill>
                  <a:srgbClr val="0070C0"/>
                </a:solidFill>
              </a:rPr>
              <a:t>Verktøy for tiltaksarbeid finnes i «Verktøykasse for strategisk folkehelsearbeid» på ks.no </a:t>
            </a:r>
          </a:p>
        </p:txBody>
      </p:sp>
      <p:sp>
        <p:nvSpPr>
          <p:cNvPr id="17" name="Plassholder for lysbildenummer 12">
            <a:extLst>
              <a:ext uri="{FF2B5EF4-FFF2-40B4-BE49-F238E27FC236}">
                <a16:creationId xmlns:a16="http://schemas.microsoft.com/office/drawing/2014/main" id="{E34E7757-7613-4BA0-B648-54E143866AFE}"/>
              </a:ext>
            </a:extLst>
          </p:cNvPr>
          <p:cNvSpPr txBox="1">
            <a:spLocks/>
          </p:cNvSpPr>
          <p:nvPr/>
        </p:nvSpPr>
        <p:spPr>
          <a:xfrm>
            <a:off x="7880470" y="6397080"/>
            <a:ext cx="3911234" cy="285615"/>
          </a:xfrm>
          <a:prstGeom prst="rect">
            <a:avLst/>
          </a:prstGeom>
        </p:spPr>
        <p:txBody>
          <a:bodyPr vert="horz" lIns="91440" tIns="45720" rIns="91440" bIns="45720" rtlCol="0" anchor="ctr"/>
          <a:lstStyle>
            <a:defPPr>
              <a:defRPr lang="nb-NO"/>
            </a:defPPr>
            <a:lvl1pPr marL="0" algn="l" defTabSz="914400" rtl="0" eaLnBrk="1" latinLnBrk="0" hangingPunct="1">
              <a:defRPr sz="700" kern="0" spc="19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dirty="0"/>
              <a:t>Kilde: Verktøykasse for </a:t>
            </a:r>
            <a:r>
              <a:rPr lang="nb-NO" dirty="0" err="1"/>
              <a:t>strategigsk</a:t>
            </a:r>
            <a:r>
              <a:rPr lang="nb-NO" dirty="0"/>
              <a:t> folkehelsearbeid. </a:t>
            </a:r>
          </a:p>
          <a:p>
            <a:r>
              <a:rPr lang="nb-NO" dirty="0"/>
              <a:t>Foto: Halogen </a:t>
            </a:r>
          </a:p>
        </p:txBody>
      </p:sp>
      <p:sp>
        <p:nvSpPr>
          <p:cNvPr id="19" name="Rectangle 3">
            <a:extLst>
              <a:ext uri="{FF2B5EF4-FFF2-40B4-BE49-F238E27FC236}">
                <a16:creationId xmlns:a16="http://schemas.microsoft.com/office/drawing/2014/main" id="{A406CDBF-46FC-47DC-9086-B74E498D4B68}"/>
              </a:ext>
            </a:extLst>
          </p:cNvPr>
          <p:cNvSpPr>
            <a:spLocks noChangeArrowheads="1"/>
          </p:cNvSpPr>
          <p:nvPr/>
        </p:nvSpPr>
        <p:spPr bwMode="auto">
          <a:xfrm flipV="1">
            <a:off x="16959144" y="-4658778"/>
            <a:ext cx="1825188" cy="1585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800" b="0" i="0" u="none" strike="noStrike" cap="none" normalizeH="0" baseline="0">
                <a:ln>
                  <a:noFill/>
                </a:ln>
                <a:solidFill>
                  <a:schemeClr val="tx1"/>
                </a:solidFill>
                <a:effectLst/>
                <a:latin typeface="Arial" panose="020B0604020202020204" pitchFamily="34" charset="0"/>
              </a:rPr>
              <a:t>  </a:t>
            </a:r>
            <a:r>
              <a:rPr kumimoji="0" lang="nb-NO" altLang="nb-NO" sz="25100" b="0" i="0" u="none" strike="noStrike" cap="none" normalizeH="0" baseline="0">
                <a:ln>
                  <a:noFill/>
                </a:ln>
                <a:solidFill>
                  <a:schemeClr val="tx1"/>
                </a:solidFill>
                <a:effectLst/>
                <a:latin typeface="Arial" panose="020B0604020202020204" pitchFamily="34" charset="0"/>
              </a:rPr>
              <a:t>      </a:t>
            </a:r>
            <a:br>
              <a:rPr kumimoji="0" lang="nb-NO" altLang="nb-NO" sz="1800" b="0" i="0" u="none" strike="noStrike" cap="none" normalizeH="0" baseline="0">
                <a:ln>
                  <a:noFill/>
                </a:ln>
                <a:solidFill>
                  <a:schemeClr val="tx1"/>
                </a:solidFill>
                <a:effectLst/>
                <a:latin typeface="Arial" panose="020B0604020202020204" pitchFamily="34" charset="0"/>
              </a:rPr>
            </a:br>
            <a:r>
              <a:rPr kumimoji="0" lang="nb-NO" altLang="nb-NO" sz="1300" b="0" i="1" u="none" strike="noStrike" cap="none" normalizeH="0" baseline="0">
                <a:ln>
                  <a:noFill/>
                </a:ln>
                <a:solidFill>
                  <a:srgbClr val="444444"/>
                </a:solidFill>
                <a:effectLst/>
                <a:latin typeface="SourceSansProRegular"/>
              </a:rPr>
              <a:t>Tiltakene kan utvikles på tre ulike nivå</a:t>
            </a:r>
            <a:r>
              <a:rPr kumimoji="0" lang="nb-NO" altLang="nb-NO" sz="800" b="0" i="0" u="none" strike="noStrike" cap="none" normalizeH="0" baseline="0">
                <a:ln>
                  <a:noFill/>
                </a:ln>
                <a:solidFill>
                  <a:schemeClr val="tx1"/>
                </a:solidFill>
                <a:effectLst/>
              </a:rPr>
              <a:t> </a:t>
            </a:r>
            <a:endParaRPr kumimoji="0" lang="nb-NO" altLang="nb-NO" sz="1800" b="0" i="0" u="none" strike="noStrike" cap="none" normalizeH="0" baseline="0">
              <a:ln>
                <a:noFill/>
              </a:ln>
              <a:solidFill>
                <a:schemeClr val="tx1"/>
              </a:solidFill>
              <a:effectLst/>
              <a:latin typeface="Arial" panose="020B0604020202020204" pitchFamily="34" charset="0"/>
            </a:endParaRPr>
          </a:p>
        </p:txBody>
      </p:sp>
      <p:pic>
        <p:nvPicPr>
          <p:cNvPr id="7172" name="Picture 4">
            <a:extLst>
              <a:ext uri="{FF2B5EF4-FFF2-40B4-BE49-F238E27FC236}">
                <a16:creationId xmlns:a16="http://schemas.microsoft.com/office/drawing/2014/main" id="{833B37E8-0F37-4578-8E9E-A43004F2C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0470" y="3867356"/>
            <a:ext cx="1278912" cy="10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305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5266" y="-225191"/>
            <a:ext cx="11344031" cy="1803722"/>
          </a:xfrm>
        </p:spPr>
        <p:txBody>
          <a:bodyPr/>
          <a:lstStyle/>
          <a:p>
            <a:r>
              <a:rPr lang="nb-NO" dirty="0">
                <a:solidFill>
                  <a:schemeClr val="tx1"/>
                </a:solidFill>
              </a:rPr>
              <a:t>Fase 6: Ny praksis</a:t>
            </a:r>
          </a:p>
        </p:txBody>
      </p:sp>
      <p:sp>
        <p:nvSpPr>
          <p:cNvPr id="3" name="Text Placeholder 2"/>
          <p:cNvSpPr txBox="1">
            <a:spLocks/>
          </p:cNvSpPr>
          <p:nvPr/>
        </p:nvSpPr>
        <p:spPr>
          <a:xfrm>
            <a:off x="585266" y="1784664"/>
            <a:ext cx="10362367" cy="432000"/>
          </a:xfrm>
          <a:prstGeom prst="rect">
            <a:avLst/>
          </a:prstGeom>
        </p:spPr>
        <p:txBody>
          <a:bodyPr/>
          <a:lstStyle>
            <a:lvl1pPr marL="0" indent="0" algn="l" defTabSz="457200" rtl="0" eaLnBrk="1" latinLnBrk="0" hangingPunct="1">
              <a:spcBef>
                <a:spcPct val="20000"/>
              </a:spcBef>
              <a:buFont typeface="Arial"/>
              <a:buNone/>
              <a:defRPr sz="1400" b="0" kern="1200">
                <a:solidFill>
                  <a:schemeClr val="tx1"/>
                </a:solidFill>
                <a:latin typeface="Arial"/>
                <a:ea typeface="+mn-ea"/>
                <a:cs typeface="Arial"/>
              </a:defRPr>
            </a:lvl1pPr>
            <a:lvl2pPr marL="285750"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2pPr>
            <a:lvl3pPr marL="465137" indent="-28575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3pPr>
            <a:lvl4pPr marL="712788" indent="-266700" algn="l" defTabSz="457200" rtl="0" eaLnBrk="1" latinLnBrk="0" hangingPunct="1">
              <a:spcBef>
                <a:spcPct val="20000"/>
              </a:spcBef>
              <a:buFont typeface="Arial" panose="020B0604020202020204" pitchFamily="34" charset="0"/>
              <a:buChar char="•"/>
              <a:defRPr sz="1400" b="0" kern="1200">
                <a:solidFill>
                  <a:schemeClr val="tx1"/>
                </a:solidFill>
                <a:latin typeface="Arial"/>
                <a:ea typeface="+mn-ea"/>
                <a:cs typeface="Arial"/>
              </a:defRPr>
            </a:lvl4pPr>
            <a:lvl5pPr marL="989013" indent="-276225" algn="l" defTabSz="457200" rtl="0" eaLnBrk="1" latinLnBrk="0" hangingPunct="1">
              <a:spcBef>
                <a:spcPct val="20000"/>
              </a:spcBef>
              <a:buFont typeface="Arial"/>
              <a:buChar char="»"/>
              <a:defRPr sz="1400" b="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b-NO" sz="1600" dirty="0">
                <a:solidFill>
                  <a:srgbClr val="3A7EC0"/>
                </a:solidFill>
              </a:rPr>
              <a:t>Hvordan bruker vi innspillene og vurderingene som fremkom i innsiktsarbeidet i fremtidig planleggings- og utviklingsarbeid, slik at de bidrar til aldersvennlig utvikling på sikt?</a:t>
            </a:r>
          </a:p>
          <a:p>
            <a:br>
              <a:rPr lang="nb-NO" sz="1600" dirty="0">
                <a:solidFill>
                  <a:srgbClr val="3A7EC0"/>
                </a:solidFill>
              </a:rPr>
            </a:br>
            <a:r>
              <a:rPr lang="nb-NO" sz="1600" dirty="0">
                <a:solidFill>
                  <a:srgbClr val="3A7EC0"/>
                </a:solidFill>
              </a:rPr>
              <a:t>Hvordan evaluerer vi om tiltakene virker slik det var ønsket? </a:t>
            </a:r>
          </a:p>
          <a:p>
            <a:endParaRPr lang="nb-NO" sz="1600" dirty="0">
              <a:solidFill>
                <a:srgbClr val="3A7EC0"/>
              </a:solidFill>
            </a:endParaRPr>
          </a:p>
          <a:p>
            <a:r>
              <a:rPr lang="nb-NO" sz="1600" dirty="0">
                <a:solidFill>
                  <a:srgbClr val="3A7EC0"/>
                </a:solidFill>
              </a:rPr>
              <a:t>Hvordan opprettholder vi kontakten med de eldre innbyggerne og involverer dem i videre utvikling?</a:t>
            </a:r>
          </a:p>
          <a:p>
            <a:endParaRPr lang="nb-NO" sz="1600" dirty="0">
              <a:solidFill>
                <a:srgbClr val="3A7EC0"/>
              </a:solidFill>
            </a:endParaRPr>
          </a:p>
          <a:p>
            <a:r>
              <a:rPr lang="nb-NO" sz="1600" dirty="0">
                <a:solidFill>
                  <a:srgbClr val="3A7EC0"/>
                </a:solidFill>
              </a:rPr>
              <a:t>Hvordan fortsetter vi arbeidet med å stadig forbedre det aldersvennlige lokalsamfunnet? </a:t>
            </a:r>
            <a:endParaRPr lang="en-US" sz="1600" dirty="0">
              <a:solidFill>
                <a:srgbClr val="3A7EC0"/>
              </a:solidFill>
            </a:endParaRPr>
          </a:p>
        </p:txBody>
      </p:sp>
    </p:spTree>
    <p:extLst>
      <p:ext uri="{BB962C8B-B14F-4D97-AF65-F5344CB8AC3E}">
        <p14:creationId xmlns:p14="http://schemas.microsoft.com/office/powerpoint/2010/main" val="2996496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6E4E1E-02B1-424B-ABA5-7379DA175041}"/>
              </a:ext>
            </a:extLst>
          </p:cNvPr>
          <p:cNvSpPr>
            <a:spLocks noGrp="1"/>
          </p:cNvSpPr>
          <p:nvPr>
            <p:ph type="title"/>
          </p:nvPr>
        </p:nvSpPr>
        <p:spPr>
          <a:xfrm>
            <a:off x="412261" y="1350802"/>
            <a:ext cx="11697460" cy="557836"/>
          </a:xfrm>
        </p:spPr>
        <p:txBody>
          <a:bodyPr>
            <a:normAutofit/>
          </a:bodyPr>
          <a:lstStyle/>
          <a:p>
            <a:r>
              <a:rPr lang="nb-NO" sz="2400" dirty="0">
                <a:solidFill>
                  <a:schemeClr val="tx1"/>
                </a:solidFill>
              </a:rPr>
              <a:t>Forbedre og innovere</a:t>
            </a:r>
          </a:p>
        </p:txBody>
      </p:sp>
      <p:sp>
        <p:nvSpPr>
          <p:cNvPr id="4" name="Plassholder for tekst 3">
            <a:extLst>
              <a:ext uri="{FF2B5EF4-FFF2-40B4-BE49-F238E27FC236}">
                <a16:creationId xmlns:a16="http://schemas.microsoft.com/office/drawing/2014/main" id="{7F6A3C70-02F2-4668-97AB-DE0787C7B7D1}"/>
              </a:ext>
            </a:extLst>
          </p:cNvPr>
          <p:cNvSpPr>
            <a:spLocks noGrp="1"/>
          </p:cNvSpPr>
          <p:nvPr>
            <p:ph type="body" sz="quarter" idx="17"/>
          </p:nvPr>
        </p:nvSpPr>
        <p:spPr>
          <a:xfrm>
            <a:off x="412261" y="2323030"/>
            <a:ext cx="6962636" cy="3932459"/>
          </a:xfrm>
        </p:spPr>
        <p:txBody>
          <a:bodyPr>
            <a:normAutofit lnSpcReduction="10000"/>
          </a:bodyPr>
          <a:lstStyle/>
          <a:p>
            <a:r>
              <a:rPr lang="nb-NO" sz="1600" dirty="0">
                <a:solidFill>
                  <a:schemeClr val="accent1"/>
                </a:solidFill>
                <a:latin typeface="+mn-lt"/>
              </a:rPr>
              <a:t>Selv om kommunen har bestemt seg for å bli aldersvennlig og prosjektet går over i drift vil kontinuerlig forbedring og innovasjon både i tjenester og lokalsamfunn fortsatt være nødvendig for å oppnå et aldersvennlig lokalsamfunn. </a:t>
            </a:r>
            <a:br>
              <a:rPr lang="nb-NO" sz="1600" dirty="0">
                <a:solidFill>
                  <a:schemeClr val="accent1"/>
                </a:solidFill>
                <a:latin typeface="+mn-lt"/>
              </a:rPr>
            </a:br>
            <a:br>
              <a:rPr lang="nb-NO" sz="1600" dirty="0">
                <a:solidFill>
                  <a:schemeClr val="accent1"/>
                </a:solidFill>
                <a:latin typeface="+mn-lt"/>
              </a:rPr>
            </a:br>
            <a:r>
              <a:rPr lang="nb-NO" sz="1600" dirty="0">
                <a:solidFill>
                  <a:schemeClr val="accent1"/>
                </a:solidFill>
                <a:latin typeface="+mn-lt"/>
              </a:rPr>
              <a:t>Etabler en lavterskel kanal for å samle innspill og idéer fra både eldre innbyggere, ansatte og folkevalgte om hindrer og om hva som kan gjøre kommunen mer aldersvennlig. </a:t>
            </a:r>
          </a:p>
          <a:p>
            <a:endParaRPr lang="nb-NO" sz="1600" dirty="0">
              <a:solidFill>
                <a:schemeClr val="accent1"/>
              </a:solidFill>
              <a:latin typeface="+mn-lt"/>
            </a:endParaRPr>
          </a:p>
          <a:p>
            <a:r>
              <a:rPr lang="nb-NO" sz="1600" dirty="0">
                <a:solidFill>
                  <a:schemeClr val="accent1"/>
                </a:solidFill>
                <a:latin typeface="+mn-lt"/>
              </a:rPr>
              <a:t>Å dyrke en innovasjonskultur og sette forbedringsarbeid i system, gjør kommunen mer forberedt til å møte fremtiden.</a:t>
            </a:r>
            <a:br>
              <a:rPr lang="nb-NO" sz="1600" dirty="0">
                <a:solidFill>
                  <a:schemeClr val="accent1"/>
                </a:solidFill>
                <a:latin typeface="+mn-lt"/>
              </a:rPr>
            </a:br>
            <a:br>
              <a:rPr lang="nb-NO" sz="1600" dirty="0">
                <a:solidFill>
                  <a:schemeClr val="accent1"/>
                </a:solidFill>
                <a:latin typeface="+mn-lt"/>
              </a:rPr>
            </a:br>
            <a:r>
              <a:rPr lang="nb-NO" sz="1600" dirty="0">
                <a:solidFill>
                  <a:schemeClr val="accent1"/>
                </a:solidFill>
                <a:latin typeface="+mn-lt"/>
              </a:rPr>
              <a:t>Det er lurt å skille mellom kontinuerlige forbedringer som krever mindre grep direkte i drift, og idéer som krever større innovasjonsprosjekter. Når en idé krever en mer omfattende endringsprosess, startes et nytt innovasjonsløp. Da er det viktig å bruke god tid på å identifisere reelle brukerbehov, uansett hvor lovende idéen er.</a:t>
            </a:r>
          </a:p>
          <a:p>
            <a:endParaRPr lang="nb-NO" dirty="0"/>
          </a:p>
        </p:txBody>
      </p:sp>
      <p:sp>
        <p:nvSpPr>
          <p:cNvPr id="6" name="Plassholder for tekst 5">
            <a:extLst>
              <a:ext uri="{FF2B5EF4-FFF2-40B4-BE49-F238E27FC236}">
                <a16:creationId xmlns:a16="http://schemas.microsoft.com/office/drawing/2014/main" id="{B64DA6A4-0B89-4298-88BB-61257C9BD20B}"/>
              </a:ext>
            </a:extLst>
          </p:cNvPr>
          <p:cNvSpPr>
            <a:spLocks noGrp="1"/>
          </p:cNvSpPr>
          <p:nvPr>
            <p:ph type="body" sz="quarter" idx="19"/>
          </p:nvPr>
        </p:nvSpPr>
        <p:spPr>
          <a:xfrm>
            <a:off x="7868505" y="2080593"/>
            <a:ext cx="3911234" cy="3530659"/>
          </a:xfrm>
        </p:spPr>
        <p:txBody>
          <a:bodyPr>
            <a:normAutofit/>
          </a:bodyPr>
          <a:lstStyle/>
          <a:p>
            <a:r>
              <a:rPr lang="nb-NO" sz="1700" dirty="0"/>
              <a:t>Tips</a:t>
            </a:r>
          </a:p>
          <a:p>
            <a:r>
              <a:rPr lang="nb-NO" sz="1700" dirty="0"/>
              <a:t>Innovasjonsarbeidet er ikke alltid ferdig ved ny praksis. Bruk gjerne erfaringer fra dette arbeidet til å etablere en kultur for å samle gode idéer, gjennomføre kontinuerlige forbedringer og iverksette nye innovasjonsprosjekter.</a:t>
            </a:r>
          </a:p>
          <a:p>
            <a:endParaRPr lang="nb-NO" sz="1700" dirty="0"/>
          </a:p>
          <a:p>
            <a:r>
              <a:rPr lang="nb-NO" sz="1700" dirty="0"/>
              <a:t>«Veiviser for tjenesteinnovasjon», ks.no </a:t>
            </a:r>
          </a:p>
          <a:p>
            <a:endParaRPr lang="nb-NO" dirty="0"/>
          </a:p>
        </p:txBody>
      </p:sp>
      <p:sp>
        <p:nvSpPr>
          <p:cNvPr id="8" name="Plassholder for lysbildenummer 7">
            <a:extLst>
              <a:ext uri="{FF2B5EF4-FFF2-40B4-BE49-F238E27FC236}">
                <a16:creationId xmlns:a16="http://schemas.microsoft.com/office/drawing/2014/main" id="{5A5F9EEB-72F0-4D28-BE6C-988858BDB87F}"/>
              </a:ext>
            </a:extLst>
          </p:cNvPr>
          <p:cNvSpPr>
            <a:spLocks noGrp="1"/>
          </p:cNvSpPr>
          <p:nvPr>
            <p:ph type="sldNum" sz="quarter" idx="4"/>
          </p:nvPr>
        </p:nvSpPr>
        <p:spPr/>
        <p:txBody>
          <a:bodyPr/>
          <a:lstStyle/>
          <a:p>
            <a:r>
              <a:rPr lang="nb-NO" dirty="0"/>
              <a:t>6. Ny praksis</a:t>
            </a:r>
          </a:p>
        </p:txBody>
      </p:sp>
    </p:spTree>
    <p:extLst>
      <p:ext uri="{BB962C8B-B14F-4D97-AF65-F5344CB8AC3E}">
        <p14:creationId xmlns:p14="http://schemas.microsoft.com/office/powerpoint/2010/main" val="3012006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9AD065-31B9-4855-A279-43009D419226}"/>
              </a:ext>
            </a:extLst>
          </p:cNvPr>
          <p:cNvSpPr>
            <a:spLocks noGrp="1"/>
          </p:cNvSpPr>
          <p:nvPr>
            <p:ph type="title"/>
          </p:nvPr>
        </p:nvSpPr>
        <p:spPr>
          <a:xfrm>
            <a:off x="318999" y="1481030"/>
            <a:ext cx="11697460" cy="557836"/>
          </a:xfrm>
        </p:spPr>
        <p:txBody>
          <a:bodyPr>
            <a:normAutofit/>
          </a:bodyPr>
          <a:lstStyle/>
          <a:p>
            <a:r>
              <a:rPr lang="nb-NO" sz="2400" dirty="0">
                <a:solidFill>
                  <a:schemeClr val="tx1"/>
                </a:solidFill>
              </a:rPr>
              <a:t>Tips til evaluering</a:t>
            </a:r>
          </a:p>
        </p:txBody>
      </p:sp>
      <p:sp>
        <p:nvSpPr>
          <p:cNvPr id="3" name="Plassholder for tekst 2">
            <a:extLst>
              <a:ext uri="{FF2B5EF4-FFF2-40B4-BE49-F238E27FC236}">
                <a16:creationId xmlns:a16="http://schemas.microsoft.com/office/drawing/2014/main" id="{394AB83C-C1E8-4033-958B-B05FC1DF4FE7}"/>
              </a:ext>
            </a:extLst>
          </p:cNvPr>
          <p:cNvSpPr>
            <a:spLocks noGrp="1"/>
          </p:cNvSpPr>
          <p:nvPr>
            <p:ph type="body" sz="quarter" idx="16"/>
          </p:nvPr>
        </p:nvSpPr>
        <p:spPr>
          <a:xfrm>
            <a:off x="257908" y="5398756"/>
            <a:ext cx="6961204" cy="647924"/>
          </a:xfrm>
        </p:spPr>
        <p:txBody>
          <a:bodyPr/>
          <a:lstStyle/>
          <a:p>
            <a:r>
              <a:rPr lang="nb-NO" dirty="0">
                <a:hlinkClick r:id="rId2"/>
              </a:rPr>
              <a:t>https://www.ks.no/globalassets/veileder-i-egenevaluering.pdf</a:t>
            </a:r>
            <a:endParaRPr lang="nb-NO" dirty="0"/>
          </a:p>
          <a:p>
            <a:endParaRPr lang="nb-NO" dirty="0"/>
          </a:p>
          <a:p>
            <a:endParaRPr lang="nb-NO" dirty="0"/>
          </a:p>
        </p:txBody>
      </p:sp>
      <p:sp>
        <p:nvSpPr>
          <p:cNvPr id="4" name="Plassholder for tekst 3">
            <a:extLst>
              <a:ext uri="{FF2B5EF4-FFF2-40B4-BE49-F238E27FC236}">
                <a16:creationId xmlns:a16="http://schemas.microsoft.com/office/drawing/2014/main" id="{66ACF07B-834A-49A2-9010-6740F0233357}"/>
              </a:ext>
            </a:extLst>
          </p:cNvPr>
          <p:cNvSpPr>
            <a:spLocks noGrp="1"/>
          </p:cNvSpPr>
          <p:nvPr>
            <p:ph type="body" sz="quarter" idx="17"/>
          </p:nvPr>
        </p:nvSpPr>
        <p:spPr>
          <a:xfrm>
            <a:off x="318999" y="2484922"/>
            <a:ext cx="6962636" cy="2361581"/>
          </a:xfrm>
        </p:spPr>
        <p:txBody>
          <a:bodyPr/>
          <a:lstStyle/>
          <a:p>
            <a:pPr lvl="0" defTabSz="914400">
              <a:spcBef>
                <a:spcPts val="0"/>
              </a:spcBef>
            </a:pPr>
            <a:endParaRPr lang="nb-NO" sz="1800" dirty="0">
              <a:solidFill>
                <a:schemeClr val="accent1"/>
              </a:solidFill>
              <a:latin typeface="HelveticaNeue-Medium"/>
              <a:cs typeface="+mn-cs"/>
            </a:endParaRPr>
          </a:p>
          <a:p>
            <a:pPr lvl="0" defTabSz="914400">
              <a:spcBef>
                <a:spcPts val="0"/>
              </a:spcBef>
            </a:pPr>
            <a:r>
              <a:rPr lang="nb-NO" sz="1800" dirty="0">
                <a:solidFill>
                  <a:schemeClr val="accent1"/>
                </a:solidFill>
                <a:latin typeface="HelveticaNeue-Medium"/>
                <a:cs typeface="+mn-cs"/>
              </a:rPr>
              <a:t>I «Veileder for egenevaluering» på ks.no kan man få hjelp til å stille systematiske spørsmål som gir grunnlag for å gjøre gode vurderinger av resultat og veien videre. </a:t>
            </a:r>
            <a:endParaRPr lang="nb-NO" sz="1800" dirty="0">
              <a:solidFill>
                <a:schemeClr val="accent1"/>
              </a:solidFill>
              <a:cs typeface="+mn-cs"/>
            </a:endParaRPr>
          </a:p>
          <a:p>
            <a:endParaRPr lang="nb-NO" dirty="0"/>
          </a:p>
        </p:txBody>
      </p:sp>
      <p:pic>
        <p:nvPicPr>
          <p:cNvPr id="9" name="Bilde 8">
            <a:extLst>
              <a:ext uri="{FF2B5EF4-FFF2-40B4-BE49-F238E27FC236}">
                <a16:creationId xmlns:a16="http://schemas.microsoft.com/office/drawing/2014/main" id="{6FA7E660-2BB2-4EEA-9D86-2847CF04F67C}"/>
              </a:ext>
            </a:extLst>
          </p:cNvPr>
          <p:cNvPicPr>
            <a:picLocks noChangeAspect="1"/>
          </p:cNvPicPr>
          <p:nvPr/>
        </p:nvPicPr>
        <p:blipFill rotWithShape="1">
          <a:blip r:embed="rId3"/>
          <a:srcRect l="64440" t="12317" r="15449" b="5271"/>
          <a:stretch/>
        </p:blipFill>
        <p:spPr>
          <a:xfrm>
            <a:off x="7903433" y="1902414"/>
            <a:ext cx="3843090" cy="4429190"/>
          </a:xfrm>
          <a:prstGeom prst="rect">
            <a:avLst/>
          </a:prstGeom>
        </p:spPr>
      </p:pic>
      <p:sp>
        <p:nvSpPr>
          <p:cNvPr id="8" name="Plassholder for lysbildenummer 7">
            <a:extLst>
              <a:ext uri="{FF2B5EF4-FFF2-40B4-BE49-F238E27FC236}">
                <a16:creationId xmlns:a16="http://schemas.microsoft.com/office/drawing/2014/main" id="{9D5D0A10-AE82-4067-9EE0-6A2B72C6CC1D}"/>
              </a:ext>
            </a:extLst>
          </p:cNvPr>
          <p:cNvSpPr>
            <a:spLocks noGrp="1"/>
          </p:cNvSpPr>
          <p:nvPr>
            <p:ph type="sldNum" sz="quarter" idx="4"/>
          </p:nvPr>
        </p:nvSpPr>
        <p:spPr/>
        <p:txBody>
          <a:bodyPr/>
          <a:lstStyle/>
          <a:p>
            <a:r>
              <a:rPr lang="nb-NO" dirty="0"/>
              <a:t>6: Ny praksis</a:t>
            </a:r>
          </a:p>
        </p:txBody>
      </p:sp>
    </p:spTree>
    <p:extLst>
      <p:ext uri="{BB962C8B-B14F-4D97-AF65-F5344CB8AC3E}">
        <p14:creationId xmlns:p14="http://schemas.microsoft.com/office/powerpoint/2010/main" val="1148478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1EFAED-BC19-42B2-BF42-F7722BE6D814}"/>
              </a:ext>
            </a:extLst>
          </p:cNvPr>
          <p:cNvSpPr>
            <a:spLocks noGrp="1"/>
          </p:cNvSpPr>
          <p:nvPr>
            <p:ph type="title"/>
          </p:nvPr>
        </p:nvSpPr>
        <p:spPr>
          <a:xfrm>
            <a:off x="358076" y="1062933"/>
            <a:ext cx="11697460" cy="557836"/>
          </a:xfrm>
        </p:spPr>
        <p:txBody>
          <a:bodyPr>
            <a:normAutofit/>
          </a:bodyPr>
          <a:lstStyle/>
          <a:p>
            <a:r>
              <a:rPr lang="nb-NO" sz="2400" dirty="0">
                <a:solidFill>
                  <a:schemeClr val="tx1"/>
                </a:solidFill>
              </a:rPr>
              <a:t>Tiltaksutvikling  </a:t>
            </a:r>
          </a:p>
        </p:txBody>
      </p:sp>
      <p:sp>
        <p:nvSpPr>
          <p:cNvPr id="4" name="Plassholder for tekst 3">
            <a:extLst>
              <a:ext uri="{FF2B5EF4-FFF2-40B4-BE49-F238E27FC236}">
                <a16:creationId xmlns:a16="http://schemas.microsoft.com/office/drawing/2014/main" id="{DB97AEC2-2249-4394-9F15-7EF7071B27D0}"/>
              </a:ext>
            </a:extLst>
          </p:cNvPr>
          <p:cNvSpPr>
            <a:spLocks noGrp="1"/>
          </p:cNvSpPr>
          <p:nvPr>
            <p:ph type="body" sz="quarter" idx="17"/>
          </p:nvPr>
        </p:nvSpPr>
        <p:spPr>
          <a:xfrm>
            <a:off x="257909" y="2369109"/>
            <a:ext cx="6962636" cy="3932459"/>
          </a:xfrm>
        </p:spPr>
        <p:txBody>
          <a:bodyPr/>
          <a:lstStyle/>
          <a:p>
            <a:pPr lvl="0"/>
            <a:r>
              <a:rPr lang="nb-NO" sz="1600" dirty="0">
                <a:solidFill>
                  <a:srgbClr val="3A7EC0"/>
                </a:solidFill>
              </a:rPr>
              <a:t>Det vil stadig være behov for å utvikle nye tiltak med utgangspunkt i behovene fra innsiktsfasen og målene kommunen har satt seg for et aldersvennlig lokalsamfunn. </a:t>
            </a:r>
          </a:p>
          <a:p>
            <a:pPr lvl="0"/>
            <a:endParaRPr lang="nb-NO" sz="1600" dirty="0">
              <a:solidFill>
                <a:srgbClr val="3A7EC0"/>
              </a:solidFill>
            </a:endParaRPr>
          </a:p>
          <a:p>
            <a:pPr lvl="0"/>
            <a:r>
              <a:rPr lang="nb-NO" sz="1600" dirty="0">
                <a:solidFill>
                  <a:srgbClr val="3A7EC0"/>
                </a:solidFill>
              </a:rPr>
              <a:t>Utvikling er alltid dynamisk: </a:t>
            </a:r>
          </a:p>
          <a:p>
            <a:pPr marL="285750" lvl="0" indent="-285750">
              <a:buFont typeface="Wingdings" panose="05000000000000000000" pitchFamily="2" charset="2"/>
              <a:buChar char="ü"/>
            </a:pPr>
            <a:r>
              <a:rPr lang="nb-NO" sz="1600" dirty="0"/>
              <a:t>vurder om det er nødvendig å gå tilbake til tidligere faser for mer innsikt</a:t>
            </a:r>
          </a:p>
          <a:p>
            <a:pPr marL="285750" lvl="0" indent="-285750">
              <a:buFont typeface="Wingdings" panose="05000000000000000000" pitchFamily="2" charset="2"/>
              <a:buChar char="ü"/>
            </a:pPr>
            <a:r>
              <a:rPr lang="nb-NO" sz="1600" dirty="0"/>
              <a:t>involver innbyggere og andre interessenter også i tiltaksutvikling</a:t>
            </a:r>
          </a:p>
          <a:p>
            <a:pPr lvl="0"/>
            <a:endParaRPr lang="nb-NO" sz="1800" dirty="0">
              <a:solidFill>
                <a:srgbClr val="3A7EC0"/>
              </a:solidFill>
            </a:endParaRPr>
          </a:p>
        </p:txBody>
      </p:sp>
      <p:sp>
        <p:nvSpPr>
          <p:cNvPr id="8" name="Plassholder for lysbildenummer 7">
            <a:extLst>
              <a:ext uri="{FF2B5EF4-FFF2-40B4-BE49-F238E27FC236}">
                <a16:creationId xmlns:a16="http://schemas.microsoft.com/office/drawing/2014/main" id="{D3D83C6B-4C00-4BC3-95AA-32D6F79FE7AD}"/>
              </a:ext>
            </a:extLst>
          </p:cNvPr>
          <p:cNvSpPr>
            <a:spLocks noGrp="1"/>
          </p:cNvSpPr>
          <p:nvPr>
            <p:ph type="sldNum" sz="quarter" idx="4"/>
          </p:nvPr>
        </p:nvSpPr>
        <p:spPr/>
        <p:txBody>
          <a:bodyPr/>
          <a:lstStyle/>
          <a:p>
            <a:r>
              <a:rPr lang="nb-NO" dirty="0"/>
              <a:t>6: Ny praksis</a:t>
            </a:r>
          </a:p>
        </p:txBody>
      </p:sp>
      <p:pic>
        <p:nvPicPr>
          <p:cNvPr id="6" name="Picture 6" descr="A close up of a logo&#10;&#10;Description automatically generated">
            <a:extLst>
              <a:ext uri="{FF2B5EF4-FFF2-40B4-BE49-F238E27FC236}">
                <a16:creationId xmlns:a16="http://schemas.microsoft.com/office/drawing/2014/main" id="{5BFD9F89-84A7-4FD6-A90B-3F977516FA2B}"/>
              </a:ext>
            </a:extLst>
          </p:cNvPr>
          <p:cNvPicPr>
            <a:picLocks noChangeAspect="1"/>
          </p:cNvPicPr>
          <p:nvPr/>
        </p:nvPicPr>
        <p:blipFill>
          <a:blip r:embed="rId2"/>
          <a:stretch>
            <a:fillRect/>
          </a:stretch>
        </p:blipFill>
        <p:spPr>
          <a:xfrm>
            <a:off x="8023514" y="1912212"/>
            <a:ext cx="3713017" cy="2470735"/>
          </a:xfrm>
          <a:prstGeom prst="rect">
            <a:avLst/>
          </a:prstGeom>
        </p:spPr>
      </p:pic>
    </p:spTree>
    <p:extLst>
      <p:ext uri="{BB962C8B-B14F-4D97-AF65-F5344CB8AC3E}">
        <p14:creationId xmlns:p14="http://schemas.microsoft.com/office/powerpoint/2010/main" val="3550469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4EE4731-EC1A-4948-AF91-E1479425170D}"/>
              </a:ext>
            </a:extLst>
          </p:cNvPr>
          <p:cNvSpPr>
            <a:spLocks noGrp="1"/>
          </p:cNvSpPr>
          <p:nvPr>
            <p:ph type="body" sz="quarter" idx="10"/>
          </p:nvPr>
        </p:nvSpPr>
        <p:spPr>
          <a:xfrm>
            <a:off x="410198" y="330569"/>
            <a:ext cx="11781802" cy="820809"/>
          </a:xfrm>
        </p:spPr>
        <p:txBody>
          <a:bodyPr>
            <a:normAutofit/>
          </a:bodyPr>
          <a:lstStyle/>
          <a:p>
            <a:r>
              <a:rPr lang="nb-NO" sz="3200" dirty="0">
                <a:solidFill>
                  <a:schemeClr val="tx1"/>
                </a:solidFill>
              </a:rPr>
              <a:t>Faser i utviklingen av et aldersvennlig lokalsamfunn </a:t>
            </a:r>
          </a:p>
        </p:txBody>
      </p:sp>
      <p:sp>
        <p:nvSpPr>
          <p:cNvPr id="3" name="Plassholder for tekst 2">
            <a:extLst>
              <a:ext uri="{FF2B5EF4-FFF2-40B4-BE49-F238E27FC236}">
                <a16:creationId xmlns:a16="http://schemas.microsoft.com/office/drawing/2014/main" id="{4505182E-C3BD-48EF-BA20-27F369554895}"/>
              </a:ext>
            </a:extLst>
          </p:cNvPr>
          <p:cNvSpPr>
            <a:spLocks noGrp="1"/>
          </p:cNvSpPr>
          <p:nvPr>
            <p:ph type="body" sz="quarter" idx="11"/>
          </p:nvPr>
        </p:nvSpPr>
        <p:spPr>
          <a:xfrm>
            <a:off x="490725" y="1534321"/>
            <a:ext cx="11344031" cy="4155059"/>
          </a:xfrm>
        </p:spPr>
        <p:txBody>
          <a:bodyPr>
            <a:normAutofit/>
          </a:bodyPr>
          <a:lstStyle/>
          <a:p>
            <a:pPr marL="342900" indent="-342900">
              <a:buFont typeface="+mj-lt"/>
              <a:buAutoNum type="arabicPeriod"/>
            </a:pPr>
            <a:r>
              <a:rPr lang="nb-NO" sz="1600" b="1" dirty="0">
                <a:solidFill>
                  <a:schemeClr val="accent1"/>
                </a:solidFill>
              </a:rPr>
              <a:t>Forankring</a:t>
            </a:r>
            <a:r>
              <a:rPr lang="nb-NO" sz="1600" dirty="0">
                <a:solidFill>
                  <a:schemeClr val="accent1"/>
                </a:solidFill>
              </a:rPr>
              <a:t> </a:t>
            </a:r>
          </a:p>
          <a:p>
            <a:r>
              <a:rPr lang="nb-NO" sz="1400" dirty="0">
                <a:solidFill>
                  <a:schemeClr val="accent1"/>
                </a:solidFill>
              </a:rPr>
              <a:t>i kommuneorganisasjonen, hos politikerne og eldreråd/brukerorganisasjon</a:t>
            </a:r>
          </a:p>
          <a:p>
            <a:r>
              <a:rPr lang="nb-NO" sz="1600" b="1" dirty="0">
                <a:solidFill>
                  <a:schemeClr val="accent1"/>
                </a:solidFill>
              </a:rPr>
              <a:t>2. Innsikt</a:t>
            </a:r>
            <a:r>
              <a:rPr lang="nb-NO" sz="1600" dirty="0">
                <a:solidFill>
                  <a:schemeClr val="accent1"/>
                </a:solidFill>
              </a:rPr>
              <a:t> </a:t>
            </a:r>
          </a:p>
          <a:p>
            <a:r>
              <a:rPr lang="nb-NO" sz="1400" dirty="0">
                <a:solidFill>
                  <a:schemeClr val="accent1"/>
                </a:solidFill>
              </a:rPr>
              <a:t>i hvor vi er, hva andre gjør, hvilke ønsker og drømmer vi har og hva som er mulig og viktigst for vår kommune </a:t>
            </a:r>
          </a:p>
          <a:p>
            <a:r>
              <a:rPr lang="nb-NO" sz="1600" b="1" dirty="0">
                <a:solidFill>
                  <a:schemeClr val="accent1"/>
                </a:solidFill>
              </a:rPr>
              <a:t>3. Utvikling </a:t>
            </a:r>
          </a:p>
          <a:p>
            <a:r>
              <a:rPr lang="nb-NO" sz="1400" dirty="0">
                <a:solidFill>
                  <a:schemeClr val="accent1"/>
                </a:solidFill>
              </a:rPr>
              <a:t>av løsninger, foredling av gode ideer og mandat til å gå videre</a:t>
            </a:r>
          </a:p>
          <a:p>
            <a:r>
              <a:rPr lang="nb-NO" sz="1600" b="1" dirty="0">
                <a:solidFill>
                  <a:schemeClr val="accent1"/>
                </a:solidFill>
              </a:rPr>
              <a:t>4. Pilotering</a:t>
            </a:r>
            <a:r>
              <a:rPr lang="nb-NO" sz="1600" dirty="0">
                <a:solidFill>
                  <a:schemeClr val="accent1"/>
                </a:solidFill>
              </a:rPr>
              <a:t> </a:t>
            </a:r>
          </a:p>
          <a:p>
            <a:r>
              <a:rPr lang="nb-NO" sz="1400" dirty="0">
                <a:solidFill>
                  <a:schemeClr val="accent1"/>
                </a:solidFill>
              </a:rPr>
              <a:t>der vi tester ut løsningene</a:t>
            </a:r>
          </a:p>
          <a:p>
            <a:r>
              <a:rPr lang="nb-NO" sz="1600" b="1" dirty="0">
                <a:solidFill>
                  <a:schemeClr val="accent1"/>
                </a:solidFill>
              </a:rPr>
              <a:t>5. Overgang til drift </a:t>
            </a:r>
          </a:p>
          <a:p>
            <a:r>
              <a:rPr lang="nb-NO" sz="1400" dirty="0">
                <a:solidFill>
                  <a:schemeClr val="accent1"/>
                </a:solidFill>
              </a:rPr>
              <a:t>der vi får en ny måte å planlegge og iverksette tiltak tilpasset det vi har lært i prosessen </a:t>
            </a:r>
          </a:p>
          <a:p>
            <a:r>
              <a:rPr lang="nb-NO" sz="1600" b="1" dirty="0">
                <a:solidFill>
                  <a:schemeClr val="accent1"/>
                </a:solidFill>
              </a:rPr>
              <a:t>6. Ny praksis</a:t>
            </a:r>
            <a:r>
              <a:rPr lang="nb-NO" sz="1600" dirty="0">
                <a:solidFill>
                  <a:schemeClr val="accent1"/>
                </a:solidFill>
              </a:rPr>
              <a:t> </a:t>
            </a:r>
          </a:p>
          <a:p>
            <a:r>
              <a:rPr lang="nb-NO" sz="1400" dirty="0">
                <a:solidFill>
                  <a:schemeClr val="accent1"/>
                </a:solidFill>
              </a:rPr>
              <a:t>der vi gjennom involvering utvikler nye aldersvennlige tiltak som en del av hverdagen</a:t>
            </a:r>
          </a:p>
          <a:p>
            <a:endParaRPr lang="nb-NO" dirty="0"/>
          </a:p>
        </p:txBody>
      </p:sp>
      <p:sp>
        <p:nvSpPr>
          <p:cNvPr id="4" name="TekstSylinder 3">
            <a:extLst>
              <a:ext uri="{FF2B5EF4-FFF2-40B4-BE49-F238E27FC236}">
                <a16:creationId xmlns:a16="http://schemas.microsoft.com/office/drawing/2014/main" id="{F9886320-F718-4085-B1CC-1C6402663218}"/>
              </a:ext>
            </a:extLst>
          </p:cNvPr>
          <p:cNvSpPr txBox="1"/>
          <p:nvPr/>
        </p:nvSpPr>
        <p:spPr>
          <a:xfrm>
            <a:off x="9219658" y="6299162"/>
            <a:ext cx="4050707" cy="246221"/>
          </a:xfrm>
          <a:prstGeom prst="rect">
            <a:avLst/>
          </a:prstGeom>
          <a:noFill/>
        </p:spPr>
        <p:txBody>
          <a:bodyPr wrap="square" rtlCol="0">
            <a:spAutoFit/>
          </a:bodyPr>
          <a:lstStyle/>
          <a:p>
            <a:r>
              <a:rPr lang="nb-NO" sz="1000" dirty="0">
                <a:solidFill>
                  <a:schemeClr val="accent1"/>
                </a:solidFill>
                <a:latin typeface="Arial" panose="020B0604020202020204" pitchFamily="34" charset="0"/>
                <a:cs typeface="Arial" panose="020B0604020202020204" pitchFamily="34" charset="0"/>
              </a:rPr>
              <a:t>Kilde: Veikart for tjenesteinnovasjon (ks.no) </a:t>
            </a:r>
          </a:p>
        </p:txBody>
      </p:sp>
    </p:spTree>
    <p:extLst>
      <p:ext uri="{BB962C8B-B14F-4D97-AF65-F5344CB8AC3E}">
        <p14:creationId xmlns:p14="http://schemas.microsoft.com/office/powerpoint/2010/main" val="4106559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A3097CA-C9C0-405F-9F01-FACBD33C9350}"/>
              </a:ext>
            </a:extLst>
          </p:cNvPr>
          <p:cNvSpPr>
            <a:spLocks noGrp="1"/>
          </p:cNvSpPr>
          <p:nvPr>
            <p:ph type="body" sz="quarter" idx="10"/>
          </p:nvPr>
        </p:nvSpPr>
        <p:spPr>
          <a:xfrm>
            <a:off x="747453" y="456468"/>
            <a:ext cx="11344031" cy="1803722"/>
          </a:xfrm>
        </p:spPr>
        <p:txBody>
          <a:bodyPr/>
          <a:lstStyle/>
          <a:p>
            <a:r>
              <a:rPr lang="nb-NO" dirty="0"/>
              <a:t>Lykke til med utviklingen av aldersvennlig lokalsamfunn! </a:t>
            </a:r>
          </a:p>
        </p:txBody>
      </p:sp>
    </p:spTree>
    <p:extLst>
      <p:ext uri="{BB962C8B-B14F-4D97-AF65-F5344CB8AC3E}">
        <p14:creationId xmlns:p14="http://schemas.microsoft.com/office/powerpoint/2010/main" val="1920894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79269EA-5038-4A9B-A043-6ED6604CFF5C}"/>
              </a:ext>
            </a:extLst>
          </p:cNvPr>
          <p:cNvSpPr>
            <a:spLocks noGrp="1"/>
          </p:cNvSpPr>
          <p:nvPr>
            <p:ph type="body" sz="quarter" idx="10"/>
          </p:nvPr>
        </p:nvSpPr>
        <p:spPr>
          <a:xfrm>
            <a:off x="536157" y="500880"/>
            <a:ext cx="11344031" cy="630575"/>
          </a:xfrm>
        </p:spPr>
        <p:txBody>
          <a:bodyPr>
            <a:normAutofit/>
          </a:bodyPr>
          <a:lstStyle/>
          <a:p>
            <a:r>
              <a:rPr lang="nb-NO" sz="3200" dirty="0">
                <a:solidFill>
                  <a:schemeClr val="tx1"/>
                </a:solidFill>
              </a:rPr>
              <a:t>Fase 1: Forankring </a:t>
            </a:r>
          </a:p>
        </p:txBody>
      </p:sp>
      <p:sp>
        <p:nvSpPr>
          <p:cNvPr id="3" name="Plassholder for tekst 2">
            <a:extLst>
              <a:ext uri="{FF2B5EF4-FFF2-40B4-BE49-F238E27FC236}">
                <a16:creationId xmlns:a16="http://schemas.microsoft.com/office/drawing/2014/main" id="{60C809FE-E83E-4C39-82F1-7BCF88FE4BD9}"/>
              </a:ext>
            </a:extLst>
          </p:cNvPr>
          <p:cNvSpPr>
            <a:spLocks noGrp="1"/>
          </p:cNvSpPr>
          <p:nvPr>
            <p:ph type="body" sz="quarter" idx="11"/>
          </p:nvPr>
        </p:nvSpPr>
        <p:spPr>
          <a:xfrm>
            <a:off x="536158" y="1863757"/>
            <a:ext cx="11344031" cy="4068660"/>
          </a:xfrm>
        </p:spPr>
        <p:txBody>
          <a:bodyPr>
            <a:normAutofit/>
          </a:bodyPr>
          <a:lstStyle/>
          <a:p>
            <a:pPr marL="285750" indent="-285750">
              <a:buFont typeface="Wingdings" panose="05000000000000000000" pitchFamily="2" charset="2"/>
              <a:buChar char="ü"/>
            </a:pPr>
            <a:r>
              <a:rPr lang="nb-NO" sz="1600" dirty="0"/>
              <a:t>Kartlegg hvilke områder og planer som kan være grunnlag for eller er berørt av en satsing på aldersvennlige lokalsamfunn</a:t>
            </a:r>
          </a:p>
          <a:p>
            <a:pPr marL="285750" indent="-285750">
              <a:buFont typeface="Wingdings" panose="05000000000000000000" pitchFamily="2" charset="2"/>
              <a:buChar char="ü"/>
            </a:pPr>
            <a:r>
              <a:rPr lang="nb-NO" sz="1600" dirty="0"/>
              <a:t>Presenter prosjektet for aktuelle avdelinger, administrative og politiske beslutningstakere samt eldrerådet. Målet er innspill og forankring</a:t>
            </a:r>
          </a:p>
          <a:p>
            <a:pPr marL="285750" indent="-285750">
              <a:buFont typeface="Wingdings" panose="05000000000000000000" pitchFamily="2" charset="2"/>
              <a:buChar char="ü"/>
            </a:pPr>
            <a:r>
              <a:rPr lang="nb-NO" sz="1600" dirty="0"/>
              <a:t>Avklar rammer, tidsplan og ansvar for gjennomføring  av prosjektet</a:t>
            </a:r>
          </a:p>
          <a:p>
            <a:pPr marL="285750" indent="-285750">
              <a:buFont typeface="Wingdings" panose="05000000000000000000" pitchFamily="2" charset="2"/>
              <a:buChar char="ü"/>
            </a:pPr>
            <a:r>
              <a:rPr lang="nb-NO" sz="1600" dirty="0"/>
              <a:t>Etabler prosjektgruppe med roller</a:t>
            </a:r>
          </a:p>
        </p:txBody>
      </p:sp>
      <p:sp>
        <p:nvSpPr>
          <p:cNvPr id="4" name="Rektangel 3">
            <a:extLst>
              <a:ext uri="{FF2B5EF4-FFF2-40B4-BE49-F238E27FC236}">
                <a16:creationId xmlns:a16="http://schemas.microsoft.com/office/drawing/2014/main" id="{DC25CF86-F56A-4C8C-B68E-542AC30966BC}"/>
              </a:ext>
            </a:extLst>
          </p:cNvPr>
          <p:cNvSpPr/>
          <p:nvPr/>
        </p:nvSpPr>
        <p:spPr>
          <a:xfrm>
            <a:off x="9246045" y="6323094"/>
            <a:ext cx="2634143" cy="246221"/>
          </a:xfrm>
          <a:prstGeom prst="rect">
            <a:avLst/>
          </a:prstGeom>
        </p:spPr>
        <p:txBody>
          <a:bodyPr wrap="square">
            <a:spAutoFit/>
          </a:bodyPr>
          <a:lstStyle/>
          <a:p>
            <a:r>
              <a:rPr lang="nb-NO" sz="1000" dirty="0">
                <a:solidFill>
                  <a:schemeClr val="accent1"/>
                </a:solidFill>
                <a:latin typeface="Arial" panose="020B0604020202020204" pitchFamily="34" charset="0"/>
                <a:cs typeface="Arial" panose="020B0604020202020204" pitchFamily="34" charset="0"/>
              </a:rPr>
              <a:t>Kilde: Veikart for tjenesteinnovasjon (ks.no) </a:t>
            </a:r>
          </a:p>
        </p:txBody>
      </p:sp>
    </p:spTree>
    <p:extLst>
      <p:ext uri="{BB962C8B-B14F-4D97-AF65-F5344CB8AC3E}">
        <p14:creationId xmlns:p14="http://schemas.microsoft.com/office/powerpoint/2010/main" val="2058956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8428F5-FC9E-40FC-983D-A2D4493EF97B}"/>
              </a:ext>
            </a:extLst>
          </p:cNvPr>
          <p:cNvSpPr>
            <a:spLocks noGrp="1"/>
          </p:cNvSpPr>
          <p:nvPr>
            <p:ph type="title"/>
          </p:nvPr>
        </p:nvSpPr>
        <p:spPr/>
        <p:txBody>
          <a:bodyPr>
            <a:normAutofit fontScale="90000"/>
          </a:bodyPr>
          <a:lstStyle/>
          <a:p>
            <a:br>
              <a:rPr lang="nb-NO" dirty="0">
                <a:latin typeface="Arial" panose="020B0604020202020204" pitchFamily="34" charset="0"/>
                <a:cs typeface="Arial" panose="020B0604020202020204" pitchFamily="34" charset="0"/>
              </a:rPr>
            </a:br>
            <a:endParaRPr lang="nb-NO" dirty="0"/>
          </a:p>
        </p:txBody>
      </p:sp>
      <p:sp>
        <p:nvSpPr>
          <p:cNvPr id="4" name="Plassholder for tekst 3">
            <a:extLst>
              <a:ext uri="{FF2B5EF4-FFF2-40B4-BE49-F238E27FC236}">
                <a16:creationId xmlns:a16="http://schemas.microsoft.com/office/drawing/2014/main" id="{267B73E8-9451-47ED-9A31-2A39B5464BB5}"/>
              </a:ext>
            </a:extLst>
          </p:cNvPr>
          <p:cNvSpPr>
            <a:spLocks noGrp="1"/>
          </p:cNvSpPr>
          <p:nvPr>
            <p:ph type="body" sz="quarter" idx="17"/>
          </p:nvPr>
        </p:nvSpPr>
        <p:spPr>
          <a:xfrm>
            <a:off x="256476" y="2264777"/>
            <a:ext cx="6962636" cy="3932459"/>
          </a:xfrm>
        </p:spPr>
        <p:txBody>
          <a:bodyPr/>
          <a:lstStyle/>
          <a:p>
            <a:r>
              <a:rPr lang="nb-NO" sz="1600" dirty="0">
                <a:solidFill>
                  <a:schemeClr val="accent1"/>
                </a:solidFill>
              </a:rPr>
              <a:t>Forankring er avhengig av vi får en felles forståelse av utfordringer, muligheter og mål. Dialogverktøyet kan være til hjelp i utforskningen og forankringen av arbeidet med et aldersvennlig lokalsamfunn. </a:t>
            </a:r>
          </a:p>
          <a:p>
            <a:endParaRPr lang="nb-NO" sz="1600" dirty="0">
              <a:solidFill>
                <a:schemeClr val="accent1"/>
              </a:solidFill>
            </a:endParaRPr>
          </a:p>
          <a:p>
            <a:r>
              <a:rPr lang="nb-NO" sz="1600" dirty="0">
                <a:solidFill>
                  <a:schemeClr val="accent1"/>
                </a:solidFill>
              </a:rPr>
              <a:t>Stegene i utforskende arbeidsmøter:  </a:t>
            </a:r>
          </a:p>
          <a:p>
            <a:pPr marL="342900" indent="-342900">
              <a:buAutoNum type="arabicPeriod"/>
            </a:pPr>
            <a:r>
              <a:rPr lang="nb-NO" sz="1600" dirty="0">
                <a:solidFill>
                  <a:schemeClr val="accent1"/>
                </a:solidFill>
              </a:rPr>
              <a:t>Dagens situasjon – skap en felles problemforståelse</a:t>
            </a:r>
          </a:p>
          <a:p>
            <a:pPr marL="342900" indent="-342900">
              <a:buAutoNum type="arabicPeriod"/>
            </a:pPr>
            <a:r>
              <a:rPr lang="nb-NO" sz="1600" dirty="0">
                <a:solidFill>
                  <a:schemeClr val="accent1"/>
                </a:solidFill>
              </a:rPr>
              <a:t>Utfordringer – oversikt over hinder</a:t>
            </a:r>
          </a:p>
          <a:p>
            <a:pPr marL="342900" indent="-342900">
              <a:buAutoNum type="arabicPeriod"/>
            </a:pPr>
            <a:r>
              <a:rPr lang="nb-NO" sz="1600" dirty="0">
                <a:solidFill>
                  <a:schemeClr val="accent1"/>
                </a:solidFill>
              </a:rPr>
              <a:t>Muligheter – veier vi kan gå</a:t>
            </a:r>
          </a:p>
          <a:p>
            <a:pPr marL="342900" indent="-342900">
              <a:buAutoNum type="arabicPeriod"/>
            </a:pPr>
            <a:r>
              <a:rPr lang="nb-NO" sz="1600" dirty="0">
                <a:solidFill>
                  <a:schemeClr val="accent1"/>
                </a:solidFill>
              </a:rPr>
              <a:t>Aksjonsliste – aktiviteter og prioriteringer</a:t>
            </a:r>
          </a:p>
          <a:p>
            <a:endParaRPr lang="nb-NO" dirty="0"/>
          </a:p>
        </p:txBody>
      </p:sp>
      <p:sp>
        <p:nvSpPr>
          <p:cNvPr id="5" name="Plassholder for tekst 4">
            <a:extLst>
              <a:ext uri="{FF2B5EF4-FFF2-40B4-BE49-F238E27FC236}">
                <a16:creationId xmlns:a16="http://schemas.microsoft.com/office/drawing/2014/main" id="{1D884D61-7CAA-433B-9508-F405682C92A7}"/>
              </a:ext>
            </a:extLst>
          </p:cNvPr>
          <p:cNvSpPr>
            <a:spLocks noGrp="1"/>
          </p:cNvSpPr>
          <p:nvPr>
            <p:ph type="body" sz="quarter" idx="18"/>
          </p:nvPr>
        </p:nvSpPr>
        <p:spPr>
          <a:xfrm>
            <a:off x="257908" y="1341224"/>
            <a:ext cx="11696028" cy="647924"/>
          </a:xfrm>
        </p:spPr>
        <p:txBody>
          <a:bodyPr/>
          <a:lstStyle/>
          <a:p>
            <a:r>
              <a:rPr lang="nb-NO" sz="2400" b="0" dirty="0">
                <a:solidFill>
                  <a:schemeClr val="tx1"/>
                </a:solidFill>
                <a:latin typeface="Arial" panose="020B0604020202020204" pitchFamily="34" charset="0"/>
                <a:cs typeface="Arial" panose="020B0604020202020204" pitchFamily="34" charset="0"/>
              </a:rPr>
              <a:t>Dialogverktøyet – praktisk hjelp til utforskningen </a:t>
            </a:r>
            <a:endParaRPr lang="nb-NO" sz="2400" b="0" dirty="0">
              <a:solidFill>
                <a:schemeClr val="tx1"/>
              </a:solidFill>
            </a:endParaRPr>
          </a:p>
        </p:txBody>
      </p:sp>
      <p:sp>
        <p:nvSpPr>
          <p:cNvPr id="7" name="Plassholder for tekst 6">
            <a:extLst>
              <a:ext uri="{FF2B5EF4-FFF2-40B4-BE49-F238E27FC236}">
                <a16:creationId xmlns:a16="http://schemas.microsoft.com/office/drawing/2014/main" id="{BB5E5D41-86AE-4CAB-BFEF-75C384005C2B}"/>
              </a:ext>
            </a:extLst>
          </p:cNvPr>
          <p:cNvSpPr>
            <a:spLocks noGrp="1"/>
          </p:cNvSpPr>
          <p:nvPr>
            <p:ph type="body" sz="quarter" idx="23"/>
          </p:nvPr>
        </p:nvSpPr>
        <p:spPr>
          <a:xfrm>
            <a:off x="8042702" y="5508448"/>
            <a:ext cx="3911234" cy="647924"/>
          </a:xfrm>
        </p:spPr>
        <p:txBody>
          <a:bodyPr>
            <a:normAutofit fontScale="92500" lnSpcReduction="10000"/>
          </a:bodyPr>
          <a:lstStyle/>
          <a:p>
            <a:r>
              <a:rPr lang="nb-NO" dirty="0">
                <a:hlinkClick r:id="rId2"/>
              </a:rPr>
              <a:t>https://www.ks.no/fagomrader/helse-og-omsorg/folkehelse/verktoykasse-for-strategisk-folkehelsearbeid/dialogverktoy/</a:t>
            </a:r>
            <a:endParaRPr lang="nb-NO" dirty="0"/>
          </a:p>
        </p:txBody>
      </p:sp>
      <p:sp>
        <p:nvSpPr>
          <p:cNvPr id="8" name="Plassholder for lysbildenummer 7">
            <a:extLst>
              <a:ext uri="{FF2B5EF4-FFF2-40B4-BE49-F238E27FC236}">
                <a16:creationId xmlns:a16="http://schemas.microsoft.com/office/drawing/2014/main" id="{ECC08535-EDFD-4E86-83B8-A68471E2B0E3}"/>
              </a:ext>
            </a:extLst>
          </p:cNvPr>
          <p:cNvSpPr>
            <a:spLocks noGrp="1"/>
          </p:cNvSpPr>
          <p:nvPr>
            <p:ph type="sldNum" sz="quarter" idx="4"/>
          </p:nvPr>
        </p:nvSpPr>
        <p:spPr/>
        <p:txBody>
          <a:bodyPr/>
          <a:lstStyle/>
          <a:p>
            <a:r>
              <a:rPr lang="nb-NO" dirty="0"/>
              <a:t>1 Forankring</a:t>
            </a:r>
          </a:p>
        </p:txBody>
      </p:sp>
      <p:pic>
        <p:nvPicPr>
          <p:cNvPr id="9" name="Bilde 8">
            <a:extLst>
              <a:ext uri="{FF2B5EF4-FFF2-40B4-BE49-F238E27FC236}">
                <a16:creationId xmlns:a16="http://schemas.microsoft.com/office/drawing/2014/main" id="{87C58777-671B-42E4-942B-97C2F5E67623}"/>
              </a:ext>
            </a:extLst>
          </p:cNvPr>
          <p:cNvPicPr>
            <a:picLocks noChangeAspect="1"/>
          </p:cNvPicPr>
          <p:nvPr/>
        </p:nvPicPr>
        <p:blipFill>
          <a:blip r:embed="rId3"/>
          <a:stretch>
            <a:fillRect/>
          </a:stretch>
        </p:blipFill>
        <p:spPr>
          <a:xfrm>
            <a:off x="7994062" y="1677954"/>
            <a:ext cx="3660119" cy="2438140"/>
          </a:xfrm>
          <a:prstGeom prst="rect">
            <a:avLst/>
          </a:prstGeom>
        </p:spPr>
      </p:pic>
      <p:pic>
        <p:nvPicPr>
          <p:cNvPr id="10" name="Bilde 9">
            <a:extLst>
              <a:ext uri="{FF2B5EF4-FFF2-40B4-BE49-F238E27FC236}">
                <a16:creationId xmlns:a16="http://schemas.microsoft.com/office/drawing/2014/main" id="{A2DE2651-553B-4156-A857-FB996FB46EE5}"/>
              </a:ext>
            </a:extLst>
          </p:cNvPr>
          <p:cNvPicPr>
            <a:picLocks noChangeAspect="1"/>
          </p:cNvPicPr>
          <p:nvPr/>
        </p:nvPicPr>
        <p:blipFill>
          <a:blip r:embed="rId4"/>
          <a:stretch>
            <a:fillRect/>
          </a:stretch>
        </p:blipFill>
        <p:spPr>
          <a:xfrm flipH="1">
            <a:off x="9189497" y="4520213"/>
            <a:ext cx="1099722" cy="659833"/>
          </a:xfrm>
          <a:prstGeom prst="rect">
            <a:avLst/>
          </a:prstGeom>
        </p:spPr>
      </p:pic>
    </p:spTree>
    <p:extLst>
      <p:ext uri="{BB962C8B-B14F-4D97-AF65-F5344CB8AC3E}">
        <p14:creationId xmlns:p14="http://schemas.microsoft.com/office/powerpoint/2010/main" val="345401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540" y="1662629"/>
            <a:ext cx="11697460" cy="557836"/>
          </a:xfrm>
        </p:spPr>
        <p:txBody>
          <a:bodyPr>
            <a:noAutofit/>
          </a:bodyPr>
          <a:lstStyle/>
          <a:p>
            <a:r>
              <a:rPr lang="nb-NO" sz="2400" dirty="0">
                <a:solidFill>
                  <a:schemeClr val="tx1"/>
                </a:solidFill>
              </a:rPr>
              <a:t>Utfordringsbildet</a:t>
            </a:r>
          </a:p>
        </p:txBody>
      </p:sp>
      <p:sp>
        <p:nvSpPr>
          <p:cNvPr id="4" name="Text Placeholder 3"/>
          <p:cNvSpPr>
            <a:spLocks noGrp="1"/>
          </p:cNvSpPr>
          <p:nvPr>
            <p:ph type="body" sz="quarter" idx="17"/>
          </p:nvPr>
        </p:nvSpPr>
        <p:spPr>
          <a:xfrm>
            <a:off x="174954" y="3429000"/>
            <a:ext cx="7461895" cy="3253917"/>
          </a:xfrm>
        </p:spPr>
        <p:txBody>
          <a:bodyPr>
            <a:normAutofit fontScale="92500" lnSpcReduction="10000"/>
          </a:bodyPr>
          <a:lstStyle/>
          <a:p>
            <a:pPr marL="342900" indent="-342900">
              <a:buFont typeface="Wingdings" panose="05000000000000000000" pitchFamily="2" charset="2"/>
              <a:buChar char="ü"/>
            </a:pPr>
            <a:r>
              <a:rPr lang="nb-NO" sz="1700" dirty="0"/>
              <a:t>Oppsummer utfordringsbildet for deres kommune når det gjelder demografi, folkehelse og bærekraftig utvikling som grunnlag for arbeidet med aldersvennlige lokalsamfunn</a:t>
            </a:r>
          </a:p>
          <a:p>
            <a:endParaRPr lang="nb-NO" sz="1700" dirty="0"/>
          </a:p>
          <a:p>
            <a:pPr marL="342900" indent="-342900">
              <a:buFont typeface="Wingdings" panose="05000000000000000000" pitchFamily="2" charset="2"/>
              <a:buChar char="ü"/>
            </a:pPr>
            <a:r>
              <a:rPr lang="nb-NO" sz="1700" dirty="0"/>
              <a:t>I verktøykassen for strategisk folkehelsearbeid på ks.no får du hjelp til å finne nyttige oversikter og analyser som kan brukes i forankrings- og innsiktsarbeidet </a:t>
            </a:r>
          </a:p>
          <a:p>
            <a:endParaRPr lang="nb-NO" sz="1700" dirty="0"/>
          </a:p>
          <a:p>
            <a:pPr marL="342900" indent="-342900">
              <a:buFont typeface="Wingdings" panose="05000000000000000000" pitchFamily="2" charset="2"/>
              <a:buChar char="ü"/>
            </a:pPr>
            <a:r>
              <a:rPr lang="nb-NO" sz="1700" dirty="0"/>
              <a:t>Skriv korte kulepunkt og vær konkret. </a:t>
            </a:r>
          </a:p>
          <a:p>
            <a:pPr marL="342900" indent="-342900">
              <a:buFont typeface="Wingdings" panose="05000000000000000000" pitchFamily="2" charset="2"/>
              <a:buChar char="ü"/>
            </a:pPr>
            <a:endParaRPr lang="nb-NO" sz="1700" dirty="0"/>
          </a:p>
          <a:p>
            <a:pPr marL="342900" indent="-342900">
              <a:buFont typeface="Wingdings" panose="05000000000000000000" pitchFamily="2" charset="2"/>
              <a:buChar char="ü"/>
            </a:pPr>
            <a:r>
              <a:rPr lang="nb-NO" sz="1700" dirty="0"/>
              <a:t>Se «Veikart for tjenesteinnovasjon» på ks.no for mer informasjon for hjelp til å  utforske utfordringsbildet.</a:t>
            </a:r>
          </a:p>
          <a:p>
            <a:pPr marL="285750" indent="-285750">
              <a:buFont typeface="Arial" panose="020B0604020202020204" pitchFamily="34" charset="0"/>
              <a:buChar char="•"/>
            </a:pPr>
            <a:endParaRPr lang="nb-NO" dirty="0"/>
          </a:p>
        </p:txBody>
      </p:sp>
      <p:grpSp>
        <p:nvGrpSpPr>
          <p:cNvPr id="10" name="Group 9"/>
          <p:cNvGrpSpPr/>
          <p:nvPr/>
        </p:nvGrpSpPr>
        <p:grpSpPr>
          <a:xfrm>
            <a:off x="8085860" y="3524436"/>
            <a:ext cx="3610320" cy="2265156"/>
            <a:chOff x="427534" y="5399903"/>
            <a:chExt cx="3707887" cy="2773384"/>
          </a:xfrm>
        </p:grpSpPr>
        <p:sp>
          <p:nvSpPr>
            <p:cNvPr id="11" name="Rectangle 10"/>
            <p:cNvSpPr/>
            <p:nvPr/>
          </p:nvSpPr>
          <p:spPr>
            <a:xfrm>
              <a:off x="427534" y="5399903"/>
              <a:ext cx="3707887" cy="27733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spcBef>
                  <a:spcPct val="0"/>
                </a:spcBef>
                <a:spcAft>
                  <a:spcPct val="0"/>
                </a:spcAft>
              </a:pPr>
              <a:endParaRPr lang="nb-NO" sz="1400" dirty="0">
                <a:solidFill>
                  <a:prstClr val="white"/>
                </a:solidFill>
                <a:latin typeface="Arial"/>
              </a:endParaRPr>
            </a:p>
          </p:txBody>
        </p:sp>
        <p:pic>
          <p:nvPicPr>
            <p:cNvPr id="12" name="Picture 21"/>
            <p:cNvPicPr>
              <a:picLocks noChangeAspect="1" noChangeArrowheads="1"/>
            </p:cNvPicPr>
            <p:nvPr/>
          </p:nvPicPr>
          <p:blipFill rotWithShape="1">
            <a:blip r:embed="rId2">
              <a:extLst>
                <a:ext uri="{28A0092B-C50C-407E-A947-70E740481C1C}">
                  <a14:useLocalDpi xmlns:a14="http://schemas.microsoft.com/office/drawing/2010/main" val="0"/>
                </a:ext>
              </a:extLst>
            </a:blip>
            <a:srcRect l="7336" r="6731"/>
            <a:stretch/>
          </p:blipFill>
          <p:spPr bwMode="auto">
            <a:xfrm>
              <a:off x="513472" y="5699565"/>
              <a:ext cx="3536011" cy="213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 Placeholder 4"/>
          <p:cNvSpPr>
            <a:spLocks noGrp="1"/>
          </p:cNvSpPr>
          <p:nvPr>
            <p:ph type="body" sz="quarter" idx="18"/>
          </p:nvPr>
        </p:nvSpPr>
        <p:spPr>
          <a:xfrm>
            <a:off x="8085860" y="2365620"/>
            <a:ext cx="3610320" cy="171309"/>
          </a:xfrm>
        </p:spPr>
        <p:txBody>
          <a:bodyPr/>
          <a:lstStyle/>
          <a:p>
            <a:r>
              <a:rPr lang="nb-NO" sz="1600" dirty="0"/>
              <a:t>«Derfor bør vi satse på aldersvennlige lokalsamfunn i vår kommune» </a:t>
            </a:r>
          </a:p>
        </p:txBody>
      </p:sp>
      <p:sp>
        <p:nvSpPr>
          <p:cNvPr id="3" name="TekstSylinder 2">
            <a:extLst>
              <a:ext uri="{FF2B5EF4-FFF2-40B4-BE49-F238E27FC236}">
                <a16:creationId xmlns:a16="http://schemas.microsoft.com/office/drawing/2014/main" id="{18417379-6F11-417E-B432-53B59790D5AE}"/>
              </a:ext>
            </a:extLst>
          </p:cNvPr>
          <p:cNvSpPr txBox="1"/>
          <p:nvPr/>
        </p:nvSpPr>
        <p:spPr>
          <a:xfrm>
            <a:off x="411764" y="2402945"/>
            <a:ext cx="7189365" cy="830997"/>
          </a:xfrm>
          <a:prstGeom prst="rect">
            <a:avLst/>
          </a:prstGeom>
          <a:noFill/>
        </p:spPr>
        <p:txBody>
          <a:bodyPr wrap="square" rtlCol="0">
            <a:spAutoFit/>
          </a:bodyPr>
          <a:lstStyle/>
          <a:p>
            <a:r>
              <a:rPr lang="nb-NO" sz="1600" dirty="0">
                <a:solidFill>
                  <a:schemeClr val="accent1"/>
                </a:solidFill>
                <a:latin typeface="Arial" panose="020B0604020202020204" pitchFamily="34" charset="0"/>
                <a:cs typeface="Arial" panose="020B0604020202020204" pitchFamily="34" charset="0"/>
              </a:rPr>
              <a:t>Et viktig mål i forankringen er å finne frem til felles forståelse av hvorfor det er nødvendig å gjøre endringer eller utviklingsarbeid. </a:t>
            </a:r>
            <a:endParaRPr lang="nb-NO" sz="1600" dirty="0">
              <a:latin typeface="Arial" panose="020B0604020202020204" pitchFamily="34" charset="0"/>
              <a:cs typeface="Arial" panose="020B0604020202020204" pitchFamily="34" charset="0"/>
            </a:endParaRPr>
          </a:p>
          <a:p>
            <a:r>
              <a:rPr lang="nb-NO" sz="1600" dirty="0">
                <a:solidFill>
                  <a:schemeClr val="accent1"/>
                </a:solidFill>
                <a:latin typeface="Arial" panose="020B0604020202020204" pitchFamily="34" charset="0"/>
                <a:cs typeface="Arial" panose="020B0604020202020204" pitchFamily="34" charset="0"/>
              </a:rPr>
              <a:t>Her kommer noen tips til innhold i presentasjonen av utfordringsbildet.</a:t>
            </a:r>
          </a:p>
        </p:txBody>
      </p:sp>
      <p:pic>
        <p:nvPicPr>
          <p:cNvPr id="5" name="Bilde 4">
            <a:extLst>
              <a:ext uri="{FF2B5EF4-FFF2-40B4-BE49-F238E27FC236}">
                <a16:creationId xmlns:a16="http://schemas.microsoft.com/office/drawing/2014/main" id="{3528FA3F-74B4-4DBF-8C8E-4FBAD2EBE8C6}"/>
              </a:ext>
            </a:extLst>
          </p:cNvPr>
          <p:cNvPicPr>
            <a:picLocks noChangeAspect="1"/>
          </p:cNvPicPr>
          <p:nvPr/>
        </p:nvPicPr>
        <p:blipFill>
          <a:blip r:embed="rId3"/>
          <a:stretch>
            <a:fillRect/>
          </a:stretch>
        </p:blipFill>
        <p:spPr>
          <a:xfrm>
            <a:off x="411764" y="6526438"/>
            <a:ext cx="3029975" cy="195089"/>
          </a:xfrm>
          <a:prstGeom prst="rect">
            <a:avLst/>
          </a:prstGeom>
        </p:spPr>
      </p:pic>
    </p:spTree>
    <p:extLst>
      <p:ext uri="{BB962C8B-B14F-4D97-AF65-F5344CB8AC3E}">
        <p14:creationId xmlns:p14="http://schemas.microsoft.com/office/powerpoint/2010/main" val="1183339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D51954-0DE5-4A2A-821F-3546DB05B2D0}"/>
              </a:ext>
            </a:extLst>
          </p:cNvPr>
          <p:cNvSpPr>
            <a:spLocks noGrp="1"/>
          </p:cNvSpPr>
          <p:nvPr>
            <p:ph type="title"/>
          </p:nvPr>
        </p:nvSpPr>
        <p:spPr>
          <a:xfrm>
            <a:off x="247270" y="1537312"/>
            <a:ext cx="11697460" cy="557836"/>
          </a:xfrm>
        </p:spPr>
        <p:txBody>
          <a:bodyPr>
            <a:normAutofit fontScale="90000"/>
          </a:bodyPr>
          <a:lstStyle/>
          <a:p>
            <a:r>
              <a:rPr lang="nb-NO" dirty="0">
                <a:solidFill>
                  <a:schemeClr val="tx1"/>
                </a:solidFill>
              </a:rPr>
              <a:t>Presentasjon av prosjektet </a:t>
            </a:r>
            <a:br>
              <a:rPr lang="nb-NO" dirty="0">
                <a:solidFill>
                  <a:schemeClr val="tx1"/>
                </a:solidFill>
              </a:rPr>
            </a:br>
            <a:r>
              <a:rPr lang="nb-NO" sz="1800" dirty="0">
                <a:solidFill>
                  <a:schemeClr val="tx1"/>
                </a:solidFill>
              </a:rPr>
              <a:t>«Hvordan blir vår kommune et aldersvennlig lokalsamfunn?»</a:t>
            </a:r>
            <a:br>
              <a:rPr lang="nb-NO" dirty="0">
                <a:solidFill>
                  <a:schemeClr val="tx1"/>
                </a:solidFill>
              </a:rPr>
            </a:br>
            <a:endParaRPr lang="nb-NO" dirty="0"/>
          </a:p>
        </p:txBody>
      </p:sp>
      <p:sp>
        <p:nvSpPr>
          <p:cNvPr id="4" name="Plassholder for tekst 3">
            <a:extLst>
              <a:ext uri="{FF2B5EF4-FFF2-40B4-BE49-F238E27FC236}">
                <a16:creationId xmlns:a16="http://schemas.microsoft.com/office/drawing/2014/main" id="{2D69F415-6672-48A6-B2F9-B63A446E4D64}"/>
              </a:ext>
            </a:extLst>
          </p:cNvPr>
          <p:cNvSpPr>
            <a:spLocks noGrp="1"/>
          </p:cNvSpPr>
          <p:nvPr>
            <p:ph type="body" sz="quarter" idx="17"/>
          </p:nvPr>
        </p:nvSpPr>
        <p:spPr>
          <a:xfrm>
            <a:off x="256476" y="2330032"/>
            <a:ext cx="6962636" cy="3932459"/>
          </a:xfrm>
        </p:spPr>
        <p:txBody>
          <a:bodyPr/>
          <a:lstStyle/>
          <a:p>
            <a:r>
              <a:rPr lang="nb-NO" sz="1600" dirty="0">
                <a:solidFill>
                  <a:schemeClr val="accent1"/>
                </a:solidFill>
              </a:rPr>
              <a:t>I de neste plansjene får du tips til innhold i en presentasjon som kan bidra til innsikt, innspill og forankring i oppstarten av arbeidet med et aldersvennlig lokalsamfunn. Presentasjonen tilpasses lokale forhold og behov. </a:t>
            </a:r>
          </a:p>
          <a:p>
            <a:pPr marL="285750" indent="-285750">
              <a:buFont typeface="Arial" panose="020B0604020202020204" pitchFamily="34" charset="0"/>
              <a:buChar char="•"/>
            </a:pPr>
            <a:endParaRPr lang="nb-NO" sz="1600" dirty="0">
              <a:solidFill>
                <a:schemeClr val="accent1"/>
              </a:solidFill>
            </a:endParaRPr>
          </a:p>
          <a:p>
            <a:r>
              <a:rPr lang="nb-NO" sz="1600" dirty="0">
                <a:solidFill>
                  <a:schemeClr val="accent1"/>
                </a:solidFill>
              </a:rPr>
              <a:t>Målet er å engasjere og forankre prosjektet blant ledere, ansatte, folkevalgte og i eldrerådet. God forankring er avgjørende for at prosjektet lykkes.</a:t>
            </a:r>
          </a:p>
          <a:p>
            <a:pPr marL="285750" indent="-285750">
              <a:buFont typeface="Arial" panose="020B0604020202020204" pitchFamily="34" charset="0"/>
              <a:buChar char="•"/>
            </a:pPr>
            <a:endParaRPr lang="nb-NO" sz="1600" dirty="0">
              <a:solidFill>
                <a:schemeClr val="accent1"/>
              </a:solidFill>
            </a:endParaRPr>
          </a:p>
          <a:p>
            <a:r>
              <a:rPr lang="nb-NO" sz="1600" dirty="0">
                <a:solidFill>
                  <a:schemeClr val="accent1"/>
                </a:solidFill>
              </a:rPr>
              <a:t>Presentasjonen bør  forklare utfordringsbildet, beskrive overordnede mål for arbeidet og vise plan for videre prosjekt.</a:t>
            </a:r>
          </a:p>
          <a:p>
            <a:endParaRPr lang="nb-NO" dirty="0"/>
          </a:p>
        </p:txBody>
      </p:sp>
      <p:pic>
        <p:nvPicPr>
          <p:cNvPr id="9" name="Bilde 8">
            <a:extLst>
              <a:ext uri="{FF2B5EF4-FFF2-40B4-BE49-F238E27FC236}">
                <a16:creationId xmlns:a16="http://schemas.microsoft.com/office/drawing/2014/main" id="{9614536E-E088-4C6D-A182-C8184581B5A8}"/>
              </a:ext>
            </a:extLst>
          </p:cNvPr>
          <p:cNvPicPr>
            <a:picLocks noChangeAspect="1"/>
          </p:cNvPicPr>
          <p:nvPr/>
        </p:nvPicPr>
        <p:blipFill>
          <a:blip r:embed="rId2"/>
          <a:stretch>
            <a:fillRect/>
          </a:stretch>
        </p:blipFill>
        <p:spPr>
          <a:xfrm>
            <a:off x="256476" y="6535763"/>
            <a:ext cx="3029975" cy="195089"/>
          </a:xfrm>
          <a:prstGeom prst="rect">
            <a:avLst/>
          </a:prstGeom>
        </p:spPr>
      </p:pic>
      <p:pic>
        <p:nvPicPr>
          <p:cNvPr id="11" name="Grafikk 10" descr="Kundeomtale RTL">
            <a:extLst>
              <a:ext uri="{FF2B5EF4-FFF2-40B4-BE49-F238E27FC236}">
                <a16:creationId xmlns:a16="http://schemas.microsoft.com/office/drawing/2014/main" id="{C601D137-971D-47DD-A200-CA74F28678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87557" y="1958266"/>
            <a:ext cx="3409026" cy="3409026"/>
          </a:xfrm>
          <a:prstGeom prst="rect">
            <a:avLst/>
          </a:prstGeom>
        </p:spPr>
      </p:pic>
    </p:spTree>
    <p:extLst>
      <p:ext uri="{BB962C8B-B14F-4D97-AF65-F5344CB8AC3E}">
        <p14:creationId xmlns:p14="http://schemas.microsoft.com/office/powerpoint/2010/main" val="4153037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74" y="1225666"/>
            <a:ext cx="11697460" cy="557836"/>
          </a:xfrm>
        </p:spPr>
        <p:txBody>
          <a:bodyPr>
            <a:noAutofit/>
          </a:bodyPr>
          <a:lstStyle/>
          <a:p>
            <a:r>
              <a:rPr lang="nb-NO" sz="2400" dirty="0">
                <a:solidFill>
                  <a:schemeClr val="tx1"/>
                </a:solidFill>
              </a:rPr>
              <a:t>Hva er aldersvennlige lokalsamfunn? </a:t>
            </a:r>
          </a:p>
        </p:txBody>
      </p:sp>
      <p:sp>
        <p:nvSpPr>
          <p:cNvPr id="4" name="Text Placeholder 3"/>
          <p:cNvSpPr>
            <a:spLocks noGrp="1"/>
          </p:cNvSpPr>
          <p:nvPr>
            <p:ph type="body" sz="quarter" idx="17"/>
          </p:nvPr>
        </p:nvSpPr>
        <p:spPr>
          <a:xfrm>
            <a:off x="374074" y="2593979"/>
            <a:ext cx="6962636" cy="4088716"/>
          </a:xfrm>
        </p:spPr>
        <p:txBody>
          <a:bodyPr>
            <a:normAutofit fontScale="85000" lnSpcReduction="10000"/>
          </a:bodyPr>
          <a:lstStyle/>
          <a:p>
            <a:r>
              <a:rPr lang="nb-NO" sz="1700" dirty="0">
                <a:solidFill>
                  <a:srgbClr val="3A7EC0"/>
                </a:solidFill>
              </a:rPr>
              <a:t>Leve hele livet-reformen</a:t>
            </a:r>
          </a:p>
          <a:p>
            <a:r>
              <a:rPr lang="nb-NO" sz="1700" dirty="0">
                <a:hlinkClick r:id="rId2"/>
              </a:rPr>
              <a:t>https://www.regjeringen.no/no/dokumenter/meld.-st.-15-20172018/id2599850/</a:t>
            </a:r>
            <a:endParaRPr lang="nb-NO" sz="1700" dirty="0">
              <a:solidFill>
                <a:srgbClr val="3A7EC0"/>
              </a:solidFill>
            </a:endParaRPr>
          </a:p>
          <a:p>
            <a:endParaRPr lang="nb-NO" sz="1700" dirty="0">
              <a:solidFill>
                <a:srgbClr val="3A7EC0"/>
              </a:solidFill>
            </a:endParaRPr>
          </a:p>
          <a:p>
            <a:r>
              <a:rPr lang="nb-NO" sz="1700" dirty="0">
                <a:solidFill>
                  <a:srgbClr val="3A7EC0"/>
                </a:solidFill>
              </a:rPr>
              <a:t>Program for aldersvennlig Norge</a:t>
            </a:r>
          </a:p>
          <a:p>
            <a:r>
              <a:rPr lang="nb-NO" sz="1700" dirty="0">
                <a:hlinkClick r:id="rId3"/>
              </a:rPr>
              <a:t>https://www.aldersvennlig.no/</a:t>
            </a:r>
            <a:endParaRPr lang="nb-NO" sz="1700" dirty="0">
              <a:solidFill>
                <a:srgbClr val="3A7EC0"/>
              </a:solidFill>
            </a:endParaRPr>
          </a:p>
          <a:p>
            <a:endParaRPr lang="nb-NO" sz="1700" dirty="0">
              <a:solidFill>
                <a:srgbClr val="3A7EC0"/>
              </a:solidFill>
            </a:endParaRPr>
          </a:p>
          <a:p>
            <a:r>
              <a:rPr lang="nb-NO" sz="1700" dirty="0">
                <a:solidFill>
                  <a:srgbClr val="3A7EC0"/>
                </a:solidFill>
              </a:rPr>
              <a:t>UU-satsingen</a:t>
            </a:r>
          </a:p>
          <a:p>
            <a:r>
              <a:rPr lang="nb-NO" sz="1700" dirty="0">
                <a:hlinkClick r:id="rId4"/>
              </a:rPr>
              <a:t>https://www.ks.no/fagomrader/velferd/universell-utforming/</a:t>
            </a:r>
            <a:endParaRPr lang="nb-NO" sz="1700" dirty="0"/>
          </a:p>
          <a:p>
            <a:endParaRPr lang="nb-NO" sz="1700" dirty="0">
              <a:solidFill>
                <a:srgbClr val="3A7EC0"/>
              </a:solidFill>
            </a:endParaRPr>
          </a:p>
          <a:p>
            <a:r>
              <a:rPr lang="nb-NO" sz="1700" dirty="0">
                <a:solidFill>
                  <a:srgbClr val="3A7EC0"/>
                </a:solidFill>
              </a:rPr>
              <a:t>WHO globalt nettverk av byer og kommuner </a:t>
            </a:r>
          </a:p>
          <a:p>
            <a:r>
              <a:rPr lang="nb-NO" sz="1700" dirty="0">
                <a:hlinkClick r:id="rId5"/>
              </a:rPr>
              <a:t>https://extranet.who.int/agefriendlyworld/</a:t>
            </a:r>
            <a:endParaRPr lang="nb-NO" sz="1700" dirty="0">
              <a:solidFill>
                <a:srgbClr val="3A7EC0"/>
              </a:solidFill>
            </a:endParaRPr>
          </a:p>
          <a:p>
            <a:endParaRPr lang="nb-NO" sz="1700" dirty="0">
              <a:solidFill>
                <a:srgbClr val="3A7EC0"/>
              </a:solidFill>
            </a:endParaRPr>
          </a:p>
          <a:p>
            <a:r>
              <a:rPr lang="nb-NO" sz="1700" dirty="0">
                <a:solidFill>
                  <a:srgbClr val="3A7EC0"/>
                </a:solidFill>
              </a:rPr>
              <a:t>«</a:t>
            </a:r>
            <a:r>
              <a:rPr lang="nb-NO" sz="1700" dirty="0" err="1">
                <a:solidFill>
                  <a:srgbClr val="3A7EC0"/>
                </a:solidFill>
              </a:rPr>
              <a:t>Decade</a:t>
            </a:r>
            <a:r>
              <a:rPr lang="nb-NO" sz="1700" dirty="0">
                <a:solidFill>
                  <a:srgbClr val="3A7EC0"/>
                </a:solidFill>
              </a:rPr>
              <a:t> </a:t>
            </a:r>
            <a:r>
              <a:rPr lang="nb-NO" sz="1700" dirty="0" err="1">
                <a:solidFill>
                  <a:srgbClr val="3A7EC0"/>
                </a:solidFill>
              </a:rPr>
              <a:t>of</a:t>
            </a:r>
            <a:r>
              <a:rPr lang="nb-NO" sz="1700" dirty="0">
                <a:solidFill>
                  <a:srgbClr val="3A7EC0"/>
                </a:solidFill>
              </a:rPr>
              <a:t> </a:t>
            </a:r>
            <a:r>
              <a:rPr lang="nb-NO" sz="1700" dirty="0" err="1">
                <a:solidFill>
                  <a:srgbClr val="3A7EC0"/>
                </a:solidFill>
              </a:rPr>
              <a:t>healthy</a:t>
            </a:r>
            <a:r>
              <a:rPr lang="nb-NO" sz="1700" dirty="0">
                <a:solidFill>
                  <a:srgbClr val="3A7EC0"/>
                </a:solidFill>
              </a:rPr>
              <a:t> </a:t>
            </a:r>
            <a:r>
              <a:rPr lang="nb-NO" sz="1700" dirty="0" err="1">
                <a:solidFill>
                  <a:srgbClr val="3A7EC0"/>
                </a:solidFill>
              </a:rPr>
              <a:t>ageing</a:t>
            </a:r>
            <a:r>
              <a:rPr lang="nb-NO" sz="1700" dirty="0">
                <a:solidFill>
                  <a:srgbClr val="3A7EC0"/>
                </a:solidFill>
              </a:rPr>
              <a:t> 2020-2030»</a:t>
            </a:r>
          </a:p>
          <a:p>
            <a:r>
              <a:rPr lang="nb-NO" sz="1700" dirty="0">
                <a:hlinkClick r:id="rId6"/>
              </a:rPr>
              <a:t>https://www.who.int/ageing/decade-of-healthy-ageing</a:t>
            </a:r>
            <a:endParaRPr lang="nb-NO" sz="1700" dirty="0">
              <a:solidFill>
                <a:srgbClr val="3A7EC0"/>
              </a:solidFill>
            </a:endParaRPr>
          </a:p>
          <a:p>
            <a:endParaRPr lang="nb-NO" sz="1700" dirty="0">
              <a:solidFill>
                <a:srgbClr val="3A7EC0"/>
              </a:solidFill>
            </a:endParaRPr>
          </a:p>
          <a:p>
            <a:r>
              <a:rPr lang="nb-NO" sz="1700" dirty="0">
                <a:solidFill>
                  <a:srgbClr val="3A7EC0"/>
                </a:solidFill>
              </a:rPr>
              <a:t>FNs </a:t>
            </a:r>
            <a:r>
              <a:rPr lang="nb-NO" sz="1700" dirty="0" err="1">
                <a:solidFill>
                  <a:srgbClr val="3A7EC0"/>
                </a:solidFill>
              </a:rPr>
              <a:t>bærekraftsmål</a:t>
            </a:r>
            <a:endParaRPr lang="nb-NO" sz="1700" dirty="0">
              <a:solidFill>
                <a:srgbClr val="3A7EC0"/>
              </a:solidFill>
            </a:endParaRPr>
          </a:p>
          <a:p>
            <a:r>
              <a:rPr lang="nb-NO" sz="1700" dirty="0">
                <a:hlinkClick r:id="rId7"/>
              </a:rPr>
              <a:t>https://www.un.org/sustainabledevelopment/sustainable-development-goals/</a:t>
            </a:r>
            <a:endParaRPr lang="nb-NO" sz="1700" dirty="0">
              <a:solidFill>
                <a:srgbClr val="3A7EC0"/>
              </a:solidFill>
            </a:endParaRPr>
          </a:p>
          <a:p>
            <a:endParaRPr lang="nb-NO" dirty="0"/>
          </a:p>
        </p:txBody>
      </p:sp>
      <p:sp>
        <p:nvSpPr>
          <p:cNvPr id="8" name="Slide Number Placeholder 7"/>
          <p:cNvSpPr>
            <a:spLocks noGrp="1"/>
          </p:cNvSpPr>
          <p:nvPr>
            <p:ph type="sldNum" sz="quarter" idx="4"/>
          </p:nvPr>
        </p:nvSpPr>
        <p:spPr>
          <a:xfrm>
            <a:off x="1271464" y="6526438"/>
            <a:ext cx="2462212" cy="156257"/>
          </a:xfrm>
        </p:spPr>
        <p:txBody>
          <a:bodyPr/>
          <a:lstStyle/>
          <a:p>
            <a:pPr defTabSz="457200"/>
            <a:fld id="{51360949-4B9F-9B4C-948A-35244A0B85F5}" type="slidenum">
              <a:rPr lang="nb-NO">
                <a:solidFill>
                  <a:prstClr val="black">
                    <a:tint val="75000"/>
                  </a:prstClr>
                </a:solidFill>
                <a:latin typeface="Arial"/>
              </a:rPr>
              <a:pPr defTabSz="457200"/>
              <a:t>9</a:t>
            </a:fld>
            <a:endParaRPr lang="nb-NO" dirty="0">
              <a:solidFill>
                <a:prstClr val="black">
                  <a:tint val="75000"/>
                </a:prstClr>
              </a:solidFill>
              <a:latin typeface="Arial"/>
            </a:endParaRPr>
          </a:p>
        </p:txBody>
      </p:sp>
      <p:sp>
        <p:nvSpPr>
          <p:cNvPr id="13" name="Text Placeholder 4"/>
          <p:cNvSpPr>
            <a:spLocks noGrp="1"/>
          </p:cNvSpPr>
          <p:nvPr>
            <p:ph type="body" sz="quarter" idx="18"/>
          </p:nvPr>
        </p:nvSpPr>
        <p:spPr>
          <a:xfrm>
            <a:off x="7704358" y="1029652"/>
            <a:ext cx="4262940" cy="474932"/>
          </a:xfrm>
          <a:ln>
            <a:solidFill>
              <a:srgbClr val="0070C0"/>
            </a:solidFill>
          </a:ln>
        </p:spPr>
        <p:txBody>
          <a:bodyPr/>
          <a:lstStyle/>
          <a:p>
            <a:r>
              <a:rPr lang="nb-NO" sz="1200" b="0" dirty="0"/>
              <a:t>«Inkluderende og tilgjengelige lokalsamfunn som fremmer sunn aldring» </a:t>
            </a:r>
          </a:p>
        </p:txBody>
      </p:sp>
      <p:sp>
        <p:nvSpPr>
          <p:cNvPr id="3" name="TekstSylinder 2">
            <a:extLst>
              <a:ext uri="{FF2B5EF4-FFF2-40B4-BE49-F238E27FC236}">
                <a16:creationId xmlns:a16="http://schemas.microsoft.com/office/drawing/2014/main" id="{7788FA50-5D38-4B1D-9A1E-BFCC5C594522}"/>
              </a:ext>
            </a:extLst>
          </p:cNvPr>
          <p:cNvSpPr txBox="1"/>
          <p:nvPr/>
        </p:nvSpPr>
        <p:spPr>
          <a:xfrm>
            <a:off x="374074" y="1915760"/>
            <a:ext cx="7285709" cy="584775"/>
          </a:xfrm>
          <a:prstGeom prst="rect">
            <a:avLst/>
          </a:prstGeom>
          <a:noFill/>
        </p:spPr>
        <p:txBody>
          <a:bodyPr wrap="square" rtlCol="0">
            <a:spAutoFit/>
          </a:bodyPr>
          <a:lstStyle/>
          <a:p>
            <a:r>
              <a:rPr lang="nb-NO" sz="1600" dirty="0">
                <a:solidFill>
                  <a:schemeClr val="accent1"/>
                </a:solidFill>
                <a:latin typeface="Arial" panose="020B0604020202020204" pitchFamily="34" charset="0"/>
                <a:cs typeface="Arial" panose="020B0604020202020204" pitchFamily="34" charset="0"/>
              </a:rPr>
              <a:t>Presentasjonen kan bygge på innsikten fra arbeidet som gjøres i kommuner både i Norge og i resten av verden for å skape aldersvennlige lokalsamfunn: </a:t>
            </a:r>
          </a:p>
        </p:txBody>
      </p:sp>
      <p:pic>
        <p:nvPicPr>
          <p:cNvPr id="5" name="Bilde 4">
            <a:extLst>
              <a:ext uri="{FF2B5EF4-FFF2-40B4-BE49-F238E27FC236}">
                <a16:creationId xmlns:a16="http://schemas.microsoft.com/office/drawing/2014/main" id="{CDA26044-F8C2-4343-8075-0B1319B1EE5A}"/>
              </a:ext>
            </a:extLst>
          </p:cNvPr>
          <p:cNvPicPr>
            <a:picLocks noChangeAspect="1"/>
          </p:cNvPicPr>
          <p:nvPr/>
        </p:nvPicPr>
        <p:blipFill>
          <a:blip r:embed="rId8"/>
          <a:stretch>
            <a:fillRect/>
          </a:stretch>
        </p:blipFill>
        <p:spPr>
          <a:xfrm>
            <a:off x="7704358" y="1853967"/>
            <a:ext cx="4262940" cy="2281339"/>
          </a:xfrm>
          <a:prstGeom prst="rect">
            <a:avLst/>
          </a:prstGeom>
        </p:spPr>
      </p:pic>
      <p:sp>
        <p:nvSpPr>
          <p:cNvPr id="6" name="Rektangel 5">
            <a:extLst>
              <a:ext uri="{FF2B5EF4-FFF2-40B4-BE49-F238E27FC236}">
                <a16:creationId xmlns:a16="http://schemas.microsoft.com/office/drawing/2014/main" id="{B7692F00-9295-4DF7-819B-E91179063603}"/>
              </a:ext>
            </a:extLst>
          </p:cNvPr>
          <p:cNvSpPr/>
          <p:nvPr/>
        </p:nvSpPr>
        <p:spPr>
          <a:xfrm>
            <a:off x="7659783" y="4135306"/>
            <a:ext cx="4152550" cy="307777"/>
          </a:xfrm>
          <a:prstGeom prst="rect">
            <a:avLst/>
          </a:prstGeom>
        </p:spPr>
        <p:txBody>
          <a:bodyPr wrap="square">
            <a:spAutoFit/>
          </a:bodyPr>
          <a:lstStyle/>
          <a:p>
            <a:r>
              <a:rPr lang="en-US" sz="1400" dirty="0">
                <a:solidFill>
                  <a:srgbClr val="196AAA"/>
                </a:solidFill>
                <a:latin typeface="Helvetica" panose="020B0604020202020204" pitchFamily="34" charset="0"/>
                <a:hlinkClick r:id="rId9"/>
              </a:rPr>
              <a:t>interactive version</a:t>
            </a:r>
            <a:r>
              <a:rPr lang="en-US" sz="1400" dirty="0">
                <a:solidFill>
                  <a:srgbClr val="000000"/>
                </a:solidFill>
                <a:latin typeface="Helvetica" panose="020B0604020202020204" pitchFamily="34" charset="0"/>
              </a:rPr>
              <a:t>;  Network members by country.</a:t>
            </a:r>
            <a:endParaRPr lang="nb-NO" sz="1400" dirty="0"/>
          </a:p>
        </p:txBody>
      </p:sp>
      <p:pic>
        <p:nvPicPr>
          <p:cNvPr id="7" name="Bilde 6">
            <a:extLst>
              <a:ext uri="{FF2B5EF4-FFF2-40B4-BE49-F238E27FC236}">
                <a16:creationId xmlns:a16="http://schemas.microsoft.com/office/drawing/2014/main" id="{6781B93E-203F-4C61-A773-5429D03BF636}"/>
              </a:ext>
            </a:extLst>
          </p:cNvPr>
          <p:cNvPicPr>
            <a:picLocks noChangeAspect="1"/>
          </p:cNvPicPr>
          <p:nvPr/>
        </p:nvPicPr>
        <p:blipFill>
          <a:blip r:embed="rId10"/>
          <a:stretch>
            <a:fillRect/>
          </a:stretch>
        </p:blipFill>
        <p:spPr>
          <a:xfrm>
            <a:off x="8768184" y="4452214"/>
            <a:ext cx="2152352" cy="2152352"/>
          </a:xfrm>
          <a:prstGeom prst="rect">
            <a:avLst/>
          </a:prstGeom>
        </p:spPr>
      </p:pic>
      <p:pic>
        <p:nvPicPr>
          <p:cNvPr id="9" name="Bilde 8">
            <a:extLst>
              <a:ext uri="{FF2B5EF4-FFF2-40B4-BE49-F238E27FC236}">
                <a16:creationId xmlns:a16="http://schemas.microsoft.com/office/drawing/2014/main" id="{9BD624C2-2857-41B7-B3D6-166DCBA0270D}"/>
              </a:ext>
            </a:extLst>
          </p:cNvPr>
          <p:cNvPicPr>
            <a:picLocks noChangeAspect="1"/>
          </p:cNvPicPr>
          <p:nvPr/>
        </p:nvPicPr>
        <p:blipFill>
          <a:blip r:embed="rId11"/>
          <a:stretch>
            <a:fillRect/>
          </a:stretch>
        </p:blipFill>
        <p:spPr>
          <a:xfrm>
            <a:off x="374074" y="6662911"/>
            <a:ext cx="3029975" cy="195089"/>
          </a:xfrm>
          <a:prstGeom prst="rect">
            <a:avLst/>
          </a:prstGeom>
        </p:spPr>
      </p:pic>
    </p:spTree>
    <p:extLst>
      <p:ext uri="{BB962C8B-B14F-4D97-AF65-F5344CB8AC3E}">
        <p14:creationId xmlns:p14="http://schemas.microsoft.com/office/powerpoint/2010/main" val="17074520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amveis_Mal_KHE_NEW">
  <a:themeElements>
    <a:clrScheme name="Farger samveis">
      <a:dk1>
        <a:sysClr val="windowText" lastClr="000000"/>
      </a:dk1>
      <a:lt1>
        <a:sysClr val="window" lastClr="FFFFFF"/>
      </a:lt1>
      <a:dk2>
        <a:srgbClr val="3A7EC0"/>
      </a:dk2>
      <a:lt2>
        <a:srgbClr val="F7F8D9"/>
      </a:lt2>
      <a:accent1>
        <a:srgbClr val="3A7EC0"/>
      </a:accent1>
      <a:accent2>
        <a:srgbClr val="8BAE4A"/>
      </a:accent2>
      <a:accent3>
        <a:srgbClr val="9BA5AE"/>
      </a:accent3>
      <a:accent4>
        <a:srgbClr val="67674B"/>
      </a:accent4>
      <a:accent5>
        <a:srgbClr val="DCDE44"/>
      </a:accent5>
      <a:accent6>
        <a:srgbClr val="FCF21A"/>
      </a:accent6>
      <a:hlink>
        <a:srgbClr val="000000"/>
      </a:hlink>
      <a:folHlink>
        <a:srgbClr val="000000"/>
      </a:folHlink>
    </a:clrScheme>
    <a:fontScheme name="Samveis fon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amveis_mal" id="{36C031A2-F6DB-4C80-8301-5F3E73719B8E}" vid="{69C62D17-C552-45C8-9653-7B01577BA848}"/>
    </a:ext>
  </a:extLst>
</a:theme>
</file>

<file path=ppt/theme/theme2.xml><?xml version="1.0" encoding="utf-8"?>
<a:theme xmlns:a="http://schemas.openxmlformats.org/drawingml/2006/main" name="1_Samveis_Mal_KHE_NEW">
  <a:themeElements>
    <a:clrScheme name="Farger samveis">
      <a:dk1>
        <a:sysClr val="windowText" lastClr="000000"/>
      </a:dk1>
      <a:lt1>
        <a:sysClr val="window" lastClr="FFFFFF"/>
      </a:lt1>
      <a:dk2>
        <a:srgbClr val="3A7EC0"/>
      </a:dk2>
      <a:lt2>
        <a:srgbClr val="F7F8D9"/>
      </a:lt2>
      <a:accent1>
        <a:srgbClr val="3A7EC0"/>
      </a:accent1>
      <a:accent2>
        <a:srgbClr val="8BAE4A"/>
      </a:accent2>
      <a:accent3>
        <a:srgbClr val="9BA5AE"/>
      </a:accent3>
      <a:accent4>
        <a:srgbClr val="67674B"/>
      </a:accent4>
      <a:accent5>
        <a:srgbClr val="DCDE44"/>
      </a:accent5>
      <a:accent6>
        <a:srgbClr val="FCF21A"/>
      </a:accent6>
      <a:hlink>
        <a:srgbClr val="8BAE4A"/>
      </a:hlink>
      <a:folHlink>
        <a:srgbClr val="67674B"/>
      </a:folHlink>
    </a:clrScheme>
    <a:fontScheme name="Samveis fon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amveis_mal" id="{36C031A2-F6DB-4C80-8301-5F3E73719B8E}" vid="{69C62D17-C552-45C8-9653-7B01577BA848}"/>
    </a:ext>
  </a:extLst>
</a:theme>
</file>

<file path=ppt/theme/theme3.xml><?xml version="1.0" encoding="utf-8"?>
<a:theme xmlns:a="http://schemas.openxmlformats.org/drawingml/2006/main" name="Samveis_mal">
  <a:themeElements>
    <a:clrScheme name="Farger samveis">
      <a:dk1>
        <a:sysClr val="windowText" lastClr="000000"/>
      </a:dk1>
      <a:lt1>
        <a:sysClr val="window" lastClr="FFFFFF"/>
      </a:lt1>
      <a:dk2>
        <a:srgbClr val="3A7EC0"/>
      </a:dk2>
      <a:lt2>
        <a:srgbClr val="F7F8D9"/>
      </a:lt2>
      <a:accent1>
        <a:srgbClr val="3A7EC0"/>
      </a:accent1>
      <a:accent2>
        <a:srgbClr val="8BAE4A"/>
      </a:accent2>
      <a:accent3>
        <a:srgbClr val="9BA5AE"/>
      </a:accent3>
      <a:accent4>
        <a:srgbClr val="67674B"/>
      </a:accent4>
      <a:accent5>
        <a:srgbClr val="DCDE44"/>
      </a:accent5>
      <a:accent6>
        <a:srgbClr val="FCF21A"/>
      </a:accent6>
      <a:hlink>
        <a:srgbClr val="8BAE4A"/>
      </a:hlink>
      <a:folHlink>
        <a:srgbClr val="67674B"/>
      </a:folHlink>
    </a:clrScheme>
    <a:fontScheme name="Samveis fon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amveis_mal" id="{36C031A2-F6DB-4C80-8301-5F3E73719B8E}" vid="{69C62D17-C552-45C8-9653-7B01577BA848}"/>
    </a:ext>
  </a:extLst>
</a:theme>
</file>

<file path=ppt/theme/theme4.xml><?xml version="1.0" encoding="utf-8"?>
<a:theme xmlns:a="http://schemas.openxmlformats.org/drawingml/2006/main" name="1_Samveis_mal">
  <a:themeElements>
    <a:clrScheme name="Farger samveis">
      <a:dk1>
        <a:sysClr val="windowText" lastClr="000000"/>
      </a:dk1>
      <a:lt1>
        <a:sysClr val="window" lastClr="FFFFFF"/>
      </a:lt1>
      <a:dk2>
        <a:srgbClr val="3A7EC0"/>
      </a:dk2>
      <a:lt2>
        <a:srgbClr val="F7F8D9"/>
      </a:lt2>
      <a:accent1>
        <a:srgbClr val="3A7EC0"/>
      </a:accent1>
      <a:accent2>
        <a:srgbClr val="8BAE4A"/>
      </a:accent2>
      <a:accent3>
        <a:srgbClr val="9BA5AE"/>
      </a:accent3>
      <a:accent4>
        <a:srgbClr val="67674B"/>
      </a:accent4>
      <a:accent5>
        <a:srgbClr val="DCDE44"/>
      </a:accent5>
      <a:accent6>
        <a:srgbClr val="FCF21A"/>
      </a:accent6>
      <a:hlink>
        <a:srgbClr val="8BAE4A"/>
      </a:hlink>
      <a:folHlink>
        <a:srgbClr val="67674B"/>
      </a:folHlink>
    </a:clrScheme>
    <a:fontScheme name="Samveis fon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amveis_mal" id="{36C031A2-F6DB-4C80-8301-5F3E73719B8E}" vid="{69C62D17-C552-45C8-9653-7B01577BA848}"/>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fcbf170-f3cb-4512-85fa-9c659779bd67">
      <UserInfo>
        <DisplayName>Anne Berit Rafoss</DisplayName>
        <AccountId>16</AccountId>
        <AccountType/>
      </UserInfo>
      <UserInfo>
        <DisplayName>Thea Nathalie Finstad</DisplayName>
        <AccountId>28</AccountId>
        <AccountType/>
      </UserInfo>
      <UserInfo>
        <DisplayName>Anne Gamme</DisplayName>
        <AccountId>13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34DDDE2C2C1E4794A7F10B32E8F39C" ma:contentTypeVersion="11" ma:contentTypeDescription="Create a new document." ma:contentTypeScope="" ma:versionID="3faed4f91a651a5fa52f709ce7c2a0e2">
  <xsd:schema xmlns:xsd="http://www.w3.org/2001/XMLSchema" xmlns:xs="http://www.w3.org/2001/XMLSchema" xmlns:p="http://schemas.microsoft.com/office/2006/metadata/properties" xmlns:ns3="dfcbf170-f3cb-4512-85fa-9c659779bd67" xmlns:ns4="9292cd20-ea9c-4f78-b2a7-1b18e9873274" targetNamespace="http://schemas.microsoft.com/office/2006/metadata/properties" ma:root="true" ma:fieldsID="9acb44b853e7ca9b03378b123f12a816" ns3:_="" ns4:_="">
    <xsd:import namespace="dfcbf170-f3cb-4512-85fa-9c659779bd67"/>
    <xsd:import namespace="9292cd20-ea9c-4f78-b2a7-1b18e987327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cbf170-f3cb-4512-85fa-9c659779bd6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92cd20-ea9c-4f78-b2a7-1b18e987327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47BAC0-740F-4928-A3E9-4C93DE892D0C}">
  <ds:schemaRefs>
    <ds:schemaRef ds:uri="http://schemas.microsoft.com/sharepoint/v3/contenttype/forms"/>
  </ds:schemaRefs>
</ds:datastoreItem>
</file>

<file path=customXml/itemProps2.xml><?xml version="1.0" encoding="utf-8"?>
<ds:datastoreItem xmlns:ds="http://schemas.openxmlformats.org/officeDocument/2006/customXml" ds:itemID="{72358AE2-D14E-46AE-B60D-652AE7FD0E4A}">
  <ds:schemaRefs>
    <ds:schemaRef ds:uri="http://www.w3.org/XML/1998/namespace"/>
    <ds:schemaRef ds:uri="http://purl.org/dc/dcmitype/"/>
    <ds:schemaRef ds:uri="http://schemas.microsoft.com/office/2006/documentManagement/types"/>
    <ds:schemaRef ds:uri="9292cd20-ea9c-4f78-b2a7-1b18e9873274"/>
    <ds:schemaRef ds:uri="http://purl.org/dc/elements/1.1/"/>
    <ds:schemaRef ds:uri="http://schemas.microsoft.com/office/infopath/2007/PartnerControls"/>
    <ds:schemaRef ds:uri="dfcbf170-f3cb-4512-85fa-9c659779bd67"/>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BC83076D-3E47-4536-BFB6-3594A1798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cbf170-f3cb-4512-85fa-9c659779bd67"/>
    <ds:schemaRef ds:uri="9292cd20-ea9c-4f78-b2a7-1b18e98732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2007</TotalTime>
  <Words>5078</Words>
  <Application>Microsoft Office PowerPoint</Application>
  <PresentationFormat>Widescreen</PresentationFormat>
  <Paragraphs>620</Paragraphs>
  <Slides>40</Slides>
  <Notes>0</Notes>
  <HiddenSlides>0</HiddenSlides>
  <MMClips>0</MMClips>
  <ScaleCrop>false</ScaleCrop>
  <HeadingPairs>
    <vt:vector size="8" baseType="variant">
      <vt:variant>
        <vt:lpstr>Brukte skrifter</vt:lpstr>
      </vt:variant>
      <vt:variant>
        <vt:i4>6</vt:i4>
      </vt:variant>
      <vt:variant>
        <vt:lpstr>Tema</vt:lpstr>
      </vt:variant>
      <vt:variant>
        <vt:i4>4</vt:i4>
      </vt:variant>
      <vt:variant>
        <vt:lpstr>Innebygde OLE-servere</vt:lpstr>
      </vt:variant>
      <vt:variant>
        <vt:i4>1</vt:i4>
      </vt:variant>
      <vt:variant>
        <vt:lpstr>Lysbildetitler</vt:lpstr>
      </vt:variant>
      <vt:variant>
        <vt:i4>40</vt:i4>
      </vt:variant>
    </vt:vector>
  </HeadingPairs>
  <TitlesOfParts>
    <vt:vector size="51" baseType="lpstr">
      <vt:lpstr>Arial</vt:lpstr>
      <vt:lpstr>Calibri</vt:lpstr>
      <vt:lpstr>Helvetica</vt:lpstr>
      <vt:lpstr>HelveticaNeue-Medium</vt:lpstr>
      <vt:lpstr>SourceSansProRegular</vt:lpstr>
      <vt:lpstr>Wingdings</vt:lpstr>
      <vt:lpstr>Samveis_Mal_KHE_NEW</vt:lpstr>
      <vt:lpstr>1_Samveis_Mal_KHE_NEW</vt:lpstr>
      <vt:lpstr>Samveis_mal</vt:lpstr>
      <vt:lpstr>1_Samveis_mal</vt:lpstr>
      <vt:lpstr>think-cell Slide</vt:lpstr>
      <vt:lpstr>PowerPoint-presentasjon</vt:lpstr>
      <vt:lpstr>PowerPoint-presentasjon</vt:lpstr>
      <vt:lpstr>PowerPoint-presentasjon</vt:lpstr>
      <vt:lpstr>PowerPoint-presentasjon</vt:lpstr>
      <vt:lpstr>PowerPoint-presentasjon</vt:lpstr>
      <vt:lpstr> </vt:lpstr>
      <vt:lpstr>Utfordringsbildet</vt:lpstr>
      <vt:lpstr>Presentasjon av prosjektet  «Hvordan blir vår kommune et aldersvennlig lokalsamfunn?» </vt:lpstr>
      <vt:lpstr>Hva er aldersvennlige lokalsamfunn? </vt:lpstr>
      <vt:lpstr>Nasjonalt, regionalt og lokalt arbeid med aldersvennlige lokalsamfunn</vt:lpstr>
      <vt:lpstr>Interessenter og aktører </vt:lpstr>
      <vt:lpstr>Visjon og mål</vt:lpstr>
      <vt:lpstr>Gjennomføringsplan</vt:lpstr>
      <vt:lpstr>Prosjektgruppe for utvikling av aldersvennlige lokalsamfunn </vt:lpstr>
      <vt:lpstr>Prosjektplan og milepæler </vt:lpstr>
      <vt:lpstr>PowerPoint-presentasjon</vt:lpstr>
      <vt:lpstr>Litt mer om innsiktsarbeid</vt:lpstr>
      <vt:lpstr>PowerPoint-presentasjon</vt:lpstr>
      <vt:lpstr>Prosess for innsiktsarbeid </vt:lpstr>
      <vt:lpstr>Medvirkning og innspill </vt:lpstr>
      <vt:lpstr>Metoder for å samle innsikt </vt:lpstr>
      <vt:lpstr>Idémyldring og workshop </vt:lpstr>
      <vt:lpstr>Eksempel på guide for samtale for innsikt </vt:lpstr>
      <vt:lpstr>Analyse og innsikt </vt:lpstr>
      <vt:lpstr>Funnark</vt:lpstr>
      <vt:lpstr>Hvordan lager vi funnarkene? </vt:lpstr>
      <vt:lpstr>PowerPoint-presentasjon</vt:lpstr>
      <vt:lpstr>Se nærmere på hovedtemaene – analyseverktøy </vt:lpstr>
      <vt:lpstr>Bruk av statistikk og tall i innsiktsarbeidet </vt:lpstr>
      <vt:lpstr>Få innsikt gjennom andres erfaring</vt:lpstr>
      <vt:lpstr>PowerPoint-presentasjon</vt:lpstr>
      <vt:lpstr>PowerPoint-presentasjon</vt:lpstr>
      <vt:lpstr>PowerPoint-presentasjon</vt:lpstr>
      <vt:lpstr>Steg i overgangen til drift</vt:lpstr>
      <vt:lpstr>Forankring og forpliktelse </vt:lpstr>
      <vt:lpstr>PowerPoint-presentasjon</vt:lpstr>
      <vt:lpstr>Forbedre og innovere</vt:lpstr>
      <vt:lpstr>Tips til evaluering</vt:lpstr>
      <vt:lpstr>Tiltaksutvikling  </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Elin Wetås Jara</dc:creator>
  <cp:lastModifiedBy>Thea Nathalie Finstad</cp:lastModifiedBy>
  <cp:revision>65</cp:revision>
  <dcterms:created xsi:type="dcterms:W3CDTF">2020-05-05T06:47:08Z</dcterms:created>
  <dcterms:modified xsi:type="dcterms:W3CDTF">2020-08-24T12:31:30Z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0x0101003934DDDE2C2C1E4794A7F10B32E8F39C</vt:lpwstr>
  </property>
</Properties>
</file>