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3" r:id="rId2"/>
  </p:sldMasterIdLst>
  <p:notesMasterIdLst>
    <p:notesMasterId r:id="rId41"/>
  </p:notesMasterIdLst>
  <p:handoutMasterIdLst>
    <p:handoutMasterId r:id="rId42"/>
  </p:handoutMasterIdLst>
  <p:sldIdLst>
    <p:sldId id="330" r:id="rId3"/>
    <p:sldId id="294" r:id="rId4"/>
    <p:sldId id="260" r:id="rId5"/>
    <p:sldId id="291" r:id="rId6"/>
    <p:sldId id="264" r:id="rId7"/>
    <p:sldId id="321" r:id="rId8"/>
    <p:sldId id="296" r:id="rId9"/>
    <p:sldId id="298" r:id="rId10"/>
    <p:sldId id="297" r:id="rId11"/>
    <p:sldId id="318" r:id="rId12"/>
    <p:sldId id="300" r:id="rId13"/>
    <p:sldId id="317" r:id="rId14"/>
    <p:sldId id="301" r:id="rId15"/>
    <p:sldId id="337" r:id="rId16"/>
    <p:sldId id="303" r:id="rId17"/>
    <p:sldId id="323" r:id="rId18"/>
    <p:sldId id="333" r:id="rId19"/>
    <p:sldId id="334" r:id="rId20"/>
    <p:sldId id="307" r:id="rId21"/>
    <p:sldId id="308" r:id="rId22"/>
    <p:sldId id="309" r:id="rId23"/>
    <p:sldId id="335" r:id="rId24"/>
    <p:sldId id="336" r:id="rId25"/>
    <p:sldId id="322" r:id="rId26"/>
    <p:sldId id="327" r:id="rId27"/>
    <p:sldId id="328" r:id="rId28"/>
    <p:sldId id="325" r:id="rId29"/>
    <p:sldId id="326" r:id="rId30"/>
    <p:sldId id="324" r:id="rId31"/>
    <p:sldId id="292" r:id="rId32"/>
    <p:sldId id="288" r:id="rId33"/>
    <p:sldId id="319" r:id="rId34"/>
    <p:sldId id="262" r:id="rId35"/>
    <p:sldId id="272" r:id="rId36"/>
    <p:sldId id="315" r:id="rId37"/>
    <p:sldId id="276" r:id="rId38"/>
    <p:sldId id="277" r:id="rId39"/>
    <p:sldId id="270" r:id="rId40"/>
  </p:sldIdLst>
  <p:sldSz cx="9906000" cy="6858000" type="A4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7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pos="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C0"/>
    <a:srgbClr val="2453A4"/>
    <a:srgbClr val="DCDE44"/>
    <a:srgbClr val="FDF21A"/>
    <a:srgbClr val="8BAE4A"/>
    <a:srgbClr val="67674B"/>
    <a:srgbClr val="9BA5AE"/>
    <a:srgbClr val="000000"/>
    <a:srgbClr val="2E69B3"/>
    <a:srgbClr val="2E6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9774" autoAdjust="0"/>
  </p:normalViewPr>
  <p:slideViewPr>
    <p:cSldViewPr snapToObjects="1">
      <p:cViewPr varScale="1">
        <p:scale>
          <a:sx n="111" d="100"/>
          <a:sy n="111" d="100"/>
        </p:scale>
        <p:origin x="1248" y="114"/>
      </p:cViewPr>
      <p:guideLst>
        <p:guide orient="horz" pos="2160"/>
        <p:guide pos="177"/>
        <p:guide orient="horz" pos="663"/>
        <p:guide pos="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42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9726-B2A7-B043-9B9C-5AE4AFA8CB82}" type="datetimeFigureOut">
              <a:rPr lang="en-US" smtClean="0"/>
              <a:t>1/28/2019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AF78-0AB5-C747-AF02-BD58D80F94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85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B043-62CF-3F45-9A7D-7BFFCFFC35FE}" type="datetimeFigureOut">
              <a:t>28.01.2019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F862A-7837-4344-B614-104AFDA77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206448"/>
            <a:ext cx="9505503" cy="5454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2"/>
          <p:cNvGrpSpPr/>
          <p:nvPr userDrawn="1"/>
        </p:nvGrpSpPr>
        <p:grpSpPr>
          <a:xfrm>
            <a:off x="344488" y="6012301"/>
            <a:ext cx="4130138" cy="748703"/>
            <a:chOff x="291353" y="5721294"/>
            <a:chExt cx="4130138" cy="748703"/>
          </a:xfrm>
        </p:grpSpPr>
        <p:pic>
          <p:nvPicPr>
            <p:cNvPr id="12" name="Picture 2" descr="\\10.65.9.150\ds1\RRU\JOBS\LIBRARY\DSP02000 - DSP02099\DSP02001 Admin Logo Brand Update\logo files wip\NEW PA LOGO\New PA Logo 2-17 x 2-36.emf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3" y="5836872"/>
              <a:ext cx="563012" cy="49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aho_logo_cmyk.eps"/>
            <p:cNvPicPr>
              <a:picLocks noChangeAspect="1"/>
            </p:cNvPicPr>
            <p:nvPr/>
          </p:nvPicPr>
          <p:blipFill>
            <a:blip r:embed="rId4">
              <a:grayscl/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967" y="5721294"/>
              <a:ext cx="1851524" cy="748703"/>
            </a:xfrm>
            <a:prstGeom prst="rect">
              <a:avLst/>
            </a:prstGeom>
          </p:spPr>
        </p:pic>
        <p:pic>
          <p:nvPicPr>
            <p:cNvPr id="14" name="Picture 12" descr="MW_logo_Black.eps"/>
            <p:cNvPicPr>
              <a:picLocks noChangeAspect="1"/>
            </p:cNvPicPr>
            <p:nvPr/>
          </p:nvPicPr>
          <p:blipFill>
            <a:blip r:embed="rId5" cstate="screen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287" y="5847518"/>
              <a:ext cx="583807" cy="52968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 smtClean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2773363"/>
            <a:ext cx="6662445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</a:t>
            </a:r>
            <a:r>
              <a:rPr lang="en-US" dirty="0" err="1" smtClean="0"/>
              <a:t>Klikk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navn</a:t>
            </a:r>
            <a:r>
              <a:rPr lang="en-US" dirty="0" smtClean="0"/>
              <a:t>&lt;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329264" y="5911388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</a:t>
            </a:r>
            <a:r>
              <a:rPr lang="nb-NO" sz="1050" kern="0" spc="19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JULI 2015</a:t>
            </a:r>
            <a:endParaRPr lang="nb-NO" sz="1050" kern="0" spc="19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4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9551" y="188913"/>
            <a:ext cx="9496424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på ikon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25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3933" y="367266"/>
            <a:ext cx="9217025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Klikk for å skrive inn avslutning</a:t>
            </a:r>
            <a:endParaRPr lang="nb-NO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9655" y="5890626"/>
            <a:ext cx="4130138" cy="748703"/>
            <a:chOff x="291353" y="5721294"/>
            <a:chExt cx="4130138" cy="748703"/>
          </a:xfrm>
        </p:grpSpPr>
        <p:pic>
          <p:nvPicPr>
            <p:cNvPr id="6" name="Picture 2" descr="\\10.65.9.150\ds1\RRU\JOBS\LIBRARY\DSP02000 - DSP02099\DSP02001 Admin Logo Brand Update\logo files wip\NEW PA LOGO\New PA Logo 2-17 x 2-36.emf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3" y="5836872"/>
              <a:ext cx="563012" cy="49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ho_logo_cmyk.eps"/>
            <p:cNvPicPr>
              <a:picLocks noChangeAspect="1"/>
            </p:cNvPicPr>
            <p:nvPr/>
          </p:nvPicPr>
          <p:blipFill>
            <a:blip r:embed="rId4">
              <a:grayscl/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967" y="5721294"/>
              <a:ext cx="1851524" cy="748703"/>
            </a:xfrm>
            <a:prstGeom prst="rect">
              <a:avLst/>
            </a:prstGeom>
          </p:spPr>
        </p:pic>
        <p:pic>
          <p:nvPicPr>
            <p:cNvPr id="9" name="Picture 8" descr="MW_logo_Black.eps"/>
            <p:cNvPicPr>
              <a:picLocks noChangeAspect="1"/>
            </p:cNvPicPr>
            <p:nvPr/>
          </p:nvPicPr>
          <p:blipFill>
            <a:blip r:embed="rId5" cstate="screen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287" y="5847518"/>
              <a:ext cx="583807" cy="529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5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7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20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9781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2992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96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 smtClean="0"/>
              <a:t>Klikk for å skrive inn navn på kapittel</a:t>
            </a:r>
            <a:endParaRPr lang="nb-NO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96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 smtClean="0"/>
              <a:t>Klikk for å skrive inn navn på kapittel</a:t>
            </a:r>
            <a:endParaRPr lang="nb-NO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962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endParaRPr lang="nb-NO" sz="20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sz="2800" b="0" dirty="0" smtClean="0">
                <a:solidFill>
                  <a:prstClr val="black"/>
                </a:solidFill>
              </a:rPr>
              <a:t>Veikart for tjenesteinnovasjon</a:t>
            </a:r>
            <a:endParaRPr lang="nb-NO" sz="2000" b="0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2773363"/>
            <a:ext cx="6662445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</a:t>
            </a:r>
            <a:r>
              <a:rPr lang="en-US" dirty="0" err="1" smtClean="0"/>
              <a:t>Klikk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navn</a:t>
            </a:r>
            <a:r>
              <a:rPr lang="en-US" dirty="0" smtClean="0"/>
              <a:t>&lt;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329264" y="5911388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050" kern="0" spc="190" dirty="0">
                <a:solidFill>
                  <a:prstClr val="white">
                    <a:lumMod val="50000"/>
                  </a:prstClr>
                </a:solidFill>
              </a:rPr>
              <a:t>V1.0  </a:t>
            </a:r>
            <a:r>
              <a:rPr lang="nb-NO" sz="1050" kern="0" spc="190" dirty="0" smtClean="0">
                <a:solidFill>
                  <a:prstClr val="white">
                    <a:lumMod val="50000"/>
                  </a:prstClr>
                </a:solidFill>
              </a:rPr>
              <a:t>JULI 2015</a:t>
            </a:r>
            <a:endParaRPr lang="nb-NO" sz="1050" kern="0" spc="19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0149" y="327262"/>
            <a:ext cx="5317527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149" y="13103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4701" y="1310350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9550" y="1779071"/>
            <a:ext cx="5655979" cy="4313754"/>
          </a:xfrm>
        </p:spPr>
        <p:txBody>
          <a:bodyPr>
            <a:noAutofit/>
          </a:bodyPr>
          <a:lstStyle>
            <a:lvl1pPr>
              <a:tabLst>
                <a:tab pos="5365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sidenummer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kapittel</a:t>
            </a:r>
            <a:r>
              <a:rPr lang="en-US" dirty="0" smtClean="0"/>
              <a:t>. </a:t>
            </a:r>
            <a:r>
              <a:rPr lang="en-US" dirty="0" err="1" smtClean="0"/>
              <a:t>Bruk</a:t>
            </a:r>
            <a:r>
              <a:rPr lang="en-US" dirty="0" smtClean="0"/>
              <a:t> tab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sidenummer</a:t>
            </a:r>
            <a:endParaRPr lang="en-US" dirty="0" smtClean="0"/>
          </a:p>
          <a:p>
            <a:pPr lvl="0"/>
            <a:r>
              <a:rPr lang="en-US" dirty="0" smtClean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98439" y="1634133"/>
            <a:ext cx="566709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3"/>
            <a:ext cx="3177878" cy="235651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2E69B3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du gå til </a:t>
            </a:r>
            <a:r>
              <a:rPr lang="nb-NO" sz="1400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www.ks.no/samveis</a:t>
            </a:r>
            <a:endParaRPr lang="nb-NO" sz="1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du finner det referert til i</a:t>
            </a: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628800"/>
            <a:ext cx="3177878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4437111"/>
            <a:ext cx="3177878" cy="241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[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, </a:t>
            </a:r>
            <a:r>
              <a:rPr lang="en-US" dirty="0" err="1" smtClean="0"/>
              <a:t>Fasenavn</a:t>
            </a:r>
            <a:r>
              <a:rPr lang="en-US" dirty="0" smtClean="0"/>
              <a:t>.]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35" y="4718537"/>
            <a:ext cx="3179465" cy="18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02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580" userDrawn="1">
          <p15:clr>
            <a:srgbClr val="FBAE40"/>
          </p15:clr>
        </p15:guide>
        <p15:guide id="3" pos="3846" userDrawn="1">
          <p15:clr>
            <a:srgbClr val="FBAE40"/>
          </p15:clr>
        </p15:guide>
        <p15:guide id="4" pos="157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0149" y="327262"/>
            <a:ext cx="5317527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r>
              <a:rPr lang="nb-NO" sz="2800" dirty="0" smtClean="0">
                <a:solidFill>
                  <a:srgbClr val="3A7EC0"/>
                </a:solidFill>
                <a:cs typeface="Arial"/>
              </a:rPr>
              <a:t>Innholdsfortegnelse</a:t>
            </a:r>
          </a:p>
          <a:p>
            <a:r>
              <a:rPr lang="nb-NO" sz="2800" dirty="0">
                <a:solidFill>
                  <a:srgbClr val="3A7EC0"/>
                </a:solidFill>
                <a:cs typeface="Arial"/>
              </a:rPr>
              <a:t> </a:t>
            </a:r>
            <a:r>
              <a:rPr lang="nb-NO" sz="2800" dirty="0" smtClean="0">
                <a:solidFill>
                  <a:srgbClr val="3A7EC0"/>
                </a:solidFill>
                <a:cs typeface="Arial"/>
              </a:rPr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149" y="13103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cs typeface="Arial" panose="020B0604020202020204" pitchFamily="34" charset="0"/>
              </a:rPr>
              <a:t>Side</a:t>
            </a:r>
            <a:endParaRPr lang="nb-NO" sz="1400" dirty="0">
              <a:solidFill>
                <a:srgbClr val="3A7EC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92560" y="1310350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cs typeface="Arial" panose="020B0604020202020204" pitchFamily="34" charset="0"/>
              </a:rPr>
              <a:t>Tema</a:t>
            </a:r>
            <a:endParaRPr lang="nb-NO" sz="1400" dirty="0">
              <a:solidFill>
                <a:srgbClr val="3A7E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9550" y="1779071"/>
            <a:ext cx="5655979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sidenummer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kapittel</a:t>
            </a:r>
            <a:r>
              <a:rPr lang="en-US" dirty="0" smtClean="0"/>
              <a:t>. </a:t>
            </a:r>
            <a:r>
              <a:rPr lang="en-US" dirty="0" err="1" smtClean="0"/>
              <a:t>Bruk</a:t>
            </a:r>
            <a:r>
              <a:rPr lang="en-US" dirty="0" smtClean="0"/>
              <a:t> tab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sidenummer</a:t>
            </a:r>
            <a:endParaRPr lang="en-US" dirty="0" smtClean="0"/>
          </a:p>
          <a:p>
            <a:pPr lvl="0"/>
            <a:r>
              <a:rPr lang="en-US" dirty="0" smtClean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98439" y="1634133"/>
            <a:ext cx="566709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3"/>
            <a:ext cx="3177878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 smtClean="0"/>
              <a:t>[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, </a:t>
            </a:r>
            <a:r>
              <a:rPr lang="en-US" dirty="0" err="1" smtClean="0"/>
              <a:t>Fasenavn</a:t>
            </a:r>
            <a:r>
              <a:rPr lang="en-US" dirty="0" smtClean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628800"/>
            <a:ext cx="3177878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4" y="4728614"/>
            <a:ext cx="314743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7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580" userDrawn="1">
          <p15:clr>
            <a:srgbClr val="FBAE40"/>
          </p15:clr>
        </p15:guide>
        <p15:guide id="3" pos="3846" userDrawn="1">
          <p15:clr>
            <a:srgbClr val="FBAE40"/>
          </p15:clr>
        </p15:guide>
        <p15:guide id="4" pos="157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endParaRPr lang="nb-NO" sz="20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 smtClean="0"/>
              <a:t>Klikk for å skrive inn navn på kapittel</a:t>
            </a:r>
            <a:endParaRPr lang="nb-NO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92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09549" y="1634464"/>
            <a:ext cx="5655979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994464"/>
            <a:ext cx="5657142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09551" y="3565249"/>
            <a:ext cx="5655978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08387" y="3925249"/>
            <a:ext cx="5657142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22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551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950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3" y="327262"/>
            <a:ext cx="949714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5433" y="1634462"/>
            <a:ext cx="2694117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7964" y="5613752"/>
            <a:ext cx="5657566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16596" y="2205024"/>
            <a:ext cx="2700002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5" y="943270"/>
            <a:ext cx="949597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165529" y="1639678"/>
            <a:ext cx="2700000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161868" y="2205024"/>
            <a:ext cx="2700000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12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5" y="327262"/>
            <a:ext cx="949713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9550" y="1628774"/>
            <a:ext cx="5652318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7" y="943270"/>
            <a:ext cx="9495975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93159" y="4149080"/>
            <a:ext cx="3168353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3784319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20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27262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1772815"/>
            <a:ext cx="3177878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9550" y="1635124"/>
            <a:ext cx="5652318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301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379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933" y="327262"/>
            <a:ext cx="950595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1733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0933" y="1635125"/>
            <a:ext cx="9505950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0933" y="2719613"/>
            <a:ext cx="9505950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på ikonet for å sette inn bilde</a:t>
            </a:r>
            <a:endParaRPr lang="nb-NO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0603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530312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700021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2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 smtClean="0"/>
              <a:t>Klikk for å skrive inn navn på kapittel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4827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9551" y="188913"/>
            <a:ext cx="9496424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på ikon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598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endParaRPr lang="nb-NO" sz="20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3933" y="367266"/>
            <a:ext cx="9217025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Klikk for å skrive inn avslutning</a:t>
            </a:r>
            <a:endParaRPr lang="nb-NO" dirty="0"/>
          </a:p>
        </p:txBody>
      </p:sp>
      <p:pic>
        <p:nvPicPr>
          <p:cNvPr id="10" name="Picture 9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31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07995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398719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5894432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7801670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708907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72718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28464" y="72008"/>
            <a:ext cx="9649071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71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50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09549" y="1634464"/>
            <a:ext cx="5655979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994464"/>
            <a:ext cx="5657142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beskrivelse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utarbeides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roller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09551" y="3565249"/>
            <a:ext cx="5655978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08387" y="3925249"/>
            <a:ext cx="5657142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overskift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overskift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32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3" y="327262"/>
            <a:ext cx="949714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5433" y="1634462"/>
            <a:ext cx="2694117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7964" y="5613752"/>
            <a:ext cx="5657566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16596" y="2205024"/>
            <a:ext cx="2700002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5" y="943270"/>
            <a:ext cx="949597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evt. undertittel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165529" y="1639678"/>
            <a:ext cx="2700000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161868" y="2205024"/>
            <a:ext cx="2700000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beskrivelse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utarbeides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roller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overskift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overskift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07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5" y="327262"/>
            <a:ext cx="949713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9550" y="1628774"/>
            <a:ext cx="5652318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7" y="943270"/>
            <a:ext cx="9495975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utstyr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93159" y="4149080"/>
            <a:ext cx="3168353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på ikonet for å sette inn bilde</a:t>
            </a:r>
            <a:endParaRPr lang="nb-NO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overskift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3784319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overskift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62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27262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1772815"/>
            <a:ext cx="3177878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9550" y="1635124"/>
            <a:ext cx="5652318" cy="5034236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på ikonet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040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181100"/>
            <a:ext cx="9503023" cy="5487988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405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933" y="327262"/>
            <a:ext cx="950595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1733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0933" y="1635125"/>
            <a:ext cx="9505950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0933" y="2719613"/>
            <a:ext cx="9505950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på ikonet for å sette inn bilde</a:t>
            </a:r>
            <a:endParaRPr lang="nb-NO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0603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530312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700021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37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180620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8" y="327262"/>
            <a:ext cx="9217024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198" y="6413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28.01.2019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727" y="6413951"/>
            <a:ext cx="2462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4487" y="1628775"/>
            <a:ext cx="92170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918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3" r:id="rId4"/>
    <p:sldLayoutId id="2147483674" r:id="rId5"/>
    <p:sldLayoutId id="2147483675" r:id="rId6"/>
    <p:sldLayoutId id="2147483677" r:id="rId7"/>
    <p:sldLayoutId id="2147483661" r:id="rId8"/>
    <p:sldLayoutId id="2147483678" r:id="rId9"/>
    <p:sldLayoutId id="2147483669" r:id="rId10"/>
    <p:sldLayoutId id="2147483673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5" r:id="rId17"/>
    <p:sldLayoutId id="214748368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217" userDrawn="1">
          <p15:clr>
            <a:srgbClr val="F26B43"/>
          </p15:clr>
        </p15:guide>
        <p15:guide id="11" pos="6023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984" userDrawn="1">
          <p15:clr>
            <a:srgbClr val="F26B43"/>
          </p15:clr>
        </p15:guide>
        <p15:guide id="14" pos="3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8" y="327262"/>
            <a:ext cx="9217024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198" y="6413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727" y="6413951"/>
            <a:ext cx="2462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4487" y="1628775"/>
            <a:ext cx="92170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7636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217" userDrawn="1">
          <p15:clr>
            <a:srgbClr val="F26B43"/>
          </p15:clr>
        </p15:guide>
        <p15:guide id="11" pos="6023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984" userDrawn="1">
          <p15:clr>
            <a:srgbClr val="F26B43"/>
          </p15:clr>
        </p15:guide>
        <p15:guide id="14" pos="3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b="1" dirty="0"/>
              <a:t>03	Introduksjon til analyseverktøy</a:t>
            </a:r>
          </a:p>
          <a:p>
            <a:endParaRPr lang="nb-NO" dirty="0"/>
          </a:p>
          <a:p>
            <a:r>
              <a:rPr lang="nb-NO" b="1" dirty="0" smtClean="0"/>
              <a:t>06</a:t>
            </a:r>
            <a:r>
              <a:rPr lang="nb-NO" dirty="0"/>
              <a:t>	</a:t>
            </a:r>
            <a:r>
              <a:rPr lang="nb-NO" b="1" dirty="0" err="1"/>
              <a:t>Funnark</a:t>
            </a:r>
            <a:endParaRPr lang="nb-NO" b="1" dirty="0"/>
          </a:p>
          <a:p>
            <a:r>
              <a:rPr lang="nb-NO" dirty="0" smtClean="0"/>
              <a:t>07</a:t>
            </a:r>
            <a:r>
              <a:rPr lang="nb-NO" dirty="0"/>
              <a:t>	</a:t>
            </a:r>
            <a:r>
              <a:rPr lang="nb-NO" dirty="0" err="1" smtClean="0"/>
              <a:t>Funnark</a:t>
            </a:r>
            <a:r>
              <a:rPr lang="nb-NO" dirty="0" smtClean="0"/>
              <a:t> </a:t>
            </a:r>
            <a:r>
              <a:rPr lang="nb-NO" dirty="0"/>
              <a:t>for intervjuer og observasjoner</a:t>
            </a:r>
          </a:p>
          <a:p>
            <a:r>
              <a:rPr lang="nb-NO" dirty="0" smtClean="0"/>
              <a:t>24</a:t>
            </a:r>
            <a:r>
              <a:rPr lang="nb-NO" dirty="0"/>
              <a:t>	</a:t>
            </a:r>
            <a:r>
              <a:rPr lang="nb-NO" dirty="0" err="1"/>
              <a:t>Funnark</a:t>
            </a:r>
            <a:r>
              <a:rPr lang="nb-NO" dirty="0"/>
              <a:t> for statistikk og tall</a:t>
            </a:r>
          </a:p>
          <a:p>
            <a:endParaRPr lang="nb-NO" dirty="0"/>
          </a:p>
          <a:p>
            <a:r>
              <a:rPr lang="nb-NO" b="1" dirty="0" smtClean="0"/>
              <a:t>31</a:t>
            </a:r>
            <a:r>
              <a:rPr lang="nb-NO" b="1" dirty="0"/>
              <a:t>	SWOT-analyse</a:t>
            </a:r>
          </a:p>
          <a:p>
            <a:endParaRPr lang="nb-NO" dirty="0"/>
          </a:p>
          <a:p>
            <a:endParaRPr lang="nb-NO" dirty="0">
              <a:solidFill>
                <a:srgbClr val="FF0000"/>
              </a:solidFill>
            </a:endParaRPr>
          </a:p>
          <a:p>
            <a:pPr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6393160" y="2080593"/>
            <a:ext cx="3177878" cy="271655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dirty="0" smtClean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latin typeface="Arial"/>
              <a:ea typeface="Calibri"/>
              <a:cs typeface="Arial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402882" y="1628800"/>
            <a:ext cx="3177878" cy="516924"/>
          </a:xfrm>
        </p:spPr>
        <p:txBody>
          <a:bodyPr>
            <a:normAutofit lnSpcReduction="10000"/>
          </a:bodyPr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</p:spTree>
    <p:extLst>
      <p:ext uri="{BB962C8B-B14F-4D97-AF65-F5344CB8AC3E}">
        <p14:creationId xmlns:p14="http://schemas.microsoft.com/office/powerpoint/2010/main" val="17458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3233208" y="7186083"/>
            <a:ext cx="9906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indent="0">
              <a:spcBef>
                <a:spcPct val="20000"/>
              </a:spcBef>
            </a:pPr>
            <a:endParaRPr lang="nb-NO" sz="1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74181" y="-1002693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Prosessen for å utarbeide </a:t>
            </a:r>
            <a:r>
              <a:rPr lang="nb-NO" dirty="0" err="1" smtClean="0"/>
              <a:t>funnark</a:t>
            </a:r>
            <a:r>
              <a:rPr lang="nb-NO" dirty="0" smtClean="0"/>
              <a:t> er vist under</a:t>
            </a:r>
            <a:endParaRPr lang="nb-NO" dirty="0"/>
          </a:p>
        </p:txBody>
      </p:sp>
      <p:sp>
        <p:nvSpPr>
          <p:cNvPr id="34" name="Rectangle 33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75917" y="5482082"/>
            <a:ext cx="3554224" cy="1169513"/>
          </a:xfrm>
          <a:prstGeom prst="rect">
            <a:avLst/>
          </a:prstGeom>
        </p:spPr>
        <p:txBody>
          <a:bodyPr wrap="square" lIns="91400" tIns="45701" rIns="91400" bIns="45701">
            <a:spAutoFit/>
          </a:bodyPr>
          <a:lstStyle/>
          <a:p>
            <a:pPr algn="l"/>
            <a:r>
              <a:rPr lang="nb-NO" sz="1400" b="1" dirty="0" smtClean="0">
                <a:latin typeface="Arial"/>
                <a:cs typeface="Arial"/>
              </a:rPr>
              <a:t>Fylle ut </a:t>
            </a:r>
            <a:r>
              <a:rPr lang="nb-NO" sz="1400" b="1" dirty="0">
                <a:latin typeface="Arial"/>
                <a:cs typeface="Arial"/>
              </a:rPr>
              <a:t>f</a:t>
            </a:r>
            <a:r>
              <a:rPr lang="nb-NO" sz="1400" b="1" dirty="0" smtClean="0">
                <a:latin typeface="Arial"/>
                <a:cs typeface="Arial"/>
              </a:rPr>
              <a:t>unnark og personprofiler</a:t>
            </a:r>
            <a:endParaRPr lang="nb-NO" sz="1400" dirty="0" smtClean="0">
              <a:latin typeface="Arial"/>
              <a:cs typeface="Arial"/>
            </a:endParaRP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Velg ut de viktigste funnområdene</a:t>
            </a: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Utdyp og beskriv funnene </a:t>
            </a: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Eksemplifiser med historier og sitater</a:t>
            </a: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Lage designprinsipper</a:t>
            </a:r>
            <a:endParaRPr lang="nb-NO" sz="1400" dirty="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637" y="5482084"/>
            <a:ext cx="2624148" cy="738625"/>
          </a:xfrm>
          <a:prstGeom prst="rect">
            <a:avLst/>
          </a:prstGeom>
        </p:spPr>
        <p:txBody>
          <a:bodyPr wrap="square" lIns="91400" tIns="45701" rIns="91400" bIns="45701">
            <a:spAutoFit/>
          </a:bodyPr>
          <a:lstStyle/>
          <a:p>
            <a:pPr algn="l"/>
            <a:r>
              <a:rPr lang="nb-NO" sz="1400" b="1" dirty="0" smtClean="0">
                <a:latin typeface="Arial"/>
                <a:cs typeface="Arial"/>
              </a:rPr>
              <a:t>Tømme seg for innsikt</a:t>
            </a: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Hva gjorde mest inntrykk?</a:t>
            </a: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“Hva satt vi igjen med?”</a:t>
            </a:r>
            <a:endParaRPr lang="nb-NO" sz="1400" dirty="0">
              <a:latin typeface="Arial"/>
              <a:cs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94311" y="4787044"/>
            <a:ext cx="605092" cy="5585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t"/>
          <a:lstStyle/>
          <a:p>
            <a:pPr algn="ctr"/>
            <a:endParaRPr lang="nb-NO" dirty="0" smtClean="0"/>
          </a:p>
        </p:txBody>
      </p:sp>
      <p:sp>
        <p:nvSpPr>
          <p:cNvPr id="43" name="Oval 42"/>
          <p:cNvSpPr/>
          <p:nvPr/>
        </p:nvSpPr>
        <p:spPr>
          <a:xfrm>
            <a:off x="7082046" y="4787044"/>
            <a:ext cx="605092" cy="5585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t"/>
          <a:lstStyle/>
          <a:p>
            <a:pPr algn="ctr"/>
            <a:endParaRPr lang="nb-NO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3656856" y="5482082"/>
            <a:ext cx="2357197" cy="954069"/>
          </a:xfrm>
          <a:prstGeom prst="rect">
            <a:avLst/>
          </a:prstGeom>
        </p:spPr>
        <p:txBody>
          <a:bodyPr wrap="square" lIns="91400" tIns="45701" rIns="91400" bIns="45701">
            <a:spAutoFit/>
          </a:bodyPr>
          <a:lstStyle/>
          <a:p>
            <a:pPr algn="l"/>
            <a:r>
              <a:rPr lang="nb-NO" sz="1400" b="1" dirty="0" smtClean="0">
                <a:latin typeface="Arial"/>
                <a:cs typeface="Arial"/>
              </a:rPr>
              <a:t>Rydde opp</a:t>
            </a: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Gruppere funn og sitater</a:t>
            </a:r>
            <a:endParaRPr lang="nb-NO" sz="1400" b="1" dirty="0" smtClean="0">
              <a:latin typeface="Arial"/>
              <a:cs typeface="Arial"/>
            </a:endParaRPr>
          </a:p>
          <a:p>
            <a:pPr marL="179587" indent="-179587" algn="l">
              <a:buFont typeface="Arial"/>
              <a:buChar char="•"/>
            </a:pPr>
            <a:r>
              <a:rPr lang="nb-NO" sz="1400" dirty="0" smtClean="0">
                <a:latin typeface="Arial"/>
                <a:cs typeface="Arial"/>
              </a:rPr>
              <a:t>Identifisere ulike funnområder</a:t>
            </a:r>
            <a:endParaRPr lang="nb-NO" sz="1400" dirty="0">
              <a:latin typeface="Arial"/>
              <a:cs typeface="Arial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65524" y="4787044"/>
            <a:ext cx="605092" cy="5585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t"/>
          <a:lstStyle/>
          <a:p>
            <a:pPr algn="ctr"/>
            <a:endParaRPr lang="nb-NO" dirty="0" smtClean="0"/>
          </a:p>
        </p:txBody>
      </p:sp>
      <p:cxnSp>
        <p:nvCxnSpPr>
          <p:cNvPr id="46" name="Straight Arrow Connector 45"/>
          <p:cNvCxnSpPr>
            <a:stCxn id="42" idx="2"/>
          </p:cNvCxnSpPr>
          <p:nvPr/>
        </p:nvCxnSpPr>
        <p:spPr>
          <a:xfrm>
            <a:off x="1094314" y="5066320"/>
            <a:ext cx="8024589" cy="6769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08584" y="4769403"/>
            <a:ext cx="539381" cy="554269"/>
          </a:xfrm>
          <a:prstGeom prst="rect">
            <a:avLst/>
          </a:prstGeom>
          <a:noFill/>
        </p:spPr>
        <p:txBody>
          <a:bodyPr wrap="square" lIns="71957" tIns="71957" rIns="71957" bIns="71957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97595" y="4760670"/>
            <a:ext cx="539381" cy="554269"/>
          </a:xfrm>
          <a:prstGeom prst="rect">
            <a:avLst/>
          </a:prstGeom>
          <a:noFill/>
        </p:spPr>
        <p:txBody>
          <a:bodyPr wrap="square" lIns="71957" tIns="71957" rIns="71957" bIns="71957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21931" y="4760670"/>
            <a:ext cx="539381" cy="554269"/>
          </a:xfrm>
          <a:prstGeom prst="rect">
            <a:avLst/>
          </a:prstGeom>
          <a:noFill/>
        </p:spPr>
        <p:txBody>
          <a:bodyPr wrap="square" lIns="71957" tIns="71957" rIns="71957" bIns="71957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0" name="Picture 49" descr="Prosess_stor-02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5" y="1955800"/>
            <a:ext cx="2228564" cy="2616200"/>
          </a:xfrm>
          <a:prstGeom prst="rect">
            <a:avLst/>
          </a:prstGeom>
        </p:spPr>
      </p:pic>
      <p:pic>
        <p:nvPicPr>
          <p:cNvPr id="51" name="Picture 50" descr="Prosess_stor-02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351" y="1955800"/>
            <a:ext cx="1878697" cy="2616200"/>
          </a:xfrm>
          <a:prstGeom prst="rect">
            <a:avLst/>
          </a:prstGeom>
        </p:spPr>
      </p:pic>
      <p:pic>
        <p:nvPicPr>
          <p:cNvPr id="52" name="Picture 51" descr="Prosess_stor-02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143" y="2277973"/>
            <a:ext cx="1081169" cy="1338072"/>
          </a:xfrm>
          <a:prstGeom prst="rect">
            <a:avLst/>
          </a:prstGeom>
        </p:spPr>
      </p:pic>
      <p:pic>
        <p:nvPicPr>
          <p:cNvPr id="53" name="Picture 52" descr="Prosess_stor-02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265" y="2566005"/>
            <a:ext cx="1081169" cy="1338072"/>
          </a:xfrm>
          <a:prstGeom prst="rect">
            <a:avLst/>
          </a:prstGeom>
        </p:spPr>
      </p:pic>
      <p:pic>
        <p:nvPicPr>
          <p:cNvPr id="54" name="Picture 53" descr="Prosess_stor-02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04" y="3070061"/>
            <a:ext cx="1081169" cy="1338072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3801234" y="2957159"/>
            <a:ext cx="320525" cy="12828"/>
          </a:xfrm>
          <a:prstGeom prst="line">
            <a:avLst/>
          </a:prstGeom>
          <a:noFill/>
          <a:ln w="76200" cap="flat" cmpd="sng">
            <a:solidFill>
              <a:srgbClr val="2C99C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>
            <a:off x="4099696" y="3634589"/>
            <a:ext cx="320525" cy="12828"/>
          </a:xfrm>
          <a:prstGeom prst="line">
            <a:avLst/>
          </a:prstGeom>
          <a:noFill/>
          <a:ln w="76200" cap="flat" cmpd="sng">
            <a:solidFill>
              <a:srgbClr val="2C99C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/>
          <p:cNvCxnSpPr/>
          <p:nvPr/>
        </p:nvCxnSpPr>
        <p:spPr>
          <a:xfrm>
            <a:off x="4707852" y="4065452"/>
            <a:ext cx="320525" cy="12828"/>
          </a:xfrm>
          <a:prstGeom prst="line">
            <a:avLst/>
          </a:prstGeom>
          <a:noFill/>
          <a:ln w="76200" cap="flat" cmpd="sng">
            <a:solidFill>
              <a:srgbClr val="2C99C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/>
          <p:cNvCxnSpPr/>
          <p:nvPr/>
        </p:nvCxnSpPr>
        <p:spPr>
          <a:xfrm>
            <a:off x="4846670" y="2791578"/>
            <a:ext cx="320525" cy="12828"/>
          </a:xfrm>
          <a:prstGeom prst="line">
            <a:avLst/>
          </a:prstGeom>
          <a:noFill/>
          <a:ln w="76200" cap="flat" cmpd="sng">
            <a:solidFill>
              <a:srgbClr val="2C99C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/>
          <p:cNvCxnSpPr/>
          <p:nvPr/>
        </p:nvCxnSpPr>
        <p:spPr>
          <a:xfrm>
            <a:off x="4864179" y="3603217"/>
            <a:ext cx="320525" cy="12828"/>
          </a:xfrm>
          <a:prstGeom prst="line">
            <a:avLst/>
          </a:prstGeom>
          <a:noFill/>
          <a:ln w="76200" cap="flat" cmpd="sng">
            <a:solidFill>
              <a:srgbClr val="2C99C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 Placeholder 3"/>
          <p:cNvSpPr txBox="1">
            <a:spLocks/>
          </p:cNvSpPr>
          <p:nvPr/>
        </p:nvSpPr>
        <p:spPr>
          <a:xfrm>
            <a:off x="-43659" y="6244037"/>
            <a:ext cx="9503022" cy="294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3A7EC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31" name="Title 13"/>
          <p:cNvSpPr>
            <a:spLocks noGrp="1"/>
          </p:cNvSpPr>
          <p:nvPr>
            <p:ph type="title"/>
          </p:nvPr>
        </p:nvSpPr>
        <p:spPr>
          <a:xfrm>
            <a:off x="200074" y="343888"/>
            <a:ext cx="9504186" cy="557836"/>
          </a:xfrm>
        </p:spPr>
        <p:txBody>
          <a:bodyPr anchor="t"/>
          <a:lstStyle/>
          <a:p>
            <a:r>
              <a:rPr lang="nb-NO" dirty="0" smtClean="0"/>
              <a:t>Introduksjon til </a:t>
            </a:r>
            <a:r>
              <a:rPr lang="nb-NO" dirty="0" err="1" smtClean="0"/>
              <a:t>funnark</a:t>
            </a:r>
            <a:r>
              <a:rPr lang="nb-NO" dirty="0" smtClean="0"/>
              <a:t> for intervjuer og observasjoner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48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19341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6012000" cy="4818873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Hvordan </a:t>
            </a:r>
            <a:r>
              <a:rPr lang="nb-NO" b="1" dirty="0" smtClean="0">
                <a:solidFill>
                  <a:srgbClr val="3A7EC0"/>
                </a:solidFill>
              </a:rPr>
              <a:t>utarbeide </a:t>
            </a:r>
            <a:r>
              <a:rPr lang="nb-NO" b="1" dirty="0" err="1" smtClean="0">
                <a:solidFill>
                  <a:srgbClr val="3A7EC0"/>
                </a:solidFill>
              </a:rPr>
              <a:t>funnark</a:t>
            </a:r>
            <a:r>
              <a:rPr lang="nb-NO" b="1" dirty="0" smtClean="0">
                <a:solidFill>
                  <a:srgbClr val="3A7EC0"/>
                </a:solidFill>
              </a:rPr>
              <a:t>?</a:t>
            </a:r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1. «Tømme seg» for innsikt  </a:t>
            </a:r>
            <a:r>
              <a:rPr lang="nb-NO" dirty="0" smtClean="0"/>
              <a:t>Dersom </a:t>
            </a:r>
            <a:r>
              <a:rPr lang="nb-NO" dirty="0"/>
              <a:t>flere har gjort </a:t>
            </a:r>
            <a:r>
              <a:rPr lang="nb-NO" dirty="0" smtClean="0"/>
              <a:t>innsiktsarbeid, bør dere gjøre dette steget sammen. Ta en </a:t>
            </a:r>
            <a:r>
              <a:rPr lang="nb-NO" dirty="0"/>
              <a:t>runde rundt bordet og del med hverandre. Snakk rundt en struktur, f.eks. «</a:t>
            </a:r>
            <a:r>
              <a:rPr lang="nb-NO" dirty="0" smtClean="0"/>
              <a:t>tjenestereisen». Del </a:t>
            </a:r>
            <a:r>
              <a:rPr lang="nb-NO" dirty="0"/>
              <a:t>informasjon, eksempler og tolkning fra alle deltagerne. Skriv ned på </a:t>
            </a:r>
            <a:r>
              <a:rPr lang="nb-NO" dirty="0" err="1" smtClean="0"/>
              <a:t>post-it</a:t>
            </a:r>
            <a:r>
              <a:rPr lang="nb-NO" dirty="0" smtClean="0"/>
              <a:t>-lapper </a:t>
            </a:r>
            <a:r>
              <a:rPr lang="nb-NO" dirty="0"/>
              <a:t>underveis. Det kan være lurt å prøve å sortere og skille mellom lappene, så noter gjerne på ulike farger fordelt på tema, ren innsikt (eksempler, historier, sitater) og muligheter/idéer/føringer for videre arbeid.</a:t>
            </a:r>
          </a:p>
          <a:p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2. Rydde opp  </a:t>
            </a:r>
            <a:r>
              <a:rPr lang="nb-NO" dirty="0" smtClean="0"/>
              <a:t>Dere vil etter hvert se større temaer fremheve seg, f.eks: Mestringsfølelse, Ensomhet eller Frivillighet. Disse er større funn som mange mindre funn bygger opp under. Prioriter </a:t>
            </a:r>
            <a:r>
              <a:rPr lang="nb-NO" dirty="0"/>
              <a:t>hvilke som er de </a:t>
            </a:r>
            <a:r>
              <a:rPr lang="nb-NO" dirty="0" smtClean="0"/>
              <a:t>viktigste. </a:t>
            </a:r>
            <a:r>
              <a:rPr lang="nb-NO" dirty="0"/>
              <a:t>Les navnet på hovedtemaet og spør dere selv: «Hva så?» og beskriv hvorfor dette temaet er </a:t>
            </a:r>
            <a:r>
              <a:rPr lang="nb-NO" dirty="0" smtClean="0"/>
              <a:t>viktig å vektlegge i prosjektet.</a:t>
            </a:r>
            <a:endParaRPr lang="nb-NO" dirty="0"/>
          </a:p>
          <a:p>
            <a:endParaRPr lang="nb-NO" dirty="0"/>
          </a:p>
          <a:p>
            <a:r>
              <a:rPr lang="nb-NO" b="1" dirty="0" smtClean="0">
                <a:solidFill>
                  <a:srgbClr val="3A7EC0"/>
                </a:solidFill>
              </a:rPr>
              <a:t>3. Fylle </a:t>
            </a:r>
            <a:r>
              <a:rPr lang="nb-NO" b="1" dirty="0">
                <a:solidFill>
                  <a:srgbClr val="3A7EC0"/>
                </a:solidFill>
              </a:rPr>
              <a:t>ut funnark og </a:t>
            </a:r>
            <a:r>
              <a:rPr lang="nb-NO" b="1" dirty="0" smtClean="0">
                <a:solidFill>
                  <a:srgbClr val="3A7EC0"/>
                </a:solidFill>
              </a:rPr>
              <a:t>personprofiler  </a:t>
            </a:r>
            <a:r>
              <a:rPr lang="nb-NO" dirty="0" smtClean="0"/>
              <a:t>Lag </a:t>
            </a:r>
            <a:r>
              <a:rPr lang="nb-NO" dirty="0"/>
              <a:t>de viktigste hovedtemaene presentasjonsvennlige ved å fylle ut funnark for hånd. Disse består av en forklarende overskrift, en utdypende beskrivelse samt </a:t>
            </a:r>
            <a:r>
              <a:rPr lang="nb-NO" dirty="0" smtClean="0"/>
              <a:t>historier</a:t>
            </a:r>
            <a:r>
              <a:rPr lang="nb-NO" dirty="0"/>
              <a:t>, sitater og gjerne </a:t>
            </a:r>
            <a:r>
              <a:rPr lang="nb-NO" dirty="0" smtClean="0"/>
              <a:t>bilder. Sjekk disse mot målene og problemstillingen for prosjektet. Fyll </a:t>
            </a:r>
            <a:r>
              <a:rPr lang="nb-NO" dirty="0"/>
              <a:t>ut en personprofil for hver person dere har snakket med. N</a:t>
            </a:r>
            <a:r>
              <a:rPr lang="nb-NO" dirty="0" smtClean="0"/>
              <a:t>avn </a:t>
            </a:r>
            <a:r>
              <a:rPr lang="nb-NO" dirty="0"/>
              <a:t>og bilde kan være svært sensitiv informasjon, men fyll ut det som er mulig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r>
              <a:rPr lang="nb-NO" dirty="0" smtClean="0"/>
              <a:t>12</a:t>
            </a:r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000000"/>
                </a:solidFill>
                <a:ea typeface="Arial"/>
              </a:rPr>
              <a:t>Utstyr: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Et stort </a:t>
            </a:r>
            <a:r>
              <a:rPr lang="nb-NO" dirty="0" smtClean="0"/>
              <a:t>rom </a:t>
            </a:r>
            <a:r>
              <a:rPr lang="nb-NO" dirty="0"/>
              <a:t>med mye veggplass </a:t>
            </a:r>
            <a:endParaRPr lang="nb-NO" dirty="0" smtClean="0"/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Utfylte </a:t>
            </a:r>
            <a:r>
              <a:rPr lang="nb-NO" dirty="0"/>
              <a:t>prosess-notatark, </a:t>
            </a:r>
            <a:r>
              <a:rPr lang="nb-NO" dirty="0" smtClean="0"/>
              <a:t>intervjuguiden </a:t>
            </a:r>
            <a:r>
              <a:rPr lang="nb-NO" dirty="0"/>
              <a:t>og </a:t>
            </a:r>
            <a:r>
              <a:rPr lang="nb-NO" dirty="0" smtClean="0"/>
              <a:t>evt. </a:t>
            </a:r>
            <a:r>
              <a:rPr lang="nb-NO" dirty="0"/>
              <a:t>notatbok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Plansjer, </a:t>
            </a:r>
            <a:r>
              <a:rPr lang="nb-NO" dirty="0"/>
              <a:t>tusjer, </a:t>
            </a:r>
            <a:r>
              <a:rPr lang="nb-NO" dirty="0" smtClean="0"/>
              <a:t>post it-lapper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Maler for </a:t>
            </a:r>
            <a:r>
              <a:rPr lang="nb-NO" dirty="0" err="1" smtClean="0"/>
              <a:t>funnark</a:t>
            </a:r>
            <a:r>
              <a:rPr lang="nb-NO" dirty="0" smtClean="0"/>
              <a:t> og profiler</a:t>
            </a:r>
            <a:endParaRPr lang="nb-NO" dirty="0"/>
          </a:p>
          <a:p>
            <a:endParaRPr lang="nb-NO" b="1" dirty="0" smtClean="0">
              <a:solidFill>
                <a:srgbClr val="000000"/>
              </a:solidFill>
              <a:ea typeface="Arial"/>
            </a:endParaRPr>
          </a:p>
          <a:p>
            <a:r>
              <a:rPr lang="nb-NO" b="1" dirty="0" smtClean="0">
                <a:solidFill>
                  <a:srgbClr val="000000"/>
                </a:solidFill>
                <a:ea typeface="Arial"/>
              </a:rPr>
              <a:t>Tidsbruk</a:t>
            </a:r>
            <a:r>
              <a:rPr lang="nb-NO" b="1" dirty="0">
                <a:solidFill>
                  <a:srgbClr val="000000"/>
                </a:solidFill>
                <a:ea typeface="Arial"/>
              </a:rPr>
              <a:t>: </a:t>
            </a:r>
            <a:r>
              <a:rPr lang="nb-NO" dirty="0"/>
              <a:t>Avhengig av antall personer dere har </a:t>
            </a:r>
            <a:r>
              <a:rPr lang="nb-NO" dirty="0" smtClean="0"/>
              <a:t>intervjuet og observert.</a:t>
            </a:r>
            <a:endParaRPr lang="nb-NO" dirty="0"/>
          </a:p>
          <a:p>
            <a:endParaRPr lang="nb-NO" dirty="0"/>
          </a:p>
          <a:p>
            <a:r>
              <a:rPr lang="nb-NO" b="1" dirty="0" smtClean="0"/>
              <a:t>Maler</a:t>
            </a:r>
            <a:r>
              <a:rPr lang="nb-NO" b="1" dirty="0"/>
              <a:t> </a:t>
            </a:r>
            <a:r>
              <a:rPr lang="nb-NO" b="1" dirty="0" smtClean="0"/>
              <a:t>for </a:t>
            </a:r>
            <a:r>
              <a:rPr lang="nb-NO" b="1" dirty="0" err="1" smtClean="0"/>
              <a:t>funnark</a:t>
            </a:r>
            <a:r>
              <a:rPr lang="nb-NO" b="1" dirty="0" smtClean="0"/>
              <a:t> og personprofiler</a:t>
            </a:r>
            <a:endParaRPr lang="nb-NO" b="1" dirty="0"/>
          </a:p>
          <a:p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11" name="Picture 10" descr="Screen Shot 2015-07-01 at 16.11.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06" y="4777340"/>
            <a:ext cx="1656184" cy="1144958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Title 13"/>
          <p:cNvSpPr>
            <a:spLocks noGrp="1"/>
          </p:cNvSpPr>
          <p:nvPr>
            <p:ph type="title"/>
          </p:nvPr>
        </p:nvSpPr>
        <p:spPr>
          <a:xfrm>
            <a:off x="200074" y="343888"/>
            <a:ext cx="9504186" cy="557836"/>
          </a:xfrm>
        </p:spPr>
        <p:txBody>
          <a:bodyPr anchor="t"/>
          <a:lstStyle/>
          <a:p>
            <a:r>
              <a:rPr lang="nb-NO" dirty="0" smtClean="0"/>
              <a:t>Introduksjon til </a:t>
            </a:r>
            <a:r>
              <a:rPr lang="nb-NO" dirty="0" err="1" smtClean="0"/>
              <a:t>funnark</a:t>
            </a:r>
            <a:r>
              <a:rPr lang="nb-NO" dirty="0" smtClean="0"/>
              <a:t> for intervjuer og observasjoner</a:t>
            </a:r>
            <a:endParaRPr lang="nb-NO" dirty="0"/>
          </a:p>
        </p:txBody>
      </p:sp>
      <p:pic>
        <p:nvPicPr>
          <p:cNvPr id="18" name="Picture 17" descr="Screen Shot 2015-09-04 at 12.30.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14" y="5421790"/>
            <a:ext cx="1659234" cy="1149470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87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mtClean="0"/>
              <a:t>Eksempler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mtClean="0"/>
              <a:t>Funnark og personprofiler for intervjuer og observasjoner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78007" y="1522276"/>
            <a:ext cx="9535430" cy="3564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188167" y="246088"/>
            <a:ext cx="9525270" cy="1302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67" y="1545843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BESKRIVELSE AV FUNN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007" y="235928"/>
            <a:ext cx="1721913" cy="3002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711" y="258173"/>
            <a:ext cx="2092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1200" dirty="0">
                <a:solidFill>
                  <a:schemeClr val="tx1"/>
                </a:solidFill>
                <a:latin typeface="Arial"/>
                <a:cs typeface="Arial"/>
              </a:rPr>
              <a:t>HOVEDFUNN </a:t>
            </a:r>
            <a:r>
              <a:rPr lang="nb-NO" sz="1200" dirty="0" smtClean="0">
                <a:solidFill>
                  <a:schemeClr val="tx1"/>
                </a:solidFill>
                <a:latin typeface="Arial"/>
                <a:cs typeface="Arial"/>
              </a:rPr>
              <a:t>NR. 3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401" y="663079"/>
            <a:ext cx="8811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2400" b="1" dirty="0" smtClean="0">
                <a:solidFill>
                  <a:schemeClr val="bg1"/>
                </a:solidFill>
                <a:latin typeface="Arial"/>
                <a:cs typeface="Arial"/>
              </a:rPr>
              <a:t>ENSOMHET HINDRER EGENMESTRING</a:t>
            </a:r>
            <a:endParaRPr lang="nb-NO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401" y="1945384"/>
            <a:ext cx="4865396" cy="2893100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r>
              <a:rPr lang="nb-NO" sz="1400" dirty="0">
                <a:solidFill>
                  <a:srgbClr val="000000"/>
                </a:solidFill>
                <a:cs typeface="Arial"/>
              </a:rPr>
              <a:t>Noen er enslige, men ikke </a:t>
            </a:r>
            <a:r>
              <a:rPr lang="nb-NO" sz="1400" dirty="0" smtClean="0">
                <a:solidFill>
                  <a:srgbClr val="000000"/>
                </a:solidFill>
                <a:cs typeface="Arial"/>
              </a:rPr>
              <a:t>ensomme. Andre </a:t>
            </a:r>
            <a:r>
              <a:rPr lang="nb-NO" sz="1400" dirty="0">
                <a:solidFill>
                  <a:srgbClr val="000000"/>
                </a:solidFill>
                <a:cs typeface="Arial"/>
              </a:rPr>
              <a:t>er ensomme, men vil ikke innrømme det. I vårt samfunn er ensomhet tabubelagt og vanskelig å snakke </a:t>
            </a:r>
            <a:r>
              <a:rPr lang="nb-NO" sz="1400" dirty="0" smtClean="0">
                <a:solidFill>
                  <a:srgbClr val="000000"/>
                </a:solidFill>
                <a:cs typeface="Arial"/>
              </a:rPr>
              <a:t>om. For eldre personer kan det være utfordrende å komme seg ut dersom de ikke har noen å reise med eller til, eller ikke har tilgang på bil.</a:t>
            </a:r>
          </a:p>
          <a:p>
            <a:pPr algn="l"/>
            <a:endParaRPr lang="nb-NO" sz="1400" dirty="0" smtClean="0">
              <a:solidFill>
                <a:srgbClr val="000000"/>
              </a:solidFill>
              <a:cs typeface="Arial"/>
            </a:endParaRPr>
          </a:p>
          <a:p>
            <a:r>
              <a:rPr lang="nb-NO" sz="1400" dirty="0">
                <a:solidFill>
                  <a:srgbClr val="000000"/>
                </a:solidFill>
                <a:cs typeface="Arial"/>
              </a:rPr>
              <a:t>Ensomhet kan bidra til at </a:t>
            </a:r>
            <a:r>
              <a:rPr lang="nb-NO" sz="1400" dirty="0" smtClean="0">
                <a:solidFill>
                  <a:srgbClr val="000000"/>
                </a:solidFill>
                <a:cs typeface="Arial"/>
              </a:rPr>
              <a:t>viljen for å mestre hverdagen svekkes. Det </a:t>
            </a:r>
            <a:r>
              <a:rPr lang="nb-NO" sz="1400" dirty="0">
                <a:solidFill>
                  <a:srgbClr val="000000"/>
                </a:solidFill>
                <a:cs typeface="Arial"/>
              </a:rPr>
              <a:t>psykiske og det fysiske må sees i sammenheng for å gi folk de beste forutsetningene for å bli en ressurs i eget liv. </a:t>
            </a:r>
            <a:r>
              <a:rPr lang="nb-NO" sz="1400" dirty="0" smtClean="0">
                <a:solidFill>
                  <a:schemeClr val="tx1"/>
                </a:solidFill>
                <a:cs typeface="Arial"/>
              </a:rPr>
              <a:t>Noen </a:t>
            </a:r>
            <a:r>
              <a:rPr lang="nb-NO" sz="1400" dirty="0">
                <a:solidFill>
                  <a:schemeClr val="tx1"/>
                </a:solidFill>
                <a:cs typeface="Arial"/>
              </a:rPr>
              <a:t>er er viljesterke, andre trenger mer </a:t>
            </a:r>
            <a:r>
              <a:rPr lang="nb-NO" sz="1400" dirty="0" smtClean="0">
                <a:solidFill>
                  <a:schemeClr val="tx1"/>
                </a:solidFill>
                <a:cs typeface="Arial"/>
              </a:rPr>
              <a:t>støtte. Det </a:t>
            </a:r>
            <a:r>
              <a:rPr lang="nb-NO" sz="1400" dirty="0">
                <a:solidFill>
                  <a:schemeClr val="tx1"/>
                </a:solidFill>
                <a:cs typeface="Arial"/>
              </a:rPr>
              <a:t>er </a:t>
            </a:r>
            <a:r>
              <a:rPr lang="nb-NO" sz="1400" dirty="0" smtClean="0">
                <a:solidFill>
                  <a:schemeClr val="tx1"/>
                </a:solidFill>
                <a:cs typeface="Arial"/>
              </a:rPr>
              <a:t>ofte lettere </a:t>
            </a:r>
            <a:r>
              <a:rPr lang="nb-NO" sz="1400" dirty="0">
                <a:solidFill>
                  <a:schemeClr val="tx1"/>
                </a:solidFill>
                <a:cs typeface="Arial"/>
              </a:rPr>
              <a:t>å ta imot hjelp og mestre hverdagen når en gjør ting </a:t>
            </a:r>
            <a:r>
              <a:rPr lang="nb-NO" sz="1400" dirty="0" smtClean="0">
                <a:solidFill>
                  <a:schemeClr val="tx1"/>
                </a:solidFill>
                <a:cs typeface="Arial"/>
              </a:rPr>
              <a:t>sammen med andre. </a:t>
            </a:r>
          </a:p>
          <a:p>
            <a:pPr algn="l"/>
            <a:endParaRPr lang="nb-NO" sz="14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47797" y="1718286"/>
            <a:ext cx="1842611" cy="1837707"/>
            <a:chOff x="5347797" y="1718286"/>
            <a:chExt cx="1842611" cy="1837707"/>
          </a:xfrm>
        </p:grpSpPr>
        <p:grpSp>
          <p:nvGrpSpPr>
            <p:cNvPr id="16" name="Group 15"/>
            <p:cNvGrpSpPr/>
            <p:nvPr/>
          </p:nvGrpSpPr>
          <p:grpSpPr>
            <a:xfrm>
              <a:off x="5347797" y="1718286"/>
              <a:ext cx="1842611" cy="1837707"/>
              <a:chOff x="7456552" y="3398521"/>
              <a:chExt cx="1966175" cy="1960945"/>
            </a:xfrm>
            <a:solidFill>
              <a:srgbClr val="3A7EC0"/>
            </a:solidFill>
          </p:grpSpPr>
          <p:sp>
            <p:nvSpPr>
              <p:cNvPr id="17" name="Oval 16"/>
              <p:cNvSpPr/>
              <p:nvPr/>
            </p:nvSpPr>
            <p:spPr>
              <a:xfrm>
                <a:off x="7456552" y="3398521"/>
                <a:ext cx="1960944" cy="19609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432809">
                <a:off x="8559127" y="4504289"/>
                <a:ext cx="863600" cy="775280"/>
              </a:xfrm>
              <a:prstGeom prst="rtTriangl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401838" y="1945384"/>
              <a:ext cx="1667732" cy="1415772"/>
            </a:xfrm>
            <a:prstGeom prst="rect">
              <a:avLst/>
            </a:prstGeom>
          </p:spPr>
          <p:txBody>
            <a:bodyPr wrap="square" numCol="1" spcCol="432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”Vi må tørre å</a:t>
              </a:r>
            </a:p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ta opp temaet ensomhet selv om vi ikke har et direkte tilbud mot behovet.”</a:t>
              </a:r>
              <a:endParaRPr lang="nb-NO" sz="1200" i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lang="nb-NO" sz="12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(Ansatt)</a:t>
              </a:r>
              <a:endParaRPr lang="nb-NO" sz="12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00472" y="5086756"/>
            <a:ext cx="9512965" cy="0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ctangle 20"/>
          <p:cNvSpPr/>
          <p:nvPr/>
        </p:nvSpPr>
        <p:spPr>
          <a:xfrm>
            <a:off x="328808" y="5499809"/>
            <a:ext cx="3616002" cy="1169551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Behov</a:t>
            </a: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:</a:t>
            </a:r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 </a:t>
            </a:r>
            <a:endParaRPr lang="nb-NO" sz="14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nb-NO" sz="1400" dirty="0" smtClean="0">
                <a:solidFill>
                  <a:srgbClr val="3A7EC0"/>
                </a:solidFill>
                <a:latin typeface="Arial"/>
                <a:cs typeface="Arial"/>
              </a:rPr>
              <a:t>Bli sett og hørt</a:t>
            </a:r>
          </a:p>
          <a:p>
            <a:pPr marL="285750" indent="-285750" algn="l">
              <a:buFont typeface="Arial"/>
              <a:buChar char="•"/>
            </a:pPr>
            <a:r>
              <a:rPr lang="nb-NO" sz="1400" dirty="0" smtClean="0">
                <a:solidFill>
                  <a:srgbClr val="3A7EC0"/>
                </a:solidFill>
                <a:latin typeface="Arial"/>
                <a:cs typeface="Arial"/>
              </a:rPr>
              <a:t>Lavterskel tilbud i kommunen</a:t>
            </a:r>
          </a:p>
          <a:p>
            <a:pPr marL="285750" indent="-285750" algn="l">
              <a:buFont typeface="Arial"/>
              <a:buChar char="•"/>
            </a:pPr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Samarbeid mellom ulike </a:t>
            </a:r>
            <a:r>
              <a:rPr lang="nb-NO" sz="1400" dirty="0" smtClean="0">
                <a:solidFill>
                  <a:srgbClr val="3A7EC0"/>
                </a:solidFill>
                <a:latin typeface="Arial"/>
                <a:cs typeface="Arial"/>
              </a:rPr>
              <a:t>tjenester </a:t>
            </a:r>
          </a:p>
          <a:p>
            <a:pPr marL="285750" indent="-285750" algn="l">
              <a:buFont typeface="Arial"/>
              <a:buChar char="•"/>
            </a:pPr>
            <a:r>
              <a:rPr lang="nb-NO" sz="1400" dirty="0" smtClean="0">
                <a:solidFill>
                  <a:srgbClr val="3A7EC0"/>
                </a:solidFill>
                <a:latin typeface="Arial"/>
                <a:cs typeface="Arial"/>
              </a:rPr>
              <a:t>Motivasjonskunnskap hos ansatte</a:t>
            </a:r>
            <a:endParaRPr lang="nb-NO" sz="18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9648" y="5499809"/>
            <a:ext cx="3761824" cy="954107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Designprinsipp</a:t>
            </a:r>
            <a:r>
              <a:rPr lang="nb-NO" sz="1400" dirty="0" smtClean="0">
                <a:solidFill>
                  <a:srgbClr val="3A7EC0"/>
                </a:solidFill>
                <a:latin typeface="Arial"/>
                <a:cs typeface="Arial"/>
              </a:rPr>
              <a:t> </a:t>
            </a:r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(for behovskartlegging):</a:t>
            </a:r>
          </a:p>
          <a:p>
            <a:r>
              <a:rPr lang="nb-NO" sz="1400" dirty="0" smtClean="0">
                <a:solidFill>
                  <a:srgbClr val="3A7EC0"/>
                </a:solidFill>
                <a:cs typeface="Arial"/>
              </a:rPr>
              <a:t>Unngå </a:t>
            </a:r>
            <a:r>
              <a:rPr lang="nb-NO" sz="1400" dirty="0">
                <a:solidFill>
                  <a:srgbClr val="3A7EC0"/>
                </a:solidFill>
                <a:cs typeface="Arial"/>
              </a:rPr>
              <a:t>kun avkrysning på spørsmål. </a:t>
            </a:r>
            <a:r>
              <a:rPr lang="nb-NO" sz="1400" dirty="0" smtClean="0">
                <a:solidFill>
                  <a:srgbClr val="3A7EC0"/>
                </a:solidFill>
                <a:latin typeface="Arial"/>
                <a:cs typeface="Arial"/>
              </a:rPr>
              <a:t>Se </a:t>
            </a:r>
            <a:r>
              <a:rPr lang="nb-NO" sz="1400" i="1" dirty="0" smtClean="0">
                <a:solidFill>
                  <a:srgbClr val="3A7EC0"/>
                </a:solidFill>
                <a:latin typeface="Arial"/>
                <a:cs typeface="Arial"/>
              </a:rPr>
              <a:t>hele</a:t>
            </a:r>
            <a:r>
              <a:rPr lang="nb-NO" sz="1400" dirty="0" smtClean="0">
                <a:solidFill>
                  <a:srgbClr val="3A7EC0"/>
                </a:solidFill>
                <a:latin typeface="Arial"/>
                <a:cs typeface="Arial"/>
              </a:rPr>
              <a:t> mennesket og bruk god tid til å prate rundt ”hva er viktig for deg?”</a:t>
            </a:r>
            <a:endParaRPr lang="nb-NO" sz="14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89728" y="3831818"/>
            <a:ext cx="1719656" cy="1469390"/>
            <a:chOff x="6381457" y="3759810"/>
            <a:chExt cx="1719656" cy="1469390"/>
          </a:xfrm>
        </p:grpSpPr>
        <p:grpSp>
          <p:nvGrpSpPr>
            <p:cNvPr id="26" name="Group 25"/>
            <p:cNvGrpSpPr/>
            <p:nvPr/>
          </p:nvGrpSpPr>
          <p:grpSpPr>
            <a:xfrm>
              <a:off x="6381457" y="3759810"/>
              <a:ext cx="1719656" cy="1469390"/>
              <a:chOff x="7122562" y="3567262"/>
              <a:chExt cx="2294934" cy="1960945"/>
            </a:xfrm>
            <a:solidFill>
              <a:srgbClr val="3A7EC0"/>
            </a:solidFill>
          </p:grpSpPr>
          <p:sp>
            <p:nvSpPr>
              <p:cNvPr id="27" name="Oval 26"/>
              <p:cNvSpPr/>
              <p:nvPr/>
            </p:nvSpPr>
            <p:spPr>
              <a:xfrm>
                <a:off x="7456552" y="3567262"/>
                <a:ext cx="1960944" cy="19609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11131044">
                <a:off x="7122562" y="3947730"/>
                <a:ext cx="863600" cy="775280"/>
              </a:xfrm>
              <a:prstGeom prst="rtTriangl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825208" y="4058556"/>
              <a:ext cx="1046107" cy="954620"/>
            </a:xfrm>
            <a:prstGeom prst="rect">
              <a:avLst/>
            </a:prstGeom>
          </p:spPr>
          <p:txBody>
            <a:bodyPr wrap="square" numCol="1" spcCol="432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”Jeg føler </a:t>
              </a:r>
            </a:p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meg bundet til hjemmet.”</a:t>
              </a:r>
              <a:endParaRPr lang="nb-NO" sz="1200" i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lang="nb-NO" sz="11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(Bruker)</a:t>
              </a:r>
              <a:endParaRPr lang="nb-NO" sz="11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23804" y="1722202"/>
            <a:ext cx="1837708" cy="1922821"/>
            <a:chOff x="7723804" y="1722202"/>
            <a:chExt cx="1837708" cy="1922821"/>
          </a:xfrm>
        </p:grpSpPr>
        <p:grpSp>
          <p:nvGrpSpPr>
            <p:cNvPr id="35" name="Group 34"/>
            <p:cNvGrpSpPr/>
            <p:nvPr/>
          </p:nvGrpSpPr>
          <p:grpSpPr>
            <a:xfrm>
              <a:off x="7723804" y="1722202"/>
              <a:ext cx="1837708" cy="1922821"/>
              <a:chOff x="7456551" y="3398521"/>
              <a:chExt cx="1960944" cy="2051765"/>
            </a:xfrm>
            <a:solidFill>
              <a:srgbClr val="3A7EC0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7456551" y="3398521"/>
                <a:ext cx="1960944" cy="19609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7158373">
                <a:off x="7574137" y="4630846"/>
                <a:ext cx="863600" cy="775280"/>
              </a:xfrm>
              <a:prstGeom prst="rtTriangl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793362" y="1835916"/>
              <a:ext cx="1620839" cy="1637371"/>
            </a:xfrm>
            <a:prstGeom prst="rect">
              <a:avLst/>
            </a:prstGeom>
          </p:spPr>
          <p:txBody>
            <a:bodyPr wrap="square" numCol="1" spcCol="432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”Samme</a:t>
              </a:r>
            </a:p>
            <a:p>
              <a:pPr algn="ctr">
                <a:lnSpc>
                  <a:spcPct val="120000"/>
                </a:lnSpc>
              </a:pPr>
              <a:r>
                <a:rPr lang="nb-NO" sz="1200" i="1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lang="nb-NO" sz="12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erson kan blomstre når de er  på syke-hjemmet, men visner når de er kommer hjem. Eller motsatt.”</a:t>
              </a:r>
              <a:endParaRPr lang="nb-NO" sz="1200" i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lang="nb-NO" sz="12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(Ansatt)</a:t>
              </a:r>
              <a:endParaRPr lang="nb-NO" sz="12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88167" y="5085184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VIKTIG Å TA MED VIDERE</a:t>
            </a:r>
            <a:endParaRPr kumimoji="0" lang="nb-NO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7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46714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713" y="1073421"/>
            <a:ext cx="2402031" cy="3695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57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608" y="1646589"/>
            <a:ext cx="1465020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RAGNAR (35)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>
                <a:solidFill>
                  <a:srgbClr val="3A7EC0"/>
                </a:solidFill>
                <a:latin typeface="Arial"/>
                <a:cs typeface="Arial"/>
              </a:rPr>
              <a:t>SITUASJON </a:t>
            </a:r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nb-NO" sz="1100" dirty="0" smtClean="0">
                <a:solidFill>
                  <a:srgbClr val="000000"/>
                </a:solidFill>
              </a:rPr>
              <a:t>Lam </a:t>
            </a:r>
            <a:r>
              <a:rPr lang="nb-NO" sz="1100" dirty="0">
                <a:solidFill>
                  <a:srgbClr val="000000"/>
                </a:solidFill>
              </a:rPr>
              <a:t>etter </a:t>
            </a:r>
            <a:r>
              <a:rPr lang="nb-NO" sz="1100" dirty="0" smtClean="0">
                <a:solidFill>
                  <a:srgbClr val="000000"/>
                </a:solidFill>
              </a:rPr>
              <a:t>ulykke. Gründer </a:t>
            </a:r>
            <a:r>
              <a:rPr lang="nb-NO" sz="1100" dirty="0">
                <a:solidFill>
                  <a:srgbClr val="000000"/>
                </a:solidFill>
              </a:rPr>
              <a:t>og bareier.</a:t>
            </a: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HJELPEMIDLER: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 smtClean="0">
                <a:cs typeface="Arial"/>
              </a:rPr>
              <a:t>Kjørestol</a:t>
            </a:r>
            <a:endParaRPr lang="nb-NO" sz="1100" dirty="0"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TJENESTER:</a:t>
            </a:r>
          </a:p>
          <a:p>
            <a:r>
              <a:rPr lang="nb-NO" sz="1100" dirty="0" smtClean="0">
                <a:cs typeface="Arial"/>
              </a:rPr>
              <a:t>Hjemmehjelp</a:t>
            </a:r>
            <a:endParaRPr lang="nb-NO" sz="1100" dirty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84" y="262721"/>
            <a:ext cx="9127013" cy="554269"/>
          </a:xfrm>
          <a:prstGeom prst="rect">
            <a:avLst/>
          </a:prstGeom>
          <a:noFill/>
        </p:spPr>
        <p:txBody>
          <a:bodyPr wrap="square" lIns="71976" tIns="71976" rIns="71976" bIns="71976" rtlCol="0">
            <a:noAutofit/>
          </a:bodyPr>
          <a:lstStyle/>
          <a:p>
            <a:pPr algn="l"/>
            <a:r>
              <a:rPr lang="nb-NO" sz="2000" b="1" dirty="0">
                <a:solidFill>
                  <a:srgbClr val="7F7F7F"/>
                </a:solidFill>
                <a:latin typeface="Arial"/>
                <a:cs typeface="Arial"/>
              </a:rPr>
              <a:t>PERSONPROFILER  </a:t>
            </a:r>
            <a:r>
              <a:rPr lang="nb-NO" sz="2000" dirty="0" smtClean="0">
                <a:solidFill>
                  <a:srgbClr val="7F7F7F"/>
                </a:solidFill>
                <a:latin typeface="Arial"/>
                <a:cs typeface="Arial"/>
              </a:rPr>
              <a:t>BRUKER OG ANSATT</a:t>
            </a:r>
            <a:endParaRPr lang="nb-NO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26072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22" name="Oval 21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88516" y="1849292"/>
            <a:ext cx="1430562" cy="1200329"/>
          </a:xfrm>
          <a:prstGeom prst="rect">
            <a:avLst/>
          </a:prstGeom>
        </p:spPr>
        <p:txBody>
          <a:bodyPr wrap="square" numCol="1" spcCol="432000" anchor="ctr">
            <a:spAutoFit/>
          </a:bodyPr>
          <a:lstStyle/>
          <a:p>
            <a:pPr algn="ctr"/>
            <a:r>
              <a:rPr lang="nb-NO" sz="900" dirty="0">
                <a:solidFill>
                  <a:schemeClr val="bg1"/>
                </a:solidFill>
              </a:rPr>
              <a:t>”Støtte burde</a:t>
            </a:r>
          </a:p>
          <a:p>
            <a:pPr algn="ctr"/>
            <a:r>
              <a:rPr lang="nb-NO" sz="900" dirty="0">
                <a:solidFill>
                  <a:schemeClr val="bg1"/>
                </a:solidFill>
              </a:rPr>
              <a:t>handle mer om mine behov. Jeg er ikke syk, jeg bruker bare kjørestol. Jeg trenger en assistent med bar-erfaring - ikke helseutdanning.”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6496" y="1787738"/>
            <a:ext cx="916141" cy="1160770"/>
            <a:chOff x="416496" y="1787738"/>
            <a:chExt cx="916141" cy="1160770"/>
          </a:xfrm>
        </p:grpSpPr>
        <p:grpSp>
          <p:nvGrpSpPr>
            <p:cNvPr id="44" name="Group 43"/>
            <p:cNvGrpSpPr/>
            <p:nvPr/>
          </p:nvGrpSpPr>
          <p:grpSpPr>
            <a:xfrm>
              <a:off x="416496" y="1787738"/>
              <a:ext cx="916141" cy="1160770"/>
              <a:chOff x="344488" y="1787737"/>
              <a:chExt cx="1075426" cy="136258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91862" y="2879358"/>
                <a:ext cx="796347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 smtClean="0">
                    <a:solidFill>
                      <a:srgbClr val="3A7EC0"/>
                    </a:solidFill>
                    <a:latin typeface="Arial"/>
                    <a:cs typeface="Arial"/>
                  </a:rPr>
                  <a:t>BRUKER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4488" y="1787737"/>
                <a:ext cx="1075426" cy="1075426"/>
              </a:xfrm>
              <a:prstGeom prst="ellipse">
                <a:avLst/>
              </a:prstGeom>
              <a:solidFill>
                <a:srgbClr val="3A7E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pic>
          <p:nvPicPr>
            <p:cNvPr id="45" name="Picture 44" descr="Illustrasjoner_Brukerprofiler-0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39" y="1885067"/>
              <a:ext cx="596018" cy="670520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5131330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34188" y="1073421"/>
            <a:ext cx="2411099" cy="369511"/>
          </a:xfrm>
          <a:prstGeom prst="rect">
            <a:avLst/>
          </a:prstGeom>
          <a:solidFill>
            <a:srgbClr val="26262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92731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922616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55" name="Oval 54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ight Triangle 55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7985060" y="1918542"/>
            <a:ext cx="1430562" cy="1061829"/>
          </a:xfrm>
          <a:prstGeom prst="rect">
            <a:avLst/>
          </a:prstGeom>
        </p:spPr>
        <p:txBody>
          <a:bodyPr wrap="square" numCol="1" spcCol="432000" anchor="ctr">
            <a:spAutoFit/>
          </a:bodyPr>
          <a:lstStyle/>
          <a:p>
            <a:pPr algn="ctr"/>
            <a:r>
              <a:rPr lang="nb-NO" sz="900" dirty="0">
                <a:solidFill>
                  <a:schemeClr val="bg1"/>
                </a:solidFill>
              </a:rPr>
              <a:t>”For å unngå</a:t>
            </a:r>
          </a:p>
          <a:p>
            <a:pPr algn="ctr"/>
            <a:r>
              <a:rPr lang="nb-NO" sz="900" dirty="0">
                <a:solidFill>
                  <a:schemeClr val="bg1"/>
                </a:solidFill>
              </a:rPr>
              <a:t>falsk </a:t>
            </a:r>
            <a:r>
              <a:rPr lang="nb-NO" sz="900" dirty="0" smtClean="0">
                <a:solidFill>
                  <a:schemeClr val="bg1"/>
                </a:solidFill>
              </a:rPr>
              <a:t>trygghet </a:t>
            </a:r>
            <a:r>
              <a:rPr lang="nb-NO" sz="900" dirty="0">
                <a:solidFill>
                  <a:schemeClr val="bg1"/>
                </a:solidFill>
              </a:rPr>
              <a:t>er det viktig å informere </a:t>
            </a:r>
            <a:r>
              <a:rPr lang="nb-NO" sz="900" dirty="0" smtClean="0">
                <a:solidFill>
                  <a:schemeClr val="bg1"/>
                </a:solidFill>
              </a:rPr>
              <a:t>brukeren om </a:t>
            </a:r>
            <a:r>
              <a:rPr lang="nb-NO" sz="900" dirty="0">
                <a:solidFill>
                  <a:schemeClr val="bg1"/>
                </a:solidFill>
              </a:rPr>
              <a:t>at det er begrenset </a:t>
            </a:r>
            <a:r>
              <a:rPr lang="nb-NO" sz="900" dirty="0" smtClean="0">
                <a:solidFill>
                  <a:schemeClr val="bg1"/>
                </a:solidFill>
              </a:rPr>
              <a:t>hva </a:t>
            </a:r>
          </a:p>
          <a:p>
            <a:pPr algn="ctr"/>
            <a:r>
              <a:rPr lang="nb-NO" sz="900" dirty="0" smtClean="0">
                <a:solidFill>
                  <a:schemeClr val="bg1"/>
                </a:solidFill>
              </a:rPr>
              <a:t>‘</a:t>
            </a:r>
            <a:r>
              <a:rPr lang="nb-NO" sz="900" dirty="0">
                <a:solidFill>
                  <a:schemeClr val="bg1"/>
                </a:solidFill>
              </a:rPr>
              <a:t>denne tingen’ </a:t>
            </a:r>
            <a:br>
              <a:rPr lang="nb-NO" sz="900" dirty="0">
                <a:solidFill>
                  <a:schemeClr val="bg1"/>
                </a:solidFill>
              </a:rPr>
            </a:br>
            <a:r>
              <a:rPr lang="nb-NO" sz="900" dirty="0">
                <a:solidFill>
                  <a:schemeClr val="bg1"/>
                </a:solidFill>
              </a:rPr>
              <a:t>kan gjøre.”</a:t>
            </a:r>
            <a:endParaRPr lang="nb-NO" sz="9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07700" y="1646589"/>
            <a:ext cx="1465020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MARI (41)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STILLING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 smtClean="0">
                <a:cs typeface="Arial"/>
              </a:rPr>
              <a:t>Hjemmesykepleier</a:t>
            </a:r>
            <a:endParaRPr lang="nb-NO" sz="11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OPPGAVER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>
                <a:solidFill>
                  <a:srgbClr val="000000"/>
                </a:solidFill>
                <a:cs typeface="Arial"/>
              </a:rPr>
              <a:t>Rykker ut til </a:t>
            </a:r>
            <a:r>
              <a:rPr lang="nb-NO" sz="1100" dirty="0" smtClean="0">
                <a:solidFill>
                  <a:srgbClr val="000000"/>
                </a:solidFill>
                <a:cs typeface="Arial"/>
              </a:rPr>
              <a:t>brukere med trygghetsalarm</a:t>
            </a:r>
            <a:endParaRPr lang="nb-NO" sz="1100" dirty="0">
              <a:solidFill>
                <a:srgbClr val="000000"/>
              </a:solidFill>
              <a:cs typeface="Arial"/>
            </a:endParaRPr>
          </a:p>
          <a:p>
            <a:pPr algn="l"/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13040" y="1787738"/>
            <a:ext cx="916141" cy="1160770"/>
            <a:chOff x="5313040" y="1787738"/>
            <a:chExt cx="916141" cy="1160770"/>
          </a:xfrm>
        </p:grpSpPr>
        <p:sp>
          <p:nvSpPr>
            <p:cNvPr id="60" name="Oval 59"/>
            <p:cNvSpPr/>
            <p:nvPr/>
          </p:nvSpPr>
          <p:spPr>
            <a:xfrm>
              <a:off x="5313040" y="1787738"/>
              <a:ext cx="916141" cy="916141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453434" y="1869486"/>
              <a:ext cx="644133" cy="1079022"/>
              <a:chOff x="5402246" y="1883698"/>
              <a:chExt cx="756125" cy="126662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402246" y="2879358"/>
                <a:ext cx="756125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>
                    <a:solidFill>
                      <a:srgbClr val="3A7EC0"/>
                    </a:solidFill>
                    <a:latin typeface="Arial"/>
                    <a:cs typeface="Arial"/>
                  </a:rPr>
                  <a:t>ANSATT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pic>
            <p:nvPicPr>
              <p:cNvPr id="63" name="Picture 62" descr="Illustrasjoner_Brukerprofiler-0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336" y="1883698"/>
                <a:ext cx="699644" cy="825222"/>
              </a:xfrm>
              <a:prstGeom prst="rect">
                <a:avLst/>
              </a:prstGeom>
            </p:spPr>
          </p:pic>
        </p:grpSp>
      </p:grpSp>
      <p:pic>
        <p:nvPicPr>
          <p:cNvPr id="64" name="Picture 63" descr="18564160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13" y="3967377"/>
            <a:ext cx="4498314" cy="2588383"/>
          </a:xfrm>
          <a:prstGeom prst="rect">
            <a:avLst/>
          </a:prstGeom>
        </p:spPr>
      </p:pic>
      <p:pic>
        <p:nvPicPr>
          <p:cNvPr id="12" name="Picture 11" descr="ThinkstockPhotos-471558850_small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4470" y="3967377"/>
            <a:ext cx="4489737" cy="26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mtClean="0"/>
              <a:t>Utskriftsvennlige maler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mtClean="0"/>
              <a:t>Funnark og personprofiler for intervjuer og observasjoner</a:t>
            </a:r>
            <a:endParaRPr lang="nb-NO"/>
          </a:p>
        </p:txBody>
      </p:sp>
      <p:grpSp>
        <p:nvGrpSpPr>
          <p:cNvPr id="4" name="Group 3"/>
          <p:cNvGrpSpPr/>
          <p:nvPr/>
        </p:nvGrpSpPr>
        <p:grpSpPr>
          <a:xfrm>
            <a:off x="7401272" y="5157192"/>
            <a:ext cx="1802198" cy="1263492"/>
            <a:chOff x="5673080" y="2492896"/>
            <a:chExt cx="1802198" cy="1263492"/>
          </a:xfrm>
        </p:grpSpPr>
        <p:grpSp>
          <p:nvGrpSpPr>
            <p:cNvPr id="5" name="Group 4"/>
            <p:cNvGrpSpPr/>
            <p:nvPr/>
          </p:nvGrpSpPr>
          <p:grpSpPr>
            <a:xfrm>
              <a:off x="5673080" y="2492896"/>
              <a:ext cx="1802198" cy="1263492"/>
              <a:chOff x="5673080" y="2492896"/>
              <a:chExt cx="1802198" cy="126349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673080" y="2492896"/>
                <a:ext cx="1802198" cy="1080567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6115397" y="3541390"/>
                <a:ext cx="288032" cy="214998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817095" y="2564904"/>
              <a:ext cx="1512169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 smtClean="0"/>
                <a:t>Skriv ut</a:t>
              </a:r>
              <a:endParaRPr lang="nb-NO" sz="1600" dirty="0"/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 smtClean="0">
                  <a:solidFill>
                    <a:srgbClr val="000000"/>
                  </a:solidFill>
                </a:rPr>
                <a:t>side </a:t>
              </a:r>
              <a:r>
                <a:rPr lang="nb-NO" sz="1600" dirty="0" smtClean="0"/>
                <a:t>17-19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>
                  <a:solidFill>
                    <a:srgbClr val="000000"/>
                  </a:solidFill>
                </a:rPr>
                <a:t>i</a:t>
              </a:r>
              <a:r>
                <a:rPr lang="nb-NO" sz="1600" dirty="0" smtClean="0">
                  <a:solidFill>
                    <a:srgbClr val="000000"/>
                  </a:solidFill>
                </a:rPr>
                <a:t> </a:t>
              </a:r>
              <a:r>
                <a:rPr lang="nb-NO" sz="16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A3</a:t>
              </a:r>
              <a:r>
                <a:rPr lang="nb-NO" sz="1600" dirty="0" smtClean="0">
                  <a:solidFill>
                    <a:srgbClr val="000000"/>
                  </a:solidFill>
                </a:rPr>
                <a:t> format</a:t>
              </a:r>
              <a:endPara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2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78007" y="1522276"/>
            <a:ext cx="9535430" cy="3564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188167" y="246088"/>
            <a:ext cx="9525270" cy="1302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67" y="1545843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BESKRIVELSE AV FUNN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007" y="235928"/>
            <a:ext cx="1721913" cy="3002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711" y="258173"/>
            <a:ext cx="2092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1200" dirty="0">
                <a:solidFill>
                  <a:schemeClr val="tx1"/>
                </a:solidFill>
                <a:latin typeface="Arial"/>
                <a:cs typeface="Arial"/>
              </a:rPr>
              <a:t>HOVEDFUNN </a:t>
            </a:r>
            <a:r>
              <a:rPr lang="nb-NO" sz="1200" dirty="0" smtClean="0">
                <a:solidFill>
                  <a:schemeClr val="tx1"/>
                </a:solidFill>
                <a:latin typeface="Arial"/>
                <a:cs typeface="Arial"/>
              </a:rPr>
              <a:t>NR. 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0472" y="5086756"/>
            <a:ext cx="9512965" cy="0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188167" y="5085184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VIKTIG Å TA MED VIDERE</a:t>
            </a:r>
            <a:endParaRPr kumimoji="0" lang="nb-NO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347797" y="1718286"/>
            <a:ext cx="1842611" cy="1837707"/>
            <a:chOff x="7456552" y="3398521"/>
            <a:chExt cx="1966175" cy="1960945"/>
          </a:xfrm>
          <a:solidFill>
            <a:srgbClr val="3A7EC0"/>
          </a:solidFill>
        </p:grpSpPr>
        <p:sp>
          <p:nvSpPr>
            <p:cNvPr id="45" name="Oval 44"/>
            <p:cNvSpPr/>
            <p:nvPr/>
          </p:nvSpPr>
          <p:spPr>
            <a:xfrm>
              <a:off x="7456552" y="3398521"/>
              <a:ext cx="1960944" cy="196094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6" name="Right Triangle 45"/>
            <p:cNvSpPr/>
            <p:nvPr/>
          </p:nvSpPr>
          <p:spPr>
            <a:xfrm rot="1432809">
              <a:off x="8559127" y="4504289"/>
              <a:ext cx="863600" cy="775280"/>
            </a:xfrm>
            <a:prstGeom prst="rtTriangl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89728" y="3831818"/>
            <a:ext cx="1719656" cy="1469390"/>
            <a:chOff x="7122562" y="3567262"/>
            <a:chExt cx="2294934" cy="1960945"/>
          </a:xfrm>
          <a:solidFill>
            <a:srgbClr val="3A7EC0"/>
          </a:solidFill>
        </p:grpSpPr>
        <p:sp>
          <p:nvSpPr>
            <p:cNvPr id="50" name="Oval 49"/>
            <p:cNvSpPr/>
            <p:nvPr/>
          </p:nvSpPr>
          <p:spPr>
            <a:xfrm>
              <a:off x="7456552" y="3567262"/>
              <a:ext cx="1960944" cy="196094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 rot="11131044">
              <a:off x="7122562" y="3947730"/>
              <a:ext cx="863600" cy="775280"/>
            </a:xfrm>
            <a:prstGeom prst="rtTriangl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23804" y="1722202"/>
            <a:ext cx="1837708" cy="1922821"/>
            <a:chOff x="7456551" y="3398521"/>
            <a:chExt cx="1960944" cy="2051765"/>
          </a:xfrm>
          <a:solidFill>
            <a:srgbClr val="3A7EC0"/>
          </a:solidFill>
        </p:grpSpPr>
        <p:sp>
          <p:nvSpPr>
            <p:cNvPr id="55" name="Oval 54"/>
            <p:cNvSpPr/>
            <p:nvPr/>
          </p:nvSpPr>
          <p:spPr>
            <a:xfrm>
              <a:off x="7456551" y="3398521"/>
              <a:ext cx="1960944" cy="196094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ight Triangle 55"/>
            <p:cNvSpPr/>
            <p:nvPr/>
          </p:nvSpPr>
          <p:spPr>
            <a:xfrm rot="7158373">
              <a:off x="7574137" y="4630846"/>
              <a:ext cx="863600" cy="775280"/>
            </a:xfrm>
            <a:prstGeom prst="rtTriangl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439648" y="5499809"/>
            <a:ext cx="3761824" cy="523220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Designprinsipp:</a:t>
            </a:r>
          </a:p>
          <a:p>
            <a:pPr algn="l"/>
            <a:endParaRPr lang="nb-NO" sz="14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705" y="5499809"/>
            <a:ext cx="4038551" cy="307777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Behov</a:t>
            </a: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:</a:t>
            </a:r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 </a:t>
            </a:r>
            <a:endParaRPr lang="nb-NO" sz="1400" dirty="0" smtClean="0">
              <a:solidFill>
                <a:srgbClr val="3A7E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8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131330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31330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6714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713" y="1073421"/>
            <a:ext cx="2402031" cy="3695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57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84" y="262721"/>
            <a:ext cx="9127013" cy="554269"/>
          </a:xfrm>
          <a:prstGeom prst="rect">
            <a:avLst/>
          </a:prstGeom>
          <a:noFill/>
        </p:spPr>
        <p:txBody>
          <a:bodyPr wrap="square" lIns="71976" tIns="71976" rIns="71976" bIns="71976" rtlCol="0">
            <a:noAutofit/>
          </a:bodyPr>
          <a:lstStyle/>
          <a:p>
            <a:pPr algn="l"/>
            <a:r>
              <a:rPr lang="nb-NO" sz="2000" b="1" dirty="0">
                <a:solidFill>
                  <a:srgbClr val="7F7F7F"/>
                </a:solidFill>
                <a:latin typeface="Arial"/>
                <a:cs typeface="Arial"/>
              </a:rPr>
              <a:t>PERSONPROFILER  </a:t>
            </a:r>
            <a:r>
              <a:rPr lang="nb-NO" sz="2000" dirty="0" smtClean="0">
                <a:solidFill>
                  <a:srgbClr val="7F7F7F"/>
                </a:solidFill>
                <a:latin typeface="Arial"/>
                <a:cs typeface="Arial"/>
              </a:rPr>
              <a:t>BRUKERE</a:t>
            </a:r>
            <a:endParaRPr lang="nb-NO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188" y="1073421"/>
            <a:ext cx="2411099" cy="369511"/>
          </a:xfrm>
          <a:prstGeom prst="rect">
            <a:avLst/>
          </a:prstGeom>
          <a:solidFill>
            <a:srgbClr val="26262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731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26072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22" name="Oval 21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46714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922616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46" name="Oval 45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" name="Right Triangle 46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307700" y="1646588"/>
            <a:ext cx="1885660" cy="2718515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…………….  (    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>
                <a:solidFill>
                  <a:srgbClr val="3A7EC0"/>
                </a:solidFill>
                <a:latin typeface="Arial"/>
                <a:cs typeface="Arial"/>
              </a:rPr>
              <a:t>SITUASJON </a:t>
            </a: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HJELPEMIDLER: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TJENESTER:</a:t>
            </a: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6496" y="1787738"/>
            <a:ext cx="916141" cy="1160770"/>
            <a:chOff x="416496" y="1787738"/>
            <a:chExt cx="916141" cy="1160770"/>
          </a:xfrm>
        </p:grpSpPr>
        <p:grpSp>
          <p:nvGrpSpPr>
            <p:cNvPr id="44" name="Group 43"/>
            <p:cNvGrpSpPr/>
            <p:nvPr/>
          </p:nvGrpSpPr>
          <p:grpSpPr>
            <a:xfrm>
              <a:off x="416496" y="1787738"/>
              <a:ext cx="916141" cy="1160770"/>
              <a:chOff x="344488" y="1787737"/>
              <a:chExt cx="1075426" cy="136258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91862" y="2879358"/>
                <a:ext cx="796347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 smtClean="0">
                    <a:solidFill>
                      <a:srgbClr val="3A7EC0"/>
                    </a:solidFill>
                    <a:latin typeface="Arial"/>
                    <a:cs typeface="Arial"/>
                  </a:rPr>
                  <a:t>BRUKER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4488" y="1787737"/>
                <a:ext cx="1075426" cy="1075426"/>
              </a:xfrm>
              <a:prstGeom prst="ellipse">
                <a:avLst/>
              </a:prstGeom>
              <a:solidFill>
                <a:srgbClr val="3A7E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pic>
          <p:nvPicPr>
            <p:cNvPr id="45" name="Picture 44" descr="Illustrasjoner_Brukerprofiler-0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" y="1885067"/>
              <a:ext cx="596018" cy="67052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313040" y="1787738"/>
            <a:ext cx="916141" cy="1160770"/>
            <a:chOff x="5313040" y="1787738"/>
            <a:chExt cx="916141" cy="1160770"/>
          </a:xfrm>
        </p:grpSpPr>
        <p:grpSp>
          <p:nvGrpSpPr>
            <p:cNvPr id="31" name="Group 30"/>
            <p:cNvGrpSpPr/>
            <p:nvPr/>
          </p:nvGrpSpPr>
          <p:grpSpPr>
            <a:xfrm>
              <a:off x="5313040" y="1787738"/>
              <a:ext cx="916141" cy="1160770"/>
              <a:chOff x="344488" y="1787737"/>
              <a:chExt cx="1075426" cy="136258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91862" y="2879358"/>
                <a:ext cx="796347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 smtClean="0">
                    <a:solidFill>
                      <a:srgbClr val="3A7EC0"/>
                    </a:solidFill>
                    <a:latin typeface="Arial"/>
                    <a:cs typeface="Arial"/>
                  </a:rPr>
                  <a:t>BRUKER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44488" y="1787737"/>
                <a:ext cx="1075426" cy="1075426"/>
              </a:xfrm>
              <a:prstGeom prst="ellipse">
                <a:avLst/>
              </a:prstGeom>
              <a:solidFill>
                <a:srgbClr val="3A7E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pic>
          <p:nvPicPr>
            <p:cNvPr id="51" name="Picture 50" descr="Illustrasjoner_Brukerprofiler-0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018" y="1885067"/>
              <a:ext cx="596018" cy="670520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6393160" y="5229200"/>
            <a:ext cx="1965240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40649" y="5229200"/>
            <a:ext cx="1953312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2731" y="1637753"/>
            <a:ext cx="1885660" cy="2718515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…………….  (    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>
                <a:solidFill>
                  <a:srgbClr val="3A7EC0"/>
                </a:solidFill>
                <a:latin typeface="Arial"/>
                <a:cs typeface="Arial"/>
              </a:rPr>
              <a:t>SITUASJON </a:t>
            </a: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HJELPEMIDLER: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TJENESTER:</a:t>
            </a: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4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131330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31330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93160" y="5229200"/>
            <a:ext cx="1965240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714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713" y="1073421"/>
            <a:ext cx="2402031" cy="369511"/>
          </a:xfrm>
          <a:prstGeom prst="rect">
            <a:avLst/>
          </a:prstGeom>
          <a:solidFill>
            <a:srgbClr val="26262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57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84" y="262721"/>
            <a:ext cx="9127013" cy="554269"/>
          </a:xfrm>
          <a:prstGeom prst="rect">
            <a:avLst/>
          </a:prstGeom>
          <a:noFill/>
        </p:spPr>
        <p:txBody>
          <a:bodyPr wrap="square" lIns="71976" tIns="71976" rIns="71976" bIns="71976" rtlCol="0">
            <a:noAutofit/>
          </a:bodyPr>
          <a:lstStyle/>
          <a:p>
            <a:pPr algn="l"/>
            <a:r>
              <a:rPr lang="nb-NO" sz="2000" b="1" dirty="0">
                <a:solidFill>
                  <a:srgbClr val="7F7F7F"/>
                </a:solidFill>
                <a:latin typeface="Arial"/>
                <a:cs typeface="Arial"/>
              </a:rPr>
              <a:t>PERSONPROFILER  </a:t>
            </a:r>
            <a:r>
              <a:rPr lang="nb-NO" sz="2000" dirty="0" smtClean="0">
                <a:solidFill>
                  <a:srgbClr val="7F7F7F"/>
                </a:solidFill>
                <a:latin typeface="Arial"/>
                <a:cs typeface="Arial"/>
              </a:rPr>
              <a:t>ANSATTE</a:t>
            </a:r>
            <a:endParaRPr lang="nb-NO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188" y="1073421"/>
            <a:ext cx="2411099" cy="369511"/>
          </a:xfrm>
          <a:prstGeom prst="rect">
            <a:avLst/>
          </a:prstGeom>
          <a:solidFill>
            <a:srgbClr val="26262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731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26072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22" name="Oval 21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46714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40649" y="5229200"/>
            <a:ext cx="1953312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922616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46" name="Oval 45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" name="Right Triangle 46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4608" y="1646589"/>
            <a:ext cx="1872208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1600" b="1" dirty="0">
                <a:solidFill>
                  <a:srgbClr val="3A7EC0"/>
                </a:solidFill>
                <a:cs typeface="Arial"/>
              </a:rPr>
              <a:t>…………….  (    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STILLING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OPPGAVER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7700" y="1646589"/>
            <a:ext cx="2050700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1600" b="1" dirty="0">
                <a:solidFill>
                  <a:srgbClr val="3A7EC0"/>
                </a:solidFill>
                <a:cs typeface="Arial"/>
              </a:rPr>
              <a:t>…………….  (    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STILLING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OPPGAVER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100" dirty="0" smtClean="0">
                <a:solidFill>
                  <a:srgbClr val="3A7EC0"/>
                </a:solidFill>
                <a:latin typeface="Arial"/>
                <a:cs typeface="Arial"/>
              </a:rPr>
              <a:t>…</a:t>
            </a:r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6496" y="1787738"/>
            <a:ext cx="916141" cy="1160770"/>
            <a:chOff x="416496" y="1787738"/>
            <a:chExt cx="916141" cy="1160770"/>
          </a:xfrm>
        </p:grpSpPr>
        <p:sp>
          <p:nvSpPr>
            <p:cNvPr id="51" name="Oval 50"/>
            <p:cNvSpPr/>
            <p:nvPr/>
          </p:nvSpPr>
          <p:spPr>
            <a:xfrm>
              <a:off x="416496" y="1787738"/>
              <a:ext cx="916141" cy="916141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70279" y="1869486"/>
              <a:ext cx="651535" cy="1079022"/>
              <a:chOff x="5393557" y="1883698"/>
              <a:chExt cx="764814" cy="126662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402246" y="2879358"/>
                <a:ext cx="756125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>
                    <a:solidFill>
                      <a:srgbClr val="3A7EC0"/>
                    </a:solidFill>
                    <a:latin typeface="Arial"/>
                    <a:cs typeface="Arial"/>
                  </a:rPr>
                  <a:t>ANSATT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pic>
            <p:nvPicPr>
              <p:cNvPr id="50" name="Picture 49" descr="Illustrasjoner_Brukerprofiler-0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3557" y="1883698"/>
                <a:ext cx="699644" cy="825222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5313040" y="1787738"/>
            <a:ext cx="916141" cy="1160770"/>
            <a:chOff x="5313040" y="1787738"/>
            <a:chExt cx="916141" cy="1160770"/>
          </a:xfrm>
        </p:grpSpPr>
        <p:sp>
          <p:nvSpPr>
            <p:cNvPr id="52" name="Oval 51"/>
            <p:cNvSpPr/>
            <p:nvPr/>
          </p:nvSpPr>
          <p:spPr>
            <a:xfrm>
              <a:off x="5313040" y="1787738"/>
              <a:ext cx="916141" cy="916141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453434" y="1869486"/>
              <a:ext cx="644133" cy="1079022"/>
              <a:chOff x="5402246" y="1883698"/>
              <a:chExt cx="756125" cy="126662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02246" y="2879358"/>
                <a:ext cx="756125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>
                    <a:solidFill>
                      <a:srgbClr val="3A7EC0"/>
                    </a:solidFill>
                    <a:latin typeface="Arial"/>
                    <a:cs typeface="Arial"/>
                  </a:rPr>
                  <a:t>ANSATT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pic>
            <p:nvPicPr>
              <p:cNvPr id="39" name="Picture 38" descr="Illustrasjoner_Brukerprofiler-0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336" y="1883698"/>
                <a:ext cx="699644" cy="8252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088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PowerPoint-mal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mtClean="0"/>
              <a:t>Funnark og personprofiler for intervjuer og observasjoner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5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9655" y="1628776"/>
            <a:ext cx="9217025" cy="1803722"/>
          </a:xfrm>
        </p:spPr>
        <p:txBody>
          <a:bodyPr/>
          <a:lstStyle/>
          <a:p>
            <a:r>
              <a:rPr lang="nb-NO" dirty="0" smtClean="0"/>
              <a:t>Introduksjon til analyseverktøy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2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Dokumentere </a:t>
            </a:r>
            <a:r>
              <a:rPr lang="nb-NO" dirty="0" err="1" smtClean="0"/>
              <a:t>funnark</a:t>
            </a:r>
            <a:r>
              <a:rPr lang="nb-NO" dirty="0" smtClean="0"/>
              <a:t> og personprofiler 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4818873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rgbClr val="3A7EC0"/>
                </a:solidFill>
              </a:rPr>
              <a:t>Hvordan dokumentere </a:t>
            </a:r>
            <a:r>
              <a:rPr lang="nb-NO" b="1" dirty="0" err="1" smtClean="0">
                <a:solidFill>
                  <a:srgbClr val="3A7EC0"/>
                </a:solidFill>
              </a:rPr>
              <a:t>funnark</a:t>
            </a:r>
            <a:r>
              <a:rPr lang="nb-NO" b="1" dirty="0" smtClean="0">
                <a:solidFill>
                  <a:srgbClr val="3A7EC0"/>
                </a:solidFill>
              </a:rPr>
              <a:t> og personprofiler for intervjuer og observasjoner?</a:t>
            </a:r>
          </a:p>
          <a:p>
            <a:endParaRPr lang="nb-NO" b="1" dirty="0" smtClean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Steg 1 </a:t>
            </a:r>
            <a:r>
              <a:rPr lang="nb-NO" dirty="0" smtClean="0"/>
              <a:t>Ta </a:t>
            </a:r>
            <a:r>
              <a:rPr lang="nb-NO" dirty="0"/>
              <a:t>utgangspunkt i de fysiske funnarkene og personprofilene og før inn informasjonen i </a:t>
            </a:r>
            <a:r>
              <a:rPr lang="nb-NO" dirty="0" smtClean="0"/>
              <a:t>PowerPoint-malene på de neste sidene. Vær </a:t>
            </a:r>
            <a:r>
              <a:rPr lang="nb-NO" dirty="0"/>
              <a:t>sikker på at informasjonen er spisset og tydelig </a:t>
            </a:r>
            <a:r>
              <a:rPr lang="nb-NO" dirty="0" smtClean="0"/>
              <a:t>beskrevet slik at det er lett forståelig å lese for personer som ikke var til stede i arbeidet. </a:t>
            </a:r>
            <a:endParaRPr lang="nb-NO" dirty="0"/>
          </a:p>
          <a:p>
            <a:endParaRPr lang="nb-NO" dirty="0"/>
          </a:p>
          <a:p>
            <a:r>
              <a:rPr lang="nb-NO" b="1" dirty="0" smtClean="0">
                <a:solidFill>
                  <a:srgbClr val="3A7EC0"/>
                </a:solidFill>
              </a:rPr>
              <a:t>Steg 2  </a:t>
            </a:r>
            <a:r>
              <a:rPr lang="nb-NO" dirty="0" smtClean="0"/>
              <a:t>Dobbeltsjekk </a:t>
            </a:r>
            <a:r>
              <a:rPr lang="nb-NO" dirty="0"/>
              <a:t>innholdet for å sikre at ikke noe er glemt.</a:t>
            </a:r>
          </a:p>
          <a:p>
            <a:endParaRPr lang="nb-NO" dirty="0"/>
          </a:p>
          <a:p>
            <a:r>
              <a:rPr lang="nb-NO" b="1" dirty="0" smtClean="0">
                <a:solidFill>
                  <a:srgbClr val="3A7EC0"/>
                </a:solidFill>
              </a:rPr>
              <a:t>Steg 3  </a:t>
            </a:r>
            <a:r>
              <a:rPr lang="nb-NO" dirty="0" smtClean="0"/>
              <a:t>Del </a:t>
            </a:r>
            <a:r>
              <a:rPr lang="nb-NO" dirty="0"/>
              <a:t>dokumentet med deltakerne i </a:t>
            </a:r>
            <a:r>
              <a:rPr lang="nb-NO" dirty="0" smtClean="0"/>
              <a:t>workshopen</a:t>
            </a:r>
            <a:r>
              <a:rPr lang="nb-NO" dirty="0"/>
              <a:t> </a:t>
            </a:r>
            <a:r>
              <a:rPr lang="nb-NO" dirty="0" smtClean="0"/>
              <a:t>og få innspill.</a:t>
            </a:r>
          </a:p>
          <a:p>
            <a:endParaRPr lang="nb-NO" dirty="0"/>
          </a:p>
          <a:p>
            <a:r>
              <a:rPr lang="nb-NO" b="1" dirty="0" smtClean="0">
                <a:solidFill>
                  <a:srgbClr val="3A7EC0"/>
                </a:solidFill>
              </a:rPr>
              <a:t>Steg 4  </a:t>
            </a:r>
            <a:r>
              <a:rPr lang="nb-NO" dirty="0" smtClean="0"/>
              <a:t>Juster funnarkene basert på innspill.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/>
              <a:t>Utstyr: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De fysiske funnarkene </a:t>
            </a:r>
            <a:r>
              <a:rPr lang="nb-NO" dirty="0"/>
              <a:t>og </a:t>
            </a:r>
            <a:r>
              <a:rPr lang="nb-NO" dirty="0" smtClean="0"/>
              <a:t>personprofilene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PowerPoint-malene</a:t>
            </a:r>
            <a:endParaRPr lang="nb-NO" dirty="0"/>
          </a:p>
          <a:p>
            <a:endParaRPr lang="nb-NO" b="1" dirty="0" smtClean="0"/>
          </a:p>
          <a:p>
            <a:r>
              <a:rPr lang="nb-NO" b="1" dirty="0" smtClean="0"/>
              <a:t>Maler</a:t>
            </a:r>
            <a:r>
              <a:rPr lang="nb-NO" b="1" dirty="0"/>
              <a:t> </a:t>
            </a:r>
            <a:r>
              <a:rPr lang="nb-NO" b="1" dirty="0" smtClean="0"/>
              <a:t>for </a:t>
            </a:r>
            <a:r>
              <a:rPr lang="nb-NO" b="1" dirty="0" err="1" smtClean="0"/>
              <a:t>funnark</a:t>
            </a:r>
            <a:r>
              <a:rPr lang="nb-NO" b="1" dirty="0" smtClean="0"/>
              <a:t> og personprofiler </a:t>
            </a:r>
            <a:endParaRPr lang="nb-NO" b="1" dirty="0"/>
          </a:p>
          <a:p>
            <a:endParaRPr lang="nb-NO" dirty="0"/>
          </a:p>
          <a:p>
            <a:endParaRPr lang="nb-NO" b="1" dirty="0"/>
          </a:p>
          <a:p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2" name="Picture 1" descr="Screen Shot 2015-07-01 at 16.1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30" y="3396898"/>
            <a:ext cx="2090017" cy="1444877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 descr="Screen Shot 2015-09-04 at 12.3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3" y="4941168"/>
            <a:ext cx="2089394" cy="1447472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71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78007" y="1522276"/>
            <a:ext cx="9535430" cy="3564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188167" y="246088"/>
            <a:ext cx="9525270" cy="1302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67" y="1545843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BESKRIVELSE AV FUNN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007" y="235928"/>
            <a:ext cx="1721913" cy="3002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711" y="258173"/>
            <a:ext cx="2092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1200" dirty="0">
                <a:solidFill>
                  <a:schemeClr val="tx1"/>
                </a:solidFill>
                <a:latin typeface="Arial"/>
                <a:cs typeface="Arial"/>
              </a:rPr>
              <a:t>HOVEDFUNN </a:t>
            </a:r>
            <a:r>
              <a:rPr lang="nb-NO" sz="1200" dirty="0" smtClean="0">
                <a:solidFill>
                  <a:schemeClr val="tx1"/>
                </a:solidFill>
                <a:latin typeface="Arial"/>
                <a:cs typeface="Arial"/>
              </a:rPr>
              <a:t>NR. </a:t>
            </a:r>
            <a:r>
              <a:rPr lang="nb-NO" sz="1200" dirty="0" err="1" smtClean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nb-NO" sz="12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0472" y="5086756"/>
            <a:ext cx="9512965" cy="0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188167" y="5085184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VIKTIG Å TA MED VIDERE</a:t>
            </a:r>
            <a:endParaRPr kumimoji="0" lang="nb-NO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403" y="663079"/>
            <a:ext cx="8811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2400" b="1" dirty="0" smtClean="0">
                <a:solidFill>
                  <a:schemeClr val="bg1"/>
                </a:solidFill>
                <a:latin typeface="Arial"/>
                <a:cs typeface="Arial"/>
              </a:rPr>
              <a:t>(TITTEL SOM BESKRIVER FUNNET)</a:t>
            </a:r>
            <a:endParaRPr lang="nb-NO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2401" y="1945384"/>
            <a:ext cx="4865396" cy="523220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r>
              <a:rPr lang="nb-NO" sz="1400" dirty="0">
                <a:solidFill>
                  <a:srgbClr val="000000"/>
                </a:solidFill>
                <a:cs typeface="Arial"/>
              </a:rPr>
              <a:t>(Gi en mer utdypende beskrivelse av </a:t>
            </a:r>
            <a:r>
              <a:rPr lang="nb-NO" sz="1400" dirty="0" smtClean="0">
                <a:solidFill>
                  <a:srgbClr val="000000"/>
                </a:solidFill>
                <a:cs typeface="Arial"/>
              </a:rPr>
              <a:t>funnet)</a:t>
            </a:r>
            <a:endParaRPr lang="nb-NO" sz="1400" dirty="0">
              <a:solidFill>
                <a:srgbClr val="000000"/>
              </a:solidFill>
              <a:cs typeface="Arial"/>
            </a:endParaRPr>
          </a:p>
          <a:p>
            <a:endParaRPr lang="nb-NO" sz="14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47797" y="1718286"/>
            <a:ext cx="1842611" cy="1837707"/>
            <a:chOff x="5347797" y="1718286"/>
            <a:chExt cx="1842611" cy="1837707"/>
          </a:xfrm>
        </p:grpSpPr>
        <p:grpSp>
          <p:nvGrpSpPr>
            <p:cNvPr id="42" name="Group 41"/>
            <p:cNvGrpSpPr/>
            <p:nvPr/>
          </p:nvGrpSpPr>
          <p:grpSpPr>
            <a:xfrm>
              <a:off x="5347797" y="1718286"/>
              <a:ext cx="1842611" cy="1837707"/>
              <a:chOff x="7456552" y="3398521"/>
              <a:chExt cx="1966175" cy="1960945"/>
            </a:xfrm>
            <a:solidFill>
              <a:srgbClr val="3A7EC0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7456552" y="3398521"/>
                <a:ext cx="1960944" cy="19609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46" name="Right Triangle 45"/>
              <p:cNvSpPr/>
              <p:nvPr/>
            </p:nvSpPr>
            <p:spPr>
              <a:xfrm rot="1432809">
                <a:off x="8559127" y="4504289"/>
                <a:ext cx="863600" cy="775280"/>
              </a:xfrm>
              <a:prstGeom prst="rtTriangl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5401838" y="2175960"/>
              <a:ext cx="1667732" cy="954620"/>
            </a:xfrm>
            <a:prstGeom prst="rect">
              <a:avLst/>
            </a:prstGeom>
          </p:spPr>
          <p:txBody>
            <a:bodyPr wrap="square" numCol="1" spcCol="432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b-NO" sz="1200" i="1" dirty="0">
                  <a:solidFill>
                    <a:srgbClr val="FFFFFF"/>
                  </a:solidFill>
                  <a:cs typeface="Arial"/>
                </a:rPr>
                <a:t>”Legg til </a:t>
              </a:r>
              <a:r>
                <a:rPr lang="nb-NO" sz="1200" i="1" dirty="0" smtClean="0">
                  <a:solidFill>
                    <a:srgbClr val="FFFFFF"/>
                  </a:solidFill>
                  <a:cs typeface="Arial"/>
                </a:rPr>
                <a:t>sitater</a:t>
              </a:r>
            </a:p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cs typeface="Arial"/>
                </a:rPr>
                <a:t>fra </a:t>
              </a:r>
              <a:r>
                <a:rPr lang="nb-NO" sz="1200" i="1" dirty="0">
                  <a:solidFill>
                    <a:srgbClr val="FFFFFF"/>
                  </a:solidFill>
                  <a:cs typeface="Arial"/>
                </a:rPr>
                <a:t>innsiktsarbeidet som eksemplifiserer”</a:t>
              </a:r>
            </a:p>
            <a:p>
              <a:pPr algn="ctr">
                <a:lnSpc>
                  <a:spcPct val="120000"/>
                </a:lnSpc>
              </a:pPr>
              <a:r>
                <a:rPr lang="nb-NO" sz="1100" b="1" dirty="0">
                  <a:solidFill>
                    <a:srgbClr val="FFFFFF"/>
                  </a:solidFill>
                  <a:cs typeface="Arial"/>
                </a:rPr>
                <a:t>(Kilde)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89728" y="3831818"/>
            <a:ext cx="1719656" cy="1469390"/>
            <a:chOff x="6381457" y="3759810"/>
            <a:chExt cx="1719656" cy="1469390"/>
          </a:xfrm>
        </p:grpSpPr>
        <p:grpSp>
          <p:nvGrpSpPr>
            <p:cNvPr id="48" name="Group 47"/>
            <p:cNvGrpSpPr/>
            <p:nvPr/>
          </p:nvGrpSpPr>
          <p:grpSpPr>
            <a:xfrm>
              <a:off x="6381457" y="3759810"/>
              <a:ext cx="1719656" cy="1469390"/>
              <a:chOff x="7122562" y="3567262"/>
              <a:chExt cx="2294934" cy="1960945"/>
            </a:xfrm>
            <a:solidFill>
              <a:srgbClr val="3A7EC0"/>
            </a:solidFill>
          </p:grpSpPr>
          <p:sp>
            <p:nvSpPr>
              <p:cNvPr id="50" name="Oval 49"/>
              <p:cNvSpPr/>
              <p:nvPr/>
            </p:nvSpPr>
            <p:spPr>
              <a:xfrm>
                <a:off x="7456552" y="3567262"/>
                <a:ext cx="1960944" cy="19609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1" name="Right Triangle 50"/>
              <p:cNvSpPr/>
              <p:nvPr/>
            </p:nvSpPr>
            <p:spPr>
              <a:xfrm rot="11131044">
                <a:off x="7122562" y="3947730"/>
                <a:ext cx="863600" cy="775280"/>
              </a:xfrm>
              <a:prstGeom prst="rtTriangl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6825208" y="4280155"/>
              <a:ext cx="1046107" cy="511422"/>
            </a:xfrm>
            <a:prstGeom prst="rect">
              <a:avLst/>
            </a:prstGeom>
          </p:spPr>
          <p:txBody>
            <a:bodyPr wrap="square" numCol="1" spcCol="432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cs typeface="Arial"/>
                </a:rPr>
                <a:t>”Sitat”</a:t>
              </a:r>
              <a:endParaRPr lang="nb-NO" sz="1200" i="1" dirty="0">
                <a:solidFill>
                  <a:srgbClr val="FFFFFF"/>
                </a:solidFill>
                <a:cs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lang="nb-NO" sz="1100" b="1" dirty="0">
                  <a:solidFill>
                    <a:srgbClr val="FFFFFF"/>
                  </a:solidFill>
                  <a:cs typeface="Arial"/>
                </a:rPr>
                <a:t>(Kilde)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723804" y="1722202"/>
            <a:ext cx="1837708" cy="1922821"/>
            <a:chOff x="7723804" y="1722202"/>
            <a:chExt cx="1837708" cy="1922821"/>
          </a:xfrm>
        </p:grpSpPr>
        <p:grpSp>
          <p:nvGrpSpPr>
            <p:cNvPr id="53" name="Group 52"/>
            <p:cNvGrpSpPr/>
            <p:nvPr/>
          </p:nvGrpSpPr>
          <p:grpSpPr>
            <a:xfrm>
              <a:off x="7723804" y="1722202"/>
              <a:ext cx="1837708" cy="1922821"/>
              <a:chOff x="7456551" y="3398521"/>
              <a:chExt cx="1960944" cy="2051765"/>
            </a:xfrm>
            <a:solidFill>
              <a:srgbClr val="3A7EC0"/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7456551" y="3398521"/>
                <a:ext cx="1960944" cy="196094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6" name="Right Triangle 55"/>
              <p:cNvSpPr/>
              <p:nvPr/>
            </p:nvSpPr>
            <p:spPr>
              <a:xfrm rot="7158373">
                <a:off x="7574137" y="4630846"/>
                <a:ext cx="863600" cy="775280"/>
              </a:xfrm>
              <a:prstGeom prst="rtTriangl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793362" y="2398890"/>
              <a:ext cx="1620839" cy="511422"/>
            </a:xfrm>
            <a:prstGeom prst="rect">
              <a:avLst/>
            </a:prstGeom>
          </p:spPr>
          <p:txBody>
            <a:bodyPr wrap="square" numCol="1" spcCol="432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b-NO" sz="1200" i="1" dirty="0" smtClean="0">
                  <a:solidFill>
                    <a:srgbClr val="FFFFFF"/>
                  </a:solidFill>
                  <a:cs typeface="Arial"/>
                </a:rPr>
                <a:t>”Sitat”</a:t>
              </a:r>
              <a:endParaRPr lang="nb-NO" sz="1200" i="1" dirty="0">
                <a:solidFill>
                  <a:srgbClr val="FFFFFF"/>
                </a:solidFill>
                <a:cs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lang="nb-NO" sz="1100" b="1" dirty="0">
                  <a:solidFill>
                    <a:srgbClr val="FFFFFF"/>
                  </a:solidFill>
                  <a:cs typeface="Arial"/>
                </a:rPr>
                <a:t>(Kilde)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2705" y="5499809"/>
            <a:ext cx="4038551" cy="523220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Behov</a:t>
            </a: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:</a:t>
            </a:r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 </a:t>
            </a:r>
            <a:endParaRPr lang="nb-NO" sz="14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400" dirty="0">
                <a:solidFill>
                  <a:srgbClr val="3A7EC0"/>
                </a:solidFill>
                <a:cs typeface="Arial"/>
              </a:rPr>
              <a:t>(Konkretiser hvilke behov funnet bygger på)</a:t>
            </a:r>
            <a:endParaRPr lang="nb-NO" dirty="0">
              <a:solidFill>
                <a:srgbClr val="3A7EC0"/>
              </a:solidFill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9648" y="5499809"/>
            <a:ext cx="3761824" cy="954107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Designprinsipp:</a:t>
            </a:r>
          </a:p>
          <a:p>
            <a:r>
              <a:rPr lang="nb-NO" sz="1400" dirty="0">
                <a:solidFill>
                  <a:srgbClr val="3A7EC0"/>
                </a:solidFill>
                <a:cs typeface="Arial"/>
              </a:rPr>
              <a:t>(Konkretiser prinsipp(er) som skal være førende for idéutviklingen)</a:t>
            </a:r>
          </a:p>
          <a:p>
            <a:pPr algn="l"/>
            <a:endParaRPr lang="nb-NO" sz="1400" dirty="0">
              <a:solidFill>
                <a:srgbClr val="3A7E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131330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31330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6714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713" y="1073421"/>
            <a:ext cx="2402031" cy="3695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57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608" y="1646589"/>
            <a:ext cx="1465020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NAVN (alder)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>
                <a:solidFill>
                  <a:srgbClr val="3A7EC0"/>
                </a:solidFill>
                <a:latin typeface="Arial"/>
                <a:cs typeface="Arial"/>
              </a:rPr>
              <a:t>SITUASJON </a:t>
            </a:r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100" dirty="0" smtClean="0">
                <a:latin typeface="Arial"/>
                <a:cs typeface="Arial"/>
              </a:rPr>
              <a:t>Beskriv her</a:t>
            </a: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HJELPEMIDLER: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>
                <a:cs typeface="Arial"/>
              </a:rPr>
              <a:t>Beskriv her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TJENESTER:</a:t>
            </a:r>
          </a:p>
          <a:p>
            <a:r>
              <a:rPr lang="nb-NO" sz="1100" dirty="0">
                <a:cs typeface="Arial"/>
              </a:rPr>
              <a:t>Beskriv 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384" y="262721"/>
            <a:ext cx="9127013" cy="554269"/>
          </a:xfrm>
          <a:prstGeom prst="rect">
            <a:avLst/>
          </a:prstGeom>
          <a:noFill/>
        </p:spPr>
        <p:txBody>
          <a:bodyPr wrap="square" lIns="71976" tIns="71976" rIns="71976" bIns="71976" rtlCol="0">
            <a:noAutofit/>
          </a:bodyPr>
          <a:lstStyle/>
          <a:p>
            <a:pPr algn="l"/>
            <a:r>
              <a:rPr lang="nb-NO" sz="2000" b="1" dirty="0">
                <a:solidFill>
                  <a:srgbClr val="7F7F7F"/>
                </a:solidFill>
                <a:latin typeface="Arial"/>
                <a:cs typeface="Arial"/>
              </a:rPr>
              <a:t>PERSONPROFILER  </a:t>
            </a:r>
            <a:r>
              <a:rPr lang="nb-NO" sz="2000" dirty="0" smtClean="0">
                <a:solidFill>
                  <a:srgbClr val="7F7F7F"/>
                </a:solidFill>
                <a:latin typeface="Arial"/>
                <a:cs typeface="Arial"/>
              </a:rPr>
              <a:t>BRUKERE</a:t>
            </a:r>
            <a:endParaRPr lang="nb-NO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188" y="1073421"/>
            <a:ext cx="2411099" cy="369511"/>
          </a:xfrm>
          <a:prstGeom prst="rect">
            <a:avLst/>
          </a:prstGeom>
          <a:solidFill>
            <a:srgbClr val="26262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731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26072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22" name="Oval 21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88516" y="2264790"/>
            <a:ext cx="1430562" cy="369332"/>
          </a:xfrm>
          <a:prstGeom prst="rect">
            <a:avLst/>
          </a:prstGeom>
        </p:spPr>
        <p:txBody>
          <a:bodyPr wrap="square" numCol="1" spcCol="432000" anchor="ctr">
            <a:spAutoFit/>
          </a:bodyPr>
          <a:lstStyle/>
          <a:p>
            <a:pPr algn="ctr"/>
            <a:r>
              <a:rPr lang="nb-NO" sz="900" dirty="0">
                <a:solidFill>
                  <a:schemeClr val="bg1"/>
                </a:solidFill>
              </a:rPr>
              <a:t>”Legg inn et sitat som eksemplifiserer”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6714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922616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46" name="Oval 45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" name="Right Triangle 46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985060" y="2264790"/>
            <a:ext cx="1430562" cy="369332"/>
          </a:xfrm>
          <a:prstGeom prst="rect">
            <a:avLst/>
          </a:prstGeom>
        </p:spPr>
        <p:txBody>
          <a:bodyPr wrap="square" numCol="1" spcCol="432000" anchor="ctr">
            <a:spAutoFit/>
          </a:bodyPr>
          <a:lstStyle/>
          <a:p>
            <a:pPr algn="ctr"/>
            <a:r>
              <a:rPr lang="nb-NO" sz="900" dirty="0">
                <a:solidFill>
                  <a:schemeClr val="bg1"/>
                </a:solidFill>
              </a:rPr>
              <a:t>”Legg inn et sitat som eksemplifiserer”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07700" y="1646589"/>
            <a:ext cx="1465020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NAVN (alder)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>
                <a:solidFill>
                  <a:srgbClr val="3A7EC0"/>
                </a:solidFill>
                <a:latin typeface="Arial"/>
                <a:cs typeface="Arial"/>
              </a:rPr>
              <a:t>SITUASJON </a:t>
            </a:r>
          </a:p>
          <a:p>
            <a:r>
              <a:rPr lang="nb-NO" sz="1100" dirty="0">
                <a:cs typeface="Arial"/>
              </a:rPr>
              <a:t>Beskriv her</a:t>
            </a: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HJELPEMIDLER: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>
                <a:cs typeface="Arial"/>
              </a:rPr>
              <a:t>Beskriv her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TJENESTER:</a:t>
            </a:r>
          </a:p>
          <a:p>
            <a:r>
              <a:rPr lang="nb-NO" sz="1100" dirty="0">
                <a:cs typeface="Arial"/>
              </a:rPr>
              <a:t>Beskriv her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6496" y="1787738"/>
            <a:ext cx="916141" cy="1160770"/>
            <a:chOff x="416496" y="1787738"/>
            <a:chExt cx="916141" cy="1160770"/>
          </a:xfrm>
        </p:grpSpPr>
        <p:grpSp>
          <p:nvGrpSpPr>
            <p:cNvPr id="44" name="Group 43"/>
            <p:cNvGrpSpPr/>
            <p:nvPr/>
          </p:nvGrpSpPr>
          <p:grpSpPr>
            <a:xfrm>
              <a:off x="416496" y="1787738"/>
              <a:ext cx="916141" cy="1160770"/>
              <a:chOff x="344488" y="1787737"/>
              <a:chExt cx="1075426" cy="136258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91862" y="2879358"/>
                <a:ext cx="796347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 smtClean="0">
                    <a:solidFill>
                      <a:srgbClr val="3A7EC0"/>
                    </a:solidFill>
                    <a:latin typeface="Arial"/>
                    <a:cs typeface="Arial"/>
                  </a:rPr>
                  <a:t>BRUKER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4488" y="1787737"/>
                <a:ext cx="1075426" cy="1075426"/>
              </a:xfrm>
              <a:prstGeom prst="ellipse">
                <a:avLst/>
              </a:prstGeom>
              <a:solidFill>
                <a:srgbClr val="3A7E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pic>
          <p:nvPicPr>
            <p:cNvPr id="45" name="Picture 44" descr="Illustrasjoner_Brukerprofiler-0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" y="1885067"/>
              <a:ext cx="596018" cy="67052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313040" y="1787738"/>
            <a:ext cx="916141" cy="1160770"/>
            <a:chOff x="5313040" y="1787738"/>
            <a:chExt cx="916141" cy="1160770"/>
          </a:xfrm>
        </p:grpSpPr>
        <p:grpSp>
          <p:nvGrpSpPr>
            <p:cNvPr id="31" name="Group 30"/>
            <p:cNvGrpSpPr/>
            <p:nvPr/>
          </p:nvGrpSpPr>
          <p:grpSpPr>
            <a:xfrm>
              <a:off x="5313040" y="1787738"/>
              <a:ext cx="916141" cy="1160770"/>
              <a:chOff x="344488" y="1787737"/>
              <a:chExt cx="1075426" cy="136258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91862" y="2879358"/>
                <a:ext cx="796347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 smtClean="0">
                    <a:solidFill>
                      <a:srgbClr val="3A7EC0"/>
                    </a:solidFill>
                    <a:latin typeface="Arial"/>
                    <a:cs typeface="Arial"/>
                  </a:rPr>
                  <a:t>BRUKER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44488" y="1787737"/>
                <a:ext cx="1075426" cy="1075426"/>
              </a:xfrm>
              <a:prstGeom prst="ellipse">
                <a:avLst/>
              </a:prstGeom>
              <a:solidFill>
                <a:srgbClr val="3A7E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pic>
          <p:nvPicPr>
            <p:cNvPr id="51" name="Picture 50" descr="Illustrasjoner_Brukerprofiler-0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018" y="1885067"/>
              <a:ext cx="596018" cy="670520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6393160" y="5229200"/>
            <a:ext cx="1965240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40649" y="5229200"/>
            <a:ext cx="1953312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131330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31330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93160" y="5229200"/>
            <a:ext cx="1965240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714" y="1070417"/>
            <a:ext cx="4492878" cy="3510711"/>
          </a:xfrm>
          <a:prstGeom prst="rect">
            <a:avLst/>
          </a:prstGeom>
          <a:solidFill>
            <a:srgbClr val="D7D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713" y="1073421"/>
            <a:ext cx="2402031" cy="369511"/>
          </a:xfrm>
          <a:prstGeom prst="rect">
            <a:avLst/>
          </a:prstGeom>
          <a:solidFill>
            <a:srgbClr val="26262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57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84" y="262721"/>
            <a:ext cx="9127013" cy="554269"/>
          </a:xfrm>
          <a:prstGeom prst="rect">
            <a:avLst/>
          </a:prstGeom>
          <a:noFill/>
        </p:spPr>
        <p:txBody>
          <a:bodyPr wrap="square" lIns="71976" tIns="71976" rIns="71976" bIns="71976" rtlCol="0">
            <a:noAutofit/>
          </a:bodyPr>
          <a:lstStyle/>
          <a:p>
            <a:pPr algn="l"/>
            <a:r>
              <a:rPr lang="nb-NO" sz="2000" b="1" dirty="0">
                <a:solidFill>
                  <a:srgbClr val="7F7F7F"/>
                </a:solidFill>
                <a:latin typeface="Arial"/>
                <a:cs typeface="Arial"/>
              </a:rPr>
              <a:t>PERSONPROFILER  </a:t>
            </a:r>
            <a:r>
              <a:rPr lang="nb-NO" sz="2000" dirty="0" smtClean="0">
                <a:solidFill>
                  <a:srgbClr val="7F7F7F"/>
                </a:solidFill>
                <a:latin typeface="Arial"/>
                <a:cs typeface="Arial"/>
              </a:rPr>
              <a:t>ANSATTE</a:t>
            </a:r>
            <a:endParaRPr lang="nb-NO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188" y="1073421"/>
            <a:ext cx="2411099" cy="369511"/>
          </a:xfrm>
          <a:prstGeom prst="rect">
            <a:avLst/>
          </a:prstGeom>
          <a:solidFill>
            <a:srgbClr val="26262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731" y="1128211"/>
            <a:ext cx="8797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b-NO" sz="1100" b="1" dirty="0" smtClean="0">
                <a:solidFill>
                  <a:schemeClr val="bg1"/>
                </a:solidFill>
                <a:latin typeface="Arial"/>
                <a:cs typeface="Arial"/>
              </a:rPr>
              <a:t>INTERVJU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26072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22" name="Oval 21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88516" y="2264790"/>
            <a:ext cx="1430562" cy="369332"/>
          </a:xfrm>
          <a:prstGeom prst="rect">
            <a:avLst/>
          </a:prstGeom>
        </p:spPr>
        <p:txBody>
          <a:bodyPr wrap="square" numCol="1" spcCol="432000" anchor="ctr">
            <a:spAutoFit/>
          </a:bodyPr>
          <a:lstStyle/>
          <a:p>
            <a:pPr algn="ctr"/>
            <a:r>
              <a:rPr lang="nb-NO" sz="900" dirty="0">
                <a:solidFill>
                  <a:schemeClr val="bg1"/>
                </a:solidFill>
              </a:rPr>
              <a:t>”Legg inn et sitat som eksemplifiserer”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6714" y="4581128"/>
            <a:ext cx="4492878" cy="1974631"/>
          </a:xfrm>
          <a:prstGeom prst="rect">
            <a:avLst/>
          </a:prstGeom>
          <a:solidFill>
            <a:srgbClr val="3A7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40649" y="5229200"/>
            <a:ext cx="1953312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000" dirty="0">
                <a:solidFill>
                  <a:schemeClr val="bg1"/>
                </a:solidFill>
                <a:cs typeface="Arial"/>
              </a:rPr>
              <a:t>( BILDER )</a:t>
            </a:r>
          </a:p>
          <a:p>
            <a:pPr algn="ctr">
              <a:lnSpc>
                <a:spcPct val="120000"/>
              </a:lnSpc>
            </a:pPr>
            <a:r>
              <a:rPr lang="nb-NO" sz="1000" dirty="0">
                <a:solidFill>
                  <a:schemeClr val="bg1"/>
                </a:solidFill>
                <a:cs typeface="Arial"/>
              </a:rPr>
              <a:t>For eksempel av 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personen, </a:t>
            </a:r>
            <a:r>
              <a:rPr lang="nb-NO" sz="1000" dirty="0">
                <a:solidFill>
                  <a:schemeClr val="bg1"/>
                </a:solidFill>
                <a:cs typeface="Arial"/>
              </a:rPr>
              <a:t>omgivelser</a:t>
            </a:r>
            <a:r>
              <a:rPr lang="nb-NO" sz="1000" dirty="0" smtClean="0">
                <a:solidFill>
                  <a:schemeClr val="bg1"/>
                </a:solidFill>
                <a:cs typeface="Arial"/>
              </a:rPr>
              <a:t>, hjelpemidler, mm.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922616" y="1653570"/>
            <a:ext cx="1566888" cy="1639458"/>
            <a:chOff x="7456552" y="3398520"/>
            <a:chExt cx="1960944" cy="2051766"/>
          </a:xfrm>
          <a:solidFill>
            <a:srgbClr val="3A7EC0"/>
          </a:solidFill>
        </p:grpSpPr>
        <p:sp>
          <p:nvSpPr>
            <p:cNvPr id="46" name="Oval 45"/>
            <p:cNvSpPr/>
            <p:nvPr/>
          </p:nvSpPr>
          <p:spPr>
            <a:xfrm>
              <a:off x="7456552" y="3398520"/>
              <a:ext cx="1960944" cy="1960944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" name="Right Triangle 46"/>
            <p:cNvSpPr/>
            <p:nvPr/>
          </p:nvSpPr>
          <p:spPr>
            <a:xfrm rot="7158373">
              <a:off x="7574136" y="4630846"/>
              <a:ext cx="863600" cy="775280"/>
            </a:xfrm>
            <a:prstGeom prst="rtTriangl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985060" y="2264790"/>
            <a:ext cx="1430562" cy="369332"/>
          </a:xfrm>
          <a:prstGeom prst="rect">
            <a:avLst/>
          </a:prstGeom>
        </p:spPr>
        <p:txBody>
          <a:bodyPr wrap="square" numCol="1" spcCol="432000" anchor="ctr">
            <a:spAutoFit/>
          </a:bodyPr>
          <a:lstStyle/>
          <a:p>
            <a:pPr algn="ctr"/>
            <a:r>
              <a:rPr lang="nb-NO" sz="900" dirty="0">
                <a:solidFill>
                  <a:schemeClr val="bg1"/>
                </a:solidFill>
              </a:rPr>
              <a:t>”Legg inn et sitat som eksemplifiserer”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24608" y="1646589"/>
            <a:ext cx="1465020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NAVN (alder)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STILLING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>
                <a:cs typeface="Arial"/>
              </a:rPr>
              <a:t>Beskriv </a:t>
            </a:r>
            <a:r>
              <a:rPr lang="nb-NO" sz="1100" dirty="0" smtClean="0">
                <a:cs typeface="Arial"/>
              </a:rPr>
              <a:t>her</a:t>
            </a:r>
            <a:endParaRPr lang="nb-NO" sz="11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OPPGAVER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>
                <a:cs typeface="Arial"/>
              </a:rPr>
              <a:t>Beskriv her</a:t>
            </a:r>
          </a:p>
          <a:p>
            <a:pPr algn="l"/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7700" y="1646589"/>
            <a:ext cx="1465020" cy="2036262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pPr algn="l"/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NAVN (alder)</a:t>
            </a: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STILLING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>
                <a:cs typeface="Arial"/>
              </a:rPr>
              <a:t>Beskriv </a:t>
            </a:r>
            <a:r>
              <a:rPr lang="nb-NO" sz="1100" dirty="0" smtClean="0">
                <a:cs typeface="Arial"/>
              </a:rPr>
              <a:t>her</a:t>
            </a:r>
            <a:endParaRPr lang="nb-NO" sz="11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r>
              <a:rPr lang="nb-NO" sz="1200" dirty="0" smtClean="0">
                <a:solidFill>
                  <a:srgbClr val="3A7EC0"/>
                </a:solidFill>
                <a:latin typeface="Arial"/>
                <a:cs typeface="Arial"/>
              </a:rPr>
              <a:t>OPPGAVER</a:t>
            </a:r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100" dirty="0">
                <a:cs typeface="Arial"/>
              </a:rPr>
              <a:t>Beskriv her</a:t>
            </a:r>
          </a:p>
          <a:p>
            <a:pPr algn="l"/>
            <a:endParaRPr lang="nb-NO" sz="1100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/>
            <a:endParaRPr lang="nb-NO" sz="12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6496" y="1787738"/>
            <a:ext cx="916141" cy="1160770"/>
            <a:chOff x="416496" y="1787738"/>
            <a:chExt cx="916141" cy="1160770"/>
          </a:xfrm>
        </p:grpSpPr>
        <p:sp>
          <p:nvSpPr>
            <p:cNvPr id="51" name="Oval 50"/>
            <p:cNvSpPr/>
            <p:nvPr/>
          </p:nvSpPr>
          <p:spPr>
            <a:xfrm>
              <a:off x="416496" y="1787738"/>
              <a:ext cx="916141" cy="916141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70279" y="1869486"/>
              <a:ext cx="651535" cy="1079022"/>
              <a:chOff x="5393557" y="1883698"/>
              <a:chExt cx="764814" cy="126662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402246" y="2879358"/>
                <a:ext cx="756125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>
                    <a:solidFill>
                      <a:srgbClr val="3A7EC0"/>
                    </a:solidFill>
                    <a:latin typeface="Arial"/>
                    <a:cs typeface="Arial"/>
                  </a:rPr>
                  <a:t>ANSATT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pic>
            <p:nvPicPr>
              <p:cNvPr id="50" name="Picture 49" descr="Illustrasjoner_Brukerprofiler-0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3557" y="1883698"/>
                <a:ext cx="699644" cy="825222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5313040" y="1787738"/>
            <a:ext cx="916141" cy="1160770"/>
            <a:chOff x="5313040" y="1787738"/>
            <a:chExt cx="916141" cy="1160770"/>
          </a:xfrm>
        </p:grpSpPr>
        <p:sp>
          <p:nvSpPr>
            <p:cNvPr id="52" name="Oval 51"/>
            <p:cNvSpPr/>
            <p:nvPr/>
          </p:nvSpPr>
          <p:spPr>
            <a:xfrm>
              <a:off x="5313040" y="1787738"/>
              <a:ext cx="916141" cy="916141"/>
            </a:xfrm>
            <a:prstGeom prst="ellipse">
              <a:avLst/>
            </a:prstGeom>
            <a:solidFill>
              <a:srgbClr val="3A7EC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453434" y="1869486"/>
              <a:ext cx="644133" cy="1079022"/>
              <a:chOff x="5402246" y="1883698"/>
              <a:chExt cx="756125" cy="126662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02246" y="2879358"/>
                <a:ext cx="756125" cy="27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900" b="1" dirty="0">
                    <a:solidFill>
                      <a:srgbClr val="3A7EC0"/>
                    </a:solidFill>
                    <a:latin typeface="Arial"/>
                    <a:cs typeface="Arial"/>
                  </a:rPr>
                  <a:t>ANSATT</a:t>
                </a:r>
                <a:endParaRPr lang="en-US" sz="900" dirty="0">
                  <a:solidFill>
                    <a:srgbClr val="3A7EC0"/>
                  </a:solidFill>
                </a:endParaRPr>
              </a:p>
            </p:txBody>
          </p:sp>
          <p:pic>
            <p:nvPicPr>
              <p:cNvPr id="39" name="Picture 38" descr="Illustrasjoner_Brukerprofiler-0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336" y="1883698"/>
                <a:ext cx="699644" cy="8252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081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err="1"/>
              <a:t>Funnark</a:t>
            </a:r>
            <a:r>
              <a:rPr lang="nb-NO" dirty="0"/>
              <a:t> for </a:t>
            </a:r>
            <a:r>
              <a:rPr lang="nb-NO" dirty="0" smtClean="0"/>
              <a:t>statistikk og tall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Oppsumer </a:t>
            </a:r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dere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lært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00074" y="343888"/>
            <a:ext cx="9504186" cy="557836"/>
          </a:xfrm>
        </p:spPr>
        <p:txBody>
          <a:bodyPr anchor="t"/>
          <a:lstStyle/>
          <a:p>
            <a:r>
              <a:rPr lang="nb-NO" dirty="0" smtClean="0"/>
              <a:t>Introduksjon til </a:t>
            </a:r>
            <a:r>
              <a:rPr lang="nb-NO" dirty="0" err="1" smtClean="0"/>
              <a:t>funnark</a:t>
            </a:r>
            <a:r>
              <a:rPr lang="nb-NO" dirty="0" smtClean="0"/>
              <a:t> for statistikk og tall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048231"/>
          </a:xfrm>
        </p:spPr>
        <p:txBody>
          <a:bodyPr>
            <a:noAutofit/>
          </a:bodyPr>
          <a:lstStyle/>
          <a:p>
            <a:pPr>
              <a:spcAft>
                <a:spcPts val="336"/>
              </a:spcAft>
            </a:pPr>
            <a:r>
              <a:rPr lang="nb-NO" b="1" dirty="0">
                <a:solidFill>
                  <a:srgbClr val="3A7EC0"/>
                </a:solidFill>
              </a:rPr>
              <a:t>Hva er </a:t>
            </a:r>
            <a:r>
              <a:rPr lang="nb-NO" b="1" dirty="0" err="1" smtClean="0">
                <a:solidFill>
                  <a:srgbClr val="3A7EC0"/>
                </a:solidFill>
              </a:rPr>
              <a:t>funnark</a:t>
            </a:r>
            <a:r>
              <a:rPr lang="nb-NO" b="1" dirty="0" smtClean="0">
                <a:solidFill>
                  <a:srgbClr val="3A7EC0"/>
                </a:solidFill>
              </a:rPr>
              <a:t> for statistikk og tall?</a:t>
            </a:r>
          </a:p>
          <a:p>
            <a:pPr>
              <a:spcAft>
                <a:spcPts val="336"/>
              </a:spcAft>
            </a:pPr>
            <a:endParaRPr lang="nb-NO" sz="500" b="1" dirty="0">
              <a:solidFill>
                <a:srgbClr val="3A7EC0"/>
              </a:solidFill>
            </a:endParaRPr>
          </a:p>
          <a:p>
            <a:pPr>
              <a:spcAft>
                <a:spcPts val="336"/>
              </a:spcAft>
            </a:pPr>
            <a:r>
              <a:rPr lang="nb-NO" dirty="0" err="1" smtClean="0"/>
              <a:t>Funnark</a:t>
            </a:r>
            <a:r>
              <a:rPr lang="nb-NO" dirty="0" smtClean="0"/>
              <a:t> for statistikk og tall oppsummerer de viktigste funnene fra analysen av tall for den tjenesten dere kartlegger. </a:t>
            </a:r>
          </a:p>
          <a:p>
            <a:pPr>
              <a:spcAft>
                <a:spcPts val="336"/>
              </a:spcAft>
            </a:pPr>
            <a:endParaRPr lang="nb-NO" sz="100" dirty="0"/>
          </a:p>
          <a:p>
            <a:pPr>
              <a:spcAft>
                <a:spcPts val="336"/>
              </a:spcAft>
            </a:pPr>
            <a:r>
              <a:rPr lang="nb-NO" dirty="0" err="1" smtClean="0"/>
              <a:t>Funnark</a:t>
            </a:r>
            <a:r>
              <a:rPr lang="nb-NO" dirty="0" smtClean="0"/>
              <a:t> for statistikk og tall utarbeides av personene som har hentet inn og analysert tallgrunnlaget. Utfylte </a:t>
            </a:r>
            <a:r>
              <a:rPr lang="nb-NO" dirty="0" err="1" smtClean="0"/>
              <a:t>funnark</a:t>
            </a:r>
            <a:r>
              <a:rPr lang="nb-NO" dirty="0" smtClean="0"/>
              <a:t> gjennomgås i en workshop for å samle innspill. </a:t>
            </a:r>
            <a:endParaRPr lang="nb-NO" dirty="0"/>
          </a:p>
          <a:p>
            <a:pPr>
              <a:spcAft>
                <a:spcPts val="336"/>
              </a:spcAft>
            </a:pPr>
            <a:endParaRPr lang="nb-NO" dirty="0"/>
          </a:p>
          <a:p>
            <a:pPr>
              <a:spcAft>
                <a:spcPts val="336"/>
              </a:spcAft>
            </a:pPr>
            <a:r>
              <a:rPr lang="nb-NO" b="1" dirty="0" smtClean="0">
                <a:solidFill>
                  <a:srgbClr val="3A7EC0"/>
                </a:solidFill>
              </a:rPr>
              <a:t>Hvorfor utarbeide </a:t>
            </a:r>
            <a:r>
              <a:rPr lang="nb-NO" b="1" dirty="0" err="1" smtClean="0">
                <a:solidFill>
                  <a:srgbClr val="3A7EC0"/>
                </a:solidFill>
              </a:rPr>
              <a:t>funnark</a:t>
            </a:r>
            <a:r>
              <a:rPr lang="nb-NO" b="1" dirty="0" smtClean="0">
                <a:solidFill>
                  <a:srgbClr val="3A7EC0"/>
                </a:solidFill>
              </a:rPr>
              <a:t> for statistikk og tall?</a:t>
            </a:r>
          </a:p>
          <a:p>
            <a:pPr>
              <a:spcAft>
                <a:spcPts val="336"/>
              </a:spcAft>
            </a:pPr>
            <a:endParaRPr lang="nb-NO" sz="500" b="1" dirty="0">
              <a:solidFill>
                <a:srgbClr val="3A7EC0"/>
              </a:solidFill>
            </a:endParaRPr>
          </a:p>
          <a:p>
            <a:pPr>
              <a:spcAft>
                <a:spcPts val="336"/>
              </a:spcAft>
            </a:pPr>
            <a:r>
              <a:rPr lang="nb-NO" dirty="0"/>
              <a:t>Når </a:t>
            </a:r>
            <a:r>
              <a:rPr lang="nb-NO" dirty="0" smtClean="0"/>
              <a:t>dere senere skal </a:t>
            </a:r>
            <a:r>
              <a:rPr lang="nb-NO" dirty="0"/>
              <a:t>skape idéer og </a:t>
            </a:r>
            <a:r>
              <a:rPr lang="nb-NO" dirty="0" smtClean="0"/>
              <a:t>finne løsninger på problemer, er </a:t>
            </a:r>
            <a:r>
              <a:rPr lang="nb-NO" dirty="0"/>
              <a:t>det viktig at </a:t>
            </a:r>
            <a:r>
              <a:rPr lang="nb-NO" dirty="0" smtClean="0"/>
              <a:t>dere tar utgangspunkt i det dere </a:t>
            </a:r>
            <a:r>
              <a:rPr lang="nb-NO" dirty="0"/>
              <a:t>har lært </a:t>
            </a:r>
            <a:r>
              <a:rPr lang="nb-NO" dirty="0" smtClean="0"/>
              <a:t>gjennom statistikk og tall. Funnarkene</a:t>
            </a:r>
            <a:r>
              <a:rPr lang="nb-NO" dirty="0"/>
              <a:t> </a:t>
            </a:r>
            <a:r>
              <a:rPr lang="nb-NO" dirty="0" smtClean="0"/>
              <a:t>blir til </a:t>
            </a:r>
            <a:r>
              <a:rPr lang="nb-NO" dirty="0"/>
              <a:t>retningslinjer for </a:t>
            </a:r>
            <a:r>
              <a:rPr lang="nb-NO" dirty="0" smtClean="0"/>
              <a:t>hva dere bør vektlegge når dere tenker løsninger. </a:t>
            </a:r>
          </a:p>
          <a:p>
            <a:pPr>
              <a:spcAft>
                <a:spcPts val="336"/>
              </a:spcAft>
            </a:pPr>
            <a:endParaRPr lang="nb-NO" sz="100" dirty="0" smtClean="0"/>
          </a:p>
          <a:p>
            <a:pPr>
              <a:spcAft>
                <a:spcPts val="336"/>
              </a:spcAft>
            </a:pPr>
            <a:endParaRPr lang="nb-NO" sz="100" dirty="0"/>
          </a:p>
          <a:p>
            <a:pPr>
              <a:spcAft>
                <a:spcPts val="336"/>
              </a:spcAft>
            </a:pPr>
            <a:r>
              <a:rPr lang="nb-NO" dirty="0"/>
              <a:t>Materialet </a:t>
            </a:r>
            <a:r>
              <a:rPr lang="nb-NO" dirty="0" smtClean="0"/>
              <a:t>skal også brukes i </a:t>
            </a:r>
            <a:r>
              <a:rPr lang="nb-NO" dirty="0" err="1" smtClean="0"/>
              <a:t>forankringsprosesser</a:t>
            </a:r>
            <a:r>
              <a:rPr lang="nb-NO" dirty="0" smtClean="0"/>
              <a:t> internt </a:t>
            </a:r>
            <a:r>
              <a:rPr lang="nb-NO" dirty="0"/>
              <a:t>og </a:t>
            </a:r>
            <a:r>
              <a:rPr lang="nb-NO" dirty="0" smtClean="0"/>
              <a:t>eksternt, og må derfor kunne </a:t>
            </a:r>
            <a:r>
              <a:rPr lang="nb-NO" dirty="0"/>
              <a:t>kommunisere godt på </a:t>
            </a:r>
            <a:r>
              <a:rPr lang="nb-NO" dirty="0" smtClean="0"/>
              <a:t>egenhånd. Funnarkene, med designprinsippene, brukes også i fase 3 under utviklingen av den fremtidige tjenesten. 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25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/>
            <a:r>
              <a:rPr lang="nb-NO" b="1" dirty="0">
                <a:solidFill>
                  <a:srgbClr val="000000"/>
                </a:solidFill>
                <a:ea typeface="Arial"/>
                <a:sym typeface="Helvetica"/>
              </a:rPr>
              <a:t>Når utføres </a:t>
            </a:r>
            <a:r>
              <a:rPr lang="nb-NO" b="1" dirty="0" smtClean="0">
                <a:solidFill>
                  <a:srgbClr val="000000"/>
                </a:solidFill>
                <a:ea typeface="Arial"/>
                <a:sym typeface="Helvetica"/>
              </a:rPr>
              <a:t>dette?</a:t>
            </a:r>
            <a:endParaRPr lang="nb-NO" b="1" dirty="0">
              <a:solidFill>
                <a:srgbClr val="000000"/>
              </a:solidFill>
              <a:ea typeface="Arial"/>
              <a:sym typeface="Helvetic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Parallelt med innhenting av innsikt og/eller etter at dere er ferdige med innsiktsarbeidet.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lvl="0"/>
            <a:r>
              <a:rPr lang="nb-NO" b="1" dirty="0">
                <a:solidFill>
                  <a:srgbClr val="000000"/>
                </a:solidFill>
                <a:ea typeface="Arial"/>
              </a:rPr>
              <a:t>Hvem er </a:t>
            </a:r>
            <a:r>
              <a:rPr lang="nb-NO" b="1" dirty="0" smtClean="0">
                <a:solidFill>
                  <a:srgbClr val="000000"/>
                </a:solidFill>
                <a:ea typeface="Arial"/>
              </a:rPr>
              <a:t>med?</a:t>
            </a:r>
            <a:endParaRPr lang="nb-NO" b="1" dirty="0">
              <a:solidFill>
                <a:srgbClr val="000000"/>
              </a:solidFill>
              <a:ea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Personene som </a:t>
            </a:r>
            <a:r>
              <a:rPr lang="nb-NO" dirty="0"/>
              <a:t>har </a:t>
            </a:r>
            <a:r>
              <a:rPr lang="nb-NO" dirty="0" smtClean="0"/>
              <a:t>hentet inn og analysert statistikk og tall og etter hvert resten av teamet.</a:t>
            </a:r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3335" y="538676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00074" y="343888"/>
            <a:ext cx="9504186" cy="557836"/>
          </a:xfrm>
        </p:spPr>
        <p:txBody>
          <a:bodyPr anchor="t"/>
          <a:lstStyle/>
          <a:p>
            <a:r>
              <a:rPr lang="nb-NO" dirty="0"/>
              <a:t>Introduksjon til </a:t>
            </a:r>
            <a:r>
              <a:rPr lang="nb-NO" dirty="0" err="1"/>
              <a:t>funnark</a:t>
            </a:r>
            <a:r>
              <a:rPr lang="nb-NO" dirty="0"/>
              <a:t> for statistikk og tall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4530841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rgbClr val="3A7EC0"/>
                </a:solidFill>
              </a:rPr>
              <a:t>Hvordan utarbeide </a:t>
            </a:r>
            <a:r>
              <a:rPr lang="nb-NO" b="1" dirty="0" err="1" smtClean="0">
                <a:solidFill>
                  <a:srgbClr val="3A7EC0"/>
                </a:solidFill>
              </a:rPr>
              <a:t>funnark</a:t>
            </a:r>
            <a:r>
              <a:rPr lang="nb-NO" b="1" dirty="0" smtClean="0">
                <a:solidFill>
                  <a:srgbClr val="3A7EC0"/>
                </a:solidFill>
              </a:rPr>
              <a:t> for statistikk og tall?</a:t>
            </a:r>
          </a:p>
          <a:p>
            <a:endParaRPr lang="nb-NO" sz="500" b="1" dirty="0" smtClean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Steg 1  </a:t>
            </a:r>
            <a:r>
              <a:rPr lang="nb-NO" dirty="0" smtClean="0"/>
              <a:t>Utarbeid grafer med statistikk og tall dere har samlet inn. Analyser innsikten og identifiser </a:t>
            </a:r>
            <a:r>
              <a:rPr lang="nb-NO" dirty="0"/>
              <a:t>hovedfunn. </a:t>
            </a:r>
            <a:r>
              <a:rPr lang="nb-NO" dirty="0" smtClean="0"/>
              <a:t>Målet er å identifisere større tverrgåend</a:t>
            </a:r>
            <a:r>
              <a:rPr lang="nb-NO" dirty="0"/>
              <a:t>e</a:t>
            </a:r>
            <a:r>
              <a:rPr lang="nb-NO" dirty="0" smtClean="0"/>
              <a:t> </a:t>
            </a:r>
            <a:r>
              <a:rPr lang="nb-NO" dirty="0"/>
              <a:t>temaer </a:t>
            </a:r>
            <a:r>
              <a:rPr lang="nb-NO" dirty="0" smtClean="0"/>
              <a:t>som er relevante for deres prosjekt. </a:t>
            </a:r>
          </a:p>
          <a:p>
            <a:endParaRPr lang="nb-NO" sz="1200" dirty="0"/>
          </a:p>
          <a:p>
            <a:r>
              <a:rPr lang="nb-NO" b="1" dirty="0" smtClean="0">
                <a:solidFill>
                  <a:srgbClr val="3A7EC0"/>
                </a:solidFill>
              </a:rPr>
              <a:t>Steg 2  </a:t>
            </a:r>
            <a:r>
              <a:rPr lang="nb-NO" dirty="0" smtClean="0"/>
              <a:t>Før hovedfunnene i PowerPoint-malen på side 31. Gi tittel til hvert hovedfunn, og beskriv det kort. Legg inn grafer som underbygger og illustrerer funnet. Vær </a:t>
            </a:r>
            <a:r>
              <a:rPr lang="nb-NO" dirty="0"/>
              <a:t>sikker på at informasjonen er spisset og tydelig beskrevet slik at det er lett forståelig å lese for personer som ikke var til stede </a:t>
            </a:r>
            <a:r>
              <a:rPr lang="nb-NO" dirty="0" smtClean="0"/>
              <a:t>under </a:t>
            </a:r>
            <a:r>
              <a:rPr lang="nb-NO" dirty="0"/>
              <a:t>arbeidet. </a:t>
            </a:r>
            <a:endParaRPr lang="nb-NO" dirty="0" smtClean="0"/>
          </a:p>
          <a:p>
            <a:endParaRPr lang="nb-NO" sz="1200" dirty="0"/>
          </a:p>
          <a:p>
            <a:r>
              <a:rPr lang="nb-NO" b="1" dirty="0">
                <a:solidFill>
                  <a:srgbClr val="3A7EC0"/>
                </a:solidFill>
              </a:rPr>
              <a:t>Steg </a:t>
            </a:r>
            <a:r>
              <a:rPr lang="nb-NO" b="1" dirty="0" smtClean="0">
                <a:solidFill>
                  <a:srgbClr val="3A7EC0"/>
                </a:solidFill>
              </a:rPr>
              <a:t>3  </a:t>
            </a:r>
            <a:r>
              <a:rPr lang="nb-NO" dirty="0" smtClean="0"/>
              <a:t>Del funnarkene </a:t>
            </a:r>
            <a:r>
              <a:rPr lang="nb-NO" dirty="0"/>
              <a:t>med resten av teamet og andre ansatte i </a:t>
            </a:r>
            <a:r>
              <a:rPr lang="nb-NO" dirty="0" smtClean="0"/>
              <a:t>kommunen for å få innspill. Diskuter sammen hva disse funnene betyr for deres prosjekt. Hvilke behov tyder de på? Er det økt effektivitet? Eller kanskje behov for trygg medisinering? Skriv inn behovene på funnarkene. </a:t>
            </a:r>
          </a:p>
          <a:p>
            <a:endParaRPr lang="nb-NO" sz="1200" dirty="0"/>
          </a:p>
          <a:p>
            <a:r>
              <a:rPr lang="nb-NO" b="1" dirty="0" smtClean="0">
                <a:solidFill>
                  <a:srgbClr val="3A7EC0"/>
                </a:solidFill>
              </a:rPr>
              <a:t>Steg 4  </a:t>
            </a:r>
            <a:r>
              <a:rPr lang="nb-NO" dirty="0" smtClean="0"/>
              <a:t>Definer designprinsipper </a:t>
            </a:r>
            <a:r>
              <a:rPr lang="nb-NO" dirty="0"/>
              <a:t>for fremtidens løsning med utgangspunkt i funnene. Disse er viktige retningslinjer for hvordan den nye tjenesten skal utformes. Skriv </a:t>
            </a:r>
            <a:r>
              <a:rPr lang="nb-NO" dirty="0" smtClean="0"/>
              <a:t>designprinsippene inn </a:t>
            </a:r>
            <a:r>
              <a:rPr lang="nb-NO" dirty="0"/>
              <a:t>på funnarkene.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26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 smtClean="0"/>
              <a:t>Mal for </a:t>
            </a:r>
            <a:r>
              <a:rPr lang="nb-NO" b="1" dirty="0" err="1" smtClean="0"/>
              <a:t>funnark</a:t>
            </a:r>
            <a:endParaRPr lang="nb-NO" dirty="0"/>
          </a:p>
          <a:p>
            <a:endParaRPr lang="nb-NO" b="1" dirty="0"/>
          </a:p>
          <a:p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31" y="2126352"/>
            <a:ext cx="2090017" cy="1446664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mtClean="0"/>
              <a:t>Utskriftsvennlige maler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mtClean="0"/>
              <a:t>Funnark for statistikk og tall</a:t>
            </a:r>
            <a:endParaRPr lang="nb-NO"/>
          </a:p>
        </p:txBody>
      </p:sp>
      <p:grpSp>
        <p:nvGrpSpPr>
          <p:cNvPr id="4" name="Group 3"/>
          <p:cNvGrpSpPr/>
          <p:nvPr/>
        </p:nvGrpSpPr>
        <p:grpSpPr>
          <a:xfrm>
            <a:off x="7401272" y="5157192"/>
            <a:ext cx="1802198" cy="1263492"/>
            <a:chOff x="5673080" y="2492896"/>
            <a:chExt cx="1802198" cy="1263492"/>
          </a:xfrm>
        </p:grpSpPr>
        <p:grpSp>
          <p:nvGrpSpPr>
            <p:cNvPr id="5" name="Group 4"/>
            <p:cNvGrpSpPr/>
            <p:nvPr/>
          </p:nvGrpSpPr>
          <p:grpSpPr>
            <a:xfrm>
              <a:off x="5673080" y="2492896"/>
              <a:ext cx="1802198" cy="1263492"/>
              <a:chOff x="5673080" y="2492896"/>
              <a:chExt cx="1802198" cy="126349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673080" y="2492896"/>
                <a:ext cx="1802198" cy="1080567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6115397" y="3541390"/>
                <a:ext cx="288032" cy="214998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817095" y="2564904"/>
              <a:ext cx="1512169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 smtClean="0"/>
                <a:t>Skriv ut</a:t>
              </a:r>
              <a:endParaRPr lang="nb-NO" sz="1600" dirty="0"/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 smtClean="0">
                  <a:solidFill>
                    <a:srgbClr val="000000"/>
                  </a:solidFill>
                </a:rPr>
                <a:t>side </a:t>
              </a:r>
              <a:r>
                <a:rPr lang="nb-NO" sz="1600" dirty="0" smtClean="0"/>
                <a:t>29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b-NO" sz="1600" dirty="0">
                  <a:solidFill>
                    <a:srgbClr val="000000"/>
                  </a:solidFill>
                </a:rPr>
                <a:t>i</a:t>
              </a:r>
              <a:r>
                <a:rPr lang="nb-NO" sz="1600" dirty="0" smtClean="0">
                  <a:solidFill>
                    <a:srgbClr val="000000"/>
                  </a:solidFill>
                </a:rPr>
                <a:t> </a:t>
              </a:r>
              <a:r>
                <a:rPr lang="nb-NO" sz="16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A3</a:t>
              </a:r>
              <a:r>
                <a:rPr lang="nb-NO" sz="1600" dirty="0" smtClean="0">
                  <a:solidFill>
                    <a:srgbClr val="000000"/>
                  </a:solidFill>
                </a:rPr>
                <a:t> format</a:t>
              </a:r>
              <a:endParaRPr kumimoji="0" lang="nb-NO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7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78007" y="1522276"/>
            <a:ext cx="9535430" cy="3564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188167" y="246088"/>
            <a:ext cx="9525270" cy="1302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67" y="1545843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BESKRIVELSE AV FUNN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007" y="235928"/>
            <a:ext cx="1721913" cy="3002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711" y="258173"/>
            <a:ext cx="2092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1200" dirty="0">
                <a:solidFill>
                  <a:schemeClr val="tx1"/>
                </a:solidFill>
                <a:latin typeface="Arial"/>
                <a:cs typeface="Arial"/>
              </a:rPr>
              <a:t>HOVEDFUNN </a:t>
            </a:r>
            <a:r>
              <a:rPr lang="nb-NO" sz="1200" dirty="0" smtClean="0">
                <a:solidFill>
                  <a:schemeClr val="tx1"/>
                </a:solidFill>
                <a:latin typeface="Arial"/>
                <a:cs typeface="Arial"/>
              </a:rPr>
              <a:t>NR. 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0472" y="5086756"/>
            <a:ext cx="9512965" cy="0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188167" y="5085184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VIKTIG Å TA MED VIDERE</a:t>
            </a:r>
            <a:endParaRPr kumimoji="0" lang="nb-NO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9648" y="5499809"/>
            <a:ext cx="3761824" cy="523220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Designprinsipp:</a:t>
            </a:r>
          </a:p>
          <a:p>
            <a:pPr algn="l"/>
            <a:endParaRPr lang="nb-NO" sz="14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7728" y="1750898"/>
            <a:ext cx="4085622" cy="31238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705" y="5499809"/>
            <a:ext cx="4038551" cy="307777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Behov</a:t>
            </a: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:</a:t>
            </a:r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 </a:t>
            </a:r>
            <a:endParaRPr lang="nb-NO" sz="1400" dirty="0" smtClean="0">
              <a:solidFill>
                <a:srgbClr val="3A7E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5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PowerPoint-mal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Funnark</a:t>
            </a:r>
            <a:r>
              <a:rPr lang="en-US" dirty="0" smtClean="0"/>
              <a:t> for </a:t>
            </a:r>
            <a:r>
              <a:rPr lang="en-US" dirty="0" err="1" smtClean="0"/>
              <a:t>statistikk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74" y="327262"/>
            <a:ext cx="9504186" cy="557836"/>
          </a:xfrm>
        </p:spPr>
        <p:txBody>
          <a:bodyPr/>
          <a:lstStyle/>
          <a:p>
            <a:r>
              <a:rPr lang="nb-NO" dirty="0" smtClean="0"/>
              <a:t>Introduksjon til analyseverktøy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Hva er analysearbeid?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08387" y="1994464"/>
            <a:ext cx="5657142" cy="18665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Analysearbeid </a:t>
            </a:r>
            <a:r>
              <a:rPr lang="nb-NO" dirty="0"/>
              <a:t>handler om å sette innsikt i system for å </a:t>
            </a:r>
            <a:r>
              <a:rPr lang="nb-NO" dirty="0" smtClean="0"/>
              <a:t>kunne identifisere og forstå hovedfunn.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Analysearbeidet innebærer at dere </a:t>
            </a:r>
            <a:r>
              <a:rPr lang="nb-NO" dirty="0" smtClean="0"/>
              <a:t>strukturerer </a:t>
            </a:r>
            <a:r>
              <a:rPr lang="nb-NO" dirty="0"/>
              <a:t>informasjon, analyserer </a:t>
            </a:r>
            <a:r>
              <a:rPr lang="nb-NO" dirty="0" smtClean="0"/>
              <a:t>sammenhenger og </a:t>
            </a:r>
            <a:r>
              <a:rPr lang="nb-NO" dirty="0"/>
              <a:t>kommer nærmere kjernen til </a:t>
            </a:r>
            <a:r>
              <a:rPr lang="nb-NO" dirty="0" smtClean="0"/>
              <a:t>problemene.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Gjennom analysearbeidet får dere en helhetlig forståelse for hvorfor situasjonen er slik den er i dag, og blir inspirert til nye løsninger.</a:t>
            </a:r>
          </a:p>
          <a:p>
            <a:endParaRPr lang="nb-NO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6393160" y="2080594"/>
            <a:ext cx="3177878" cy="2572542"/>
          </a:xfrm>
        </p:spPr>
        <p:txBody>
          <a:bodyPr>
            <a:noAutofit/>
          </a:bodyPr>
          <a:lstStyle/>
          <a:p>
            <a:pPr marL="171450" indent="-1714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nb-NO" dirty="0"/>
              <a:t>Utføres i </a:t>
            </a:r>
            <a:r>
              <a:rPr lang="nb-NO" dirty="0" smtClean="0"/>
              <a:t>de to første fasene </a:t>
            </a:r>
            <a:r>
              <a:rPr lang="nb-NO" dirty="0" smtClean="0">
                <a:solidFill>
                  <a:srgbClr val="000000"/>
                </a:solidFill>
                <a:ea typeface="Helvetica"/>
              </a:rPr>
              <a:t>for </a:t>
            </a:r>
            <a:r>
              <a:rPr lang="nb-NO" dirty="0">
                <a:solidFill>
                  <a:srgbClr val="000000"/>
                </a:solidFill>
                <a:ea typeface="Helvetica"/>
              </a:rPr>
              <a:t>å </a:t>
            </a:r>
            <a:r>
              <a:rPr lang="nb-NO" dirty="0" smtClean="0">
                <a:solidFill>
                  <a:srgbClr val="000000"/>
                </a:solidFill>
                <a:ea typeface="Helvetica"/>
              </a:rPr>
              <a:t>få en grundig forståelse av utfordringene.</a:t>
            </a:r>
            <a:endParaRPr lang="nb-NO" dirty="0">
              <a:solidFill>
                <a:srgbClr val="000000"/>
              </a:solidFill>
              <a:ea typeface="Helvetica"/>
            </a:endParaRPr>
          </a:p>
          <a:p>
            <a:pPr marL="171450" indent="-1714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ea typeface="Helvetica"/>
              </a:rPr>
              <a:t>Analysearbeidet utføres videre gjennom hele innovasjonsløpet for å strukturere ny innsikt og løse utfordringene som oppstår </a:t>
            </a:r>
            <a:r>
              <a:rPr lang="nb-NO" dirty="0" smtClean="0">
                <a:solidFill>
                  <a:srgbClr val="000000"/>
                </a:solidFill>
                <a:ea typeface="Helvetica"/>
              </a:rPr>
              <a:t>underveis.</a:t>
            </a:r>
            <a:endParaRPr lang="nb-NO" dirty="0">
              <a:solidFill>
                <a:srgbClr val="000000"/>
              </a:solidFill>
              <a:ea typeface="Helvetica"/>
            </a:endParaRPr>
          </a:p>
          <a:p>
            <a:pPr marL="171450" indent="-1714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ea typeface="Helvetica"/>
              </a:rPr>
              <a:t>Analysearbeidet skjer ofte parallelt med innhenting av </a:t>
            </a:r>
            <a:r>
              <a:rPr lang="nb-NO" dirty="0" smtClean="0">
                <a:solidFill>
                  <a:srgbClr val="000000"/>
                </a:solidFill>
                <a:ea typeface="Helvetica"/>
              </a:rPr>
              <a:t>innsikt.</a:t>
            </a:r>
            <a:endParaRPr lang="nb-NO" dirty="0">
              <a:solidFill>
                <a:srgbClr val="000000"/>
              </a:solidFill>
              <a:ea typeface="Helvetica"/>
            </a:endParaRP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88025" y="5201369"/>
            <a:ext cx="3161141" cy="792600"/>
          </a:xfrm>
        </p:spPr>
        <p:txBody>
          <a:bodyPr/>
          <a:lstStyle/>
          <a:p>
            <a:r>
              <a:rPr lang="nb-NO" dirty="0" smtClean="0"/>
              <a:t>Prosjektleder og team</a:t>
            </a:r>
          </a:p>
          <a:p>
            <a:r>
              <a:rPr lang="nb-NO" dirty="0" smtClean="0"/>
              <a:t>Ledere, mellomledere og ansatte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08387" y="4096044"/>
            <a:ext cx="5655978" cy="360000"/>
          </a:xfrm>
        </p:spPr>
        <p:txBody>
          <a:bodyPr/>
          <a:lstStyle/>
          <a:p>
            <a:r>
              <a:rPr lang="nb-NO" dirty="0" smtClean="0"/>
              <a:t>Hvorfor gjennomføre analysearbeid?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208387" y="4456044"/>
            <a:ext cx="5657142" cy="1501940"/>
          </a:xfrm>
        </p:spPr>
        <p:txBody>
          <a:bodyPr/>
          <a:lstStyle/>
          <a:p>
            <a:r>
              <a:rPr lang="nb-NO" dirty="0" smtClean="0"/>
              <a:t>Ved å kontinuerlig analysere innsiktene får dere: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Se hva dere trenger å lære mer om gjennom videre innsiktsarbeid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Forstå kjernen til problemene og hvor i tjenesten det er viktig å gjøre endringer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Få inspirasjon til idémyldring rundt nye løsninger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 smtClean="0"/>
              <a:t>Når utføres dette?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386642" y="4820736"/>
            <a:ext cx="3177878" cy="335200"/>
          </a:xfrm>
        </p:spPr>
        <p:txBody>
          <a:bodyPr/>
          <a:lstStyle/>
          <a:p>
            <a:r>
              <a:rPr lang="nb-NO" dirty="0" smtClean="0"/>
              <a:t>Hvem er med?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07964" y="5922109"/>
            <a:ext cx="5657566" cy="459219"/>
          </a:xfrm>
        </p:spPr>
        <p:txBody>
          <a:bodyPr>
            <a:noAutofit/>
          </a:bodyPr>
          <a:lstStyle/>
          <a:p>
            <a:r>
              <a:rPr lang="nb-NO" dirty="0"/>
              <a:t>I dette dokumentet finner dere en enkel beskrivelse av hvordan dere skal gå frem i analysearbeidet </a:t>
            </a:r>
            <a:r>
              <a:rPr lang="nb-NO" dirty="0" smtClean="0"/>
              <a:t>og nyttige verktøy.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03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990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178007" y="1522276"/>
            <a:ext cx="9535430" cy="3564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188167" y="246088"/>
            <a:ext cx="9525270" cy="1302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67" y="1545843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BESKRIVELSE AV FUNN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007" y="235928"/>
            <a:ext cx="1721913" cy="3002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711" y="258173"/>
            <a:ext cx="2092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1200" dirty="0">
                <a:solidFill>
                  <a:schemeClr val="tx1"/>
                </a:solidFill>
                <a:latin typeface="Arial"/>
                <a:cs typeface="Arial"/>
              </a:rPr>
              <a:t>HOVEDFUNN </a:t>
            </a:r>
            <a:r>
              <a:rPr lang="nb-NO" sz="1200" dirty="0" smtClean="0">
                <a:solidFill>
                  <a:schemeClr val="tx1"/>
                </a:solidFill>
                <a:latin typeface="Arial"/>
                <a:cs typeface="Arial"/>
              </a:rPr>
              <a:t>NR. X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0472" y="5086756"/>
            <a:ext cx="9512965" cy="0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188167" y="5085184"/>
            <a:ext cx="2604593" cy="318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VIKTIG Å TA MED VIDERE</a:t>
            </a:r>
            <a:endParaRPr kumimoji="0" lang="nb-NO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403" y="663079"/>
            <a:ext cx="8811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2400" b="1" dirty="0" smtClean="0">
                <a:solidFill>
                  <a:schemeClr val="bg1"/>
                </a:solidFill>
                <a:latin typeface="Arial"/>
                <a:cs typeface="Arial"/>
              </a:rPr>
              <a:t>(TITTEL SOM BESKRIVER FUNNET)</a:t>
            </a:r>
            <a:endParaRPr lang="nb-NO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7728" y="1750898"/>
            <a:ext cx="4085622" cy="31238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2401" y="1945384"/>
            <a:ext cx="4865396" cy="523220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r>
              <a:rPr lang="nb-NO" sz="1400" dirty="0">
                <a:solidFill>
                  <a:srgbClr val="000000"/>
                </a:solidFill>
                <a:cs typeface="Arial"/>
              </a:rPr>
              <a:t>(Gi en mer utdypende beskrivelse av </a:t>
            </a:r>
            <a:r>
              <a:rPr lang="nb-NO" sz="1400" dirty="0" smtClean="0">
                <a:solidFill>
                  <a:srgbClr val="000000"/>
                </a:solidFill>
                <a:cs typeface="Arial"/>
              </a:rPr>
              <a:t>funnet)</a:t>
            </a:r>
            <a:endParaRPr lang="nb-NO" sz="1400" dirty="0">
              <a:solidFill>
                <a:srgbClr val="000000"/>
              </a:solidFill>
              <a:cs typeface="Arial"/>
            </a:endParaRPr>
          </a:p>
          <a:p>
            <a:endParaRPr lang="nb-NO" sz="1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10149" y="3045062"/>
            <a:ext cx="2940780" cy="535531"/>
          </a:xfrm>
          <a:prstGeom prst="rect">
            <a:avLst/>
          </a:prstGeom>
        </p:spPr>
        <p:txBody>
          <a:bodyPr wrap="square" numCol="1" spcCol="43200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b-NO" sz="1200" dirty="0" smtClean="0">
                <a:cs typeface="Arial"/>
              </a:rPr>
              <a:t>(Legg inn grafer med statistikk og tall som underbygger funnet)</a:t>
            </a:r>
            <a:endParaRPr lang="nb-NO" sz="1100" b="1" dirty="0"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9648" y="5499809"/>
            <a:ext cx="3761824" cy="954107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Designprinsipp:</a:t>
            </a:r>
          </a:p>
          <a:p>
            <a:r>
              <a:rPr lang="nb-NO" sz="1400" dirty="0">
                <a:solidFill>
                  <a:srgbClr val="3A7EC0"/>
                </a:solidFill>
                <a:cs typeface="Arial"/>
              </a:rPr>
              <a:t>(Konkretiser prinsipp(er) som skal være førende for idéutviklingen)</a:t>
            </a:r>
          </a:p>
          <a:p>
            <a:pPr algn="l"/>
            <a:endParaRPr lang="nb-NO" sz="1400" dirty="0">
              <a:solidFill>
                <a:srgbClr val="3A7EC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705" y="5499809"/>
            <a:ext cx="4038551" cy="523220"/>
          </a:xfrm>
          <a:prstGeom prst="rect">
            <a:avLst/>
          </a:prstGeom>
        </p:spPr>
        <p:txBody>
          <a:bodyPr wrap="square" numCol="1" spcCol="432000" anchor="t">
            <a:spAutoFit/>
          </a:bodyPr>
          <a:lstStyle/>
          <a:p>
            <a:pPr algn="l"/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Behov</a:t>
            </a: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:</a:t>
            </a:r>
            <a:r>
              <a:rPr lang="nb-NO" sz="1400" dirty="0">
                <a:solidFill>
                  <a:srgbClr val="3A7EC0"/>
                </a:solidFill>
                <a:latin typeface="Arial"/>
                <a:cs typeface="Arial"/>
              </a:rPr>
              <a:t> </a:t>
            </a:r>
            <a:endParaRPr lang="nb-NO" sz="1400" dirty="0" smtClean="0">
              <a:solidFill>
                <a:srgbClr val="3A7EC0"/>
              </a:solidFill>
              <a:latin typeface="Arial"/>
              <a:cs typeface="Arial"/>
            </a:endParaRPr>
          </a:p>
          <a:p>
            <a:r>
              <a:rPr lang="nb-NO" sz="1400" dirty="0">
                <a:solidFill>
                  <a:srgbClr val="3A7EC0"/>
                </a:solidFill>
                <a:cs typeface="Arial"/>
              </a:rPr>
              <a:t>(Konkretiser hvilke behov funnet </a:t>
            </a:r>
            <a:r>
              <a:rPr lang="nb-NO" sz="1400" dirty="0" smtClean="0">
                <a:solidFill>
                  <a:srgbClr val="3A7EC0"/>
                </a:solidFill>
                <a:cs typeface="Arial"/>
              </a:rPr>
              <a:t>tyder på</a:t>
            </a:r>
            <a:r>
              <a:rPr lang="nb-NO" sz="1400" dirty="0">
                <a:solidFill>
                  <a:srgbClr val="3A7EC0"/>
                </a:solidFill>
                <a:cs typeface="Arial"/>
              </a:rPr>
              <a:t>)</a:t>
            </a:r>
            <a:endParaRPr lang="nb-NO" dirty="0">
              <a:solidFill>
                <a:srgbClr val="3A7E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3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9655" y="1628776"/>
            <a:ext cx="9217025" cy="1803722"/>
          </a:xfrm>
        </p:spPr>
        <p:txBody>
          <a:bodyPr/>
          <a:lstStyle/>
          <a:p>
            <a:r>
              <a:rPr lang="nb-NO" dirty="0" smtClean="0"/>
              <a:t>SWOT-analyse</a:t>
            </a:r>
            <a:endParaRPr lang="nb-NO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3387" y="3438248"/>
            <a:ext cx="6533596" cy="432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 smtClean="0">
                <a:solidFill>
                  <a:schemeClr val="tx2"/>
                </a:solidFill>
              </a:rPr>
              <a:t>oppsummer innsikten om dagens tjenestetilbud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00074" y="343888"/>
            <a:ext cx="9504186" cy="557836"/>
          </a:xfrm>
        </p:spPr>
        <p:txBody>
          <a:bodyPr anchor="t"/>
          <a:lstStyle/>
          <a:p>
            <a:r>
              <a:rPr lang="nb-NO" dirty="0" smtClean="0"/>
              <a:t>Introduksjon til SWOT-analyse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048231"/>
          </a:xfrm>
        </p:spPr>
        <p:txBody>
          <a:bodyPr>
            <a:noAutofit/>
          </a:bodyPr>
          <a:lstStyle/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b="1" dirty="0">
                <a:solidFill>
                  <a:srgbClr val="3A7EC0"/>
                </a:solidFill>
              </a:rPr>
              <a:t>Hva er </a:t>
            </a:r>
            <a:r>
              <a:rPr lang="nb-NO" b="1" dirty="0" smtClean="0">
                <a:solidFill>
                  <a:srgbClr val="3A7EC0"/>
                </a:solidFill>
              </a:rPr>
              <a:t>SWOT-analyse?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500" b="1" dirty="0">
              <a:solidFill>
                <a:srgbClr val="3A7EC0"/>
              </a:solidFill>
            </a:endParaRPr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 er en strukturert tilnærming til å analysere dagens situasjon for tjeneste, avdeling, enhet eller kommune</a:t>
            </a:r>
            <a:r>
              <a:rPr lang="nb-NO" dirty="0" smtClean="0"/>
              <a:t>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I SWOT-analysen skal det identifiseres organisasjonens interne styrker (S - </a:t>
            </a:r>
            <a:r>
              <a:rPr lang="nb-NO" dirty="0" err="1"/>
              <a:t>strengths</a:t>
            </a:r>
            <a:r>
              <a:rPr lang="nb-NO" dirty="0"/>
              <a:t>) og svakheter (W - </a:t>
            </a:r>
            <a:r>
              <a:rPr lang="nb-NO" dirty="0" err="1"/>
              <a:t>weaknesses</a:t>
            </a:r>
            <a:r>
              <a:rPr lang="nb-NO" dirty="0"/>
              <a:t>), og eksterne muligheter (O – </a:t>
            </a:r>
            <a:r>
              <a:rPr lang="nb-NO" dirty="0" err="1"/>
              <a:t>opportunities</a:t>
            </a:r>
            <a:r>
              <a:rPr lang="nb-NO" dirty="0"/>
              <a:t>) og trusler (T – </a:t>
            </a:r>
            <a:r>
              <a:rPr lang="nb-NO" dirty="0" err="1"/>
              <a:t>threats</a:t>
            </a:r>
            <a:r>
              <a:rPr lang="nb-NO" dirty="0" smtClean="0"/>
              <a:t>).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 smtClean="0"/>
              <a:t>SWOT-analyse bygger videre på hovedfunnene fra innsiktsarbeidet.</a:t>
            </a:r>
            <a:endParaRPr lang="nb-NO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8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b="1" dirty="0" smtClean="0">
                <a:solidFill>
                  <a:srgbClr val="3A7EC0"/>
                </a:solidFill>
              </a:rPr>
              <a:t>Hvorfor utarbeide SWOT-analyse?</a:t>
            </a:r>
            <a:endParaRPr lang="nb-NO" b="1" dirty="0">
              <a:solidFill>
                <a:srgbClr val="3A7EC0"/>
              </a:solidFill>
            </a:endParaRP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500" dirty="0" smtClean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 smtClean="0"/>
              <a:t>SWOT-analyse hjelper dere med </a:t>
            </a:r>
            <a:r>
              <a:rPr lang="nb-NO" dirty="0"/>
              <a:t>å definere «hvor vi står i dag», forstå utfordringsbildet og avdekke mulighetsrommet</a:t>
            </a:r>
            <a:r>
              <a:rPr lang="nb-NO" dirty="0" smtClean="0"/>
              <a:t>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SWOT-analysen kan også bidra til dialog, felles forståelse av dagens situasjon og forankring av behovet for endring.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32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/>
            <a:r>
              <a:rPr lang="nb-NO" b="1" dirty="0">
                <a:solidFill>
                  <a:srgbClr val="000000"/>
                </a:solidFill>
                <a:ea typeface="Arial"/>
                <a:sym typeface="Helvetica"/>
              </a:rPr>
              <a:t>Når utføres </a:t>
            </a:r>
            <a:r>
              <a:rPr lang="nb-NO" b="1" dirty="0" smtClean="0">
                <a:solidFill>
                  <a:srgbClr val="000000"/>
                </a:solidFill>
                <a:ea typeface="Arial"/>
                <a:sym typeface="Helvetica"/>
              </a:rPr>
              <a:t>dette?</a:t>
            </a:r>
            <a:endParaRPr lang="nb-NO" b="1" dirty="0">
              <a:solidFill>
                <a:srgbClr val="000000"/>
              </a:solidFill>
              <a:ea typeface="Arial"/>
              <a:sym typeface="Helvetic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Etter dere har identifisert hovedfunn fra innsiktsarbeidet.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lvl="0"/>
            <a:r>
              <a:rPr lang="nb-NO" b="1" dirty="0">
                <a:solidFill>
                  <a:srgbClr val="000000"/>
                </a:solidFill>
                <a:ea typeface="Arial"/>
              </a:rPr>
              <a:t>Hvem er </a:t>
            </a:r>
            <a:r>
              <a:rPr lang="nb-NO" b="1" dirty="0" smtClean="0">
                <a:solidFill>
                  <a:srgbClr val="000000"/>
                </a:solidFill>
                <a:ea typeface="Arial"/>
              </a:rPr>
              <a:t>med?</a:t>
            </a:r>
            <a:endParaRPr lang="nb-NO" b="1" dirty="0">
              <a:solidFill>
                <a:srgbClr val="000000"/>
              </a:solidFill>
              <a:ea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Prosjektleder og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Ledere, mellomledere og ansatte</a:t>
            </a:r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12" y="4149080"/>
            <a:ext cx="3168000" cy="19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09" y="327262"/>
            <a:ext cx="9497138" cy="557836"/>
          </a:xfrm>
        </p:spPr>
        <p:txBody>
          <a:bodyPr/>
          <a:lstStyle/>
          <a:p>
            <a:r>
              <a:rPr lang="nb-NO" dirty="0" smtClean="0"/>
              <a:t>Introduksjon til SWOT-analyse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9550" y="1628774"/>
            <a:ext cx="5652318" cy="4897663"/>
          </a:xfrm>
        </p:spPr>
        <p:txBody>
          <a:bodyPr>
            <a:normAutofit lnSpcReduction="10000"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Hvordan gjennomføre SWOT-analyse?</a:t>
            </a:r>
          </a:p>
          <a:p>
            <a:endParaRPr lang="nb-NO" b="1" dirty="0" smtClean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Steg </a:t>
            </a:r>
            <a:r>
              <a:rPr lang="nb-NO" b="1" dirty="0">
                <a:solidFill>
                  <a:srgbClr val="3A7EC0"/>
                </a:solidFill>
              </a:rPr>
              <a:t>1</a:t>
            </a:r>
            <a:r>
              <a:rPr lang="nb-NO" dirty="0" smtClean="0">
                <a:solidFill>
                  <a:srgbClr val="3A7EC0"/>
                </a:solidFill>
              </a:rPr>
              <a:t> </a:t>
            </a:r>
            <a:r>
              <a:rPr lang="nb-NO" dirty="0"/>
              <a:t>SWOT-analyse gjennomføres i et felles arbeidsmøte med ansatte. Start med å definere analyseområde. Skal dere gjennomføre analysen for hele </a:t>
            </a:r>
            <a:r>
              <a:rPr lang="nb-NO" dirty="0" smtClean="0"/>
              <a:t>enheten, fokusere </a:t>
            </a:r>
            <a:r>
              <a:rPr lang="nb-NO" dirty="0"/>
              <a:t>på en spesifikk tjeneste eller avdeling?</a:t>
            </a:r>
          </a:p>
          <a:p>
            <a:endParaRPr lang="nb-NO" b="1" dirty="0" smtClean="0"/>
          </a:p>
          <a:p>
            <a:r>
              <a:rPr lang="nb-NO" b="1" dirty="0" smtClean="0">
                <a:solidFill>
                  <a:srgbClr val="3A7EC0"/>
                </a:solidFill>
              </a:rPr>
              <a:t>Steg </a:t>
            </a:r>
            <a:r>
              <a:rPr lang="nb-NO" b="1" dirty="0">
                <a:solidFill>
                  <a:srgbClr val="3A7EC0"/>
                </a:solidFill>
              </a:rPr>
              <a:t>2 </a:t>
            </a:r>
            <a:r>
              <a:rPr lang="nb-NO" dirty="0"/>
              <a:t>Tegn opp en firefelts-matrise jfr. mal på gråpapir. Legg på </a:t>
            </a:r>
            <a:r>
              <a:rPr lang="nb-NO" dirty="0" smtClean="0"/>
              <a:t>post it-lapper </a:t>
            </a:r>
            <a:r>
              <a:rPr lang="nb-NO" dirty="0"/>
              <a:t>i hver kvadrant. Vær ærlig og realistisk i forhold til hva som er styrker, svakheter, muligheter og trusler for tjenesten/avdelingen/enheten, og la alle komme med innspill.</a:t>
            </a:r>
          </a:p>
          <a:p>
            <a:endParaRPr lang="nb-NO" b="1" dirty="0" smtClean="0"/>
          </a:p>
          <a:p>
            <a:r>
              <a:rPr lang="nb-NO" b="1" dirty="0" smtClean="0">
                <a:solidFill>
                  <a:srgbClr val="3A7EC0"/>
                </a:solidFill>
              </a:rPr>
              <a:t>Steg 3 </a:t>
            </a:r>
            <a:r>
              <a:rPr lang="nb-NO" dirty="0"/>
              <a:t>Gjennomgå de </a:t>
            </a:r>
            <a:r>
              <a:rPr lang="nb-NO" dirty="0" smtClean="0"/>
              <a:t>post it-lappene </a:t>
            </a:r>
            <a:r>
              <a:rPr lang="nb-NO" dirty="0"/>
              <a:t>på nytt for å slå sammen overlappende argumenter, og sikre felles forståelse av </a:t>
            </a:r>
            <a:r>
              <a:rPr lang="nb-NO" dirty="0" smtClean="0"/>
              <a:t>innspillene.</a:t>
            </a:r>
            <a:endParaRPr lang="nb-NO" dirty="0"/>
          </a:p>
          <a:p>
            <a:endParaRPr lang="nb-NO" b="1" dirty="0" smtClean="0"/>
          </a:p>
          <a:p>
            <a:r>
              <a:rPr lang="nb-NO" b="1" dirty="0" smtClean="0">
                <a:solidFill>
                  <a:srgbClr val="3A7EC0"/>
                </a:solidFill>
              </a:rPr>
              <a:t>Steg </a:t>
            </a:r>
            <a:r>
              <a:rPr lang="nb-NO" b="1" dirty="0">
                <a:solidFill>
                  <a:srgbClr val="3A7EC0"/>
                </a:solidFill>
              </a:rPr>
              <a:t>4 </a:t>
            </a:r>
            <a:r>
              <a:rPr lang="nb-NO" dirty="0"/>
              <a:t>Dokumenter resultatene fra møtet i malen som følger. Inkluder kun vesentlige forhold i stikkordsform.</a:t>
            </a:r>
          </a:p>
          <a:p>
            <a:endParaRPr lang="nb-NO" b="1" dirty="0" smtClean="0"/>
          </a:p>
          <a:p>
            <a:r>
              <a:rPr lang="nb-NO" b="1" dirty="0" smtClean="0">
                <a:solidFill>
                  <a:srgbClr val="3A7EC0"/>
                </a:solidFill>
              </a:rPr>
              <a:t>Steg </a:t>
            </a:r>
            <a:r>
              <a:rPr lang="nb-NO" b="1" dirty="0">
                <a:solidFill>
                  <a:srgbClr val="3A7EC0"/>
                </a:solidFill>
              </a:rPr>
              <a:t>5 </a:t>
            </a:r>
            <a:r>
              <a:rPr lang="nb-NO" dirty="0"/>
              <a:t>Del resultatene fra SWOT-analysen med ansatte som berøres av innovasjonsarbeidet på tvers av enheter og nivåer. Benytt innsiktene dere har opparbeidet i det videre arbeidet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 smtClean="0"/>
              <a:t>Gråpapir</a:t>
            </a:r>
          </a:p>
          <a:p>
            <a:r>
              <a:rPr lang="nb-NO" dirty="0" smtClean="0"/>
              <a:t>Post it-lapper</a:t>
            </a:r>
          </a:p>
          <a:p>
            <a:r>
              <a:rPr lang="nb-NO" dirty="0" smtClean="0"/>
              <a:t>Tusjpenner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 smtClean="0"/>
              <a:t>Utstyr: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 smtClean="0"/>
              <a:t>Mal for SWOT-analyse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0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209551" y="3745249"/>
            <a:ext cx="5655978" cy="360000"/>
          </a:xfrm>
          <a:prstGeom prst="rect">
            <a:avLst/>
          </a:prstGeom>
        </p:spPr>
        <p:txBody>
          <a:bodyPr/>
          <a:lstStyle/>
          <a:p>
            <a:r>
              <a:rPr lang="en-GB" b="1" dirty="0" err="1">
                <a:solidFill>
                  <a:srgbClr val="3A7EC0"/>
                </a:solidFill>
              </a:rPr>
              <a:t>Hvor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lete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etter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muligheter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eller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trusler</a:t>
            </a:r>
            <a:endParaRPr lang="en-GB" b="1" dirty="0">
              <a:solidFill>
                <a:srgbClr val="3A7EC0"/>
              </a:solidFill>
            </a:endParaRPr>
          </a:p>
          <a:p>
            <a:endParaRPr lang="en-GB" dirty="0"/>
          </a:p>
        </p:txBody>
      </p:sp>
      <p:sp>
        <p:nvSpPr>
          <p:cNvPr id="56" name="Text Placeholder 34"/>
          <p:cNvSpPr>
            <a:spLocks noGrp="1"/>
          </p:cNvSpPr>
          <p:nvPr>
            <p:ph type="body" sz="quarter" idx="4294967295"/>
          </p:nvPr>
        </p:nvSpPr>
        <p:spPr>
          <a:xfrm>
            <a:off x="208387" y="4105248"/>
            <a:ext cx="5657142" cy="20960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nb-NO" dirty="0"/>
              <a:t>Dere kan se etter eksterne muligheter og trusler på disse områdene: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Økonomiske rammer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Lovverk og nasjonale føringer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Brukernes behov og forventninger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Demografisk 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Utvikling i arbeidsmarkedet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Teknologiutvikling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Utvikling i leverandørmarkedet</a:t>
            </a:r>
          </a:p>
          <a:p>
            <a:endParaRPr lang="en-GB" dirty="0"/>
          </a:p>
        </p:txBody>
      </p:sp>
      <p:sp>
        <p:nvSpPr>
          <p:cNvPr id="54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08387" y="1994464"/>
            <a:ext cx="5657142" cy="1434808"/>
          </a:xfrm>
        </p:spPr>
        <p:txBody>
          <a:bodyPr>
            <a:noAutofit/>
          </a:bodyPr>
          <a:lstStyle/>
          <a:p>
            <a:r>
              <a:rPr lang="nb-NO" dirty="0"/>
              <a:t>Dere kan se etter interne styrker og svakheter på disse områdene: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Ansatte, kompetanse, kultur, endringsvilje og 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Arbeidsprosesser, roller og ansvar, metoder og kontroll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Infrastruktur, fagsystemer, informasjonsflyt og 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Forhold til brukere, pårørende og omdømme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Forhold til leverandører og tredjeparter</a:t>
            </a:r>
          </a:p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34</a:t>
            </a:fld>
            <a:endParaRPr lang="nb-NO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 smtClean="0"/>
              <a:t>Omr</a:t>
            </a:r>
            <a:r>
              <a:rPr lang="nb-NO" dirty="0" smtClean="0"/>
              <a:t>åder dere bør se nærmere på for å identifisere styrker, svakheter, muligheter og trusler</a:t>
            </a:r>
            <a:endParaRPr lang="en-GB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07122" y="327262"/>
            <a:ext cx="9497138" cy="557836"/>
          </a:xfrm>
        </p:spPr>
        <p:txBody>
          <a:bodyPr/>
          <a:lstStyle/>
          <a:p>
            <a:r>
              <a:rPr lang="nb-NO" dirty="0"/>
              <a:t>Introduksjon til SWOT-analyse</a:t>
            </a:r>
            <a:endParaRPr lang="en-GB" dirty="0"/>
          </a:p>
        </p:txBody>
      </p:sp>
      <p:pic>
        <p:nvPicPr>
          <p:cNvPr id="38" name="Picture 5" descr="C:\Users\oslln\Dropbox\Helsedirektoratet_BILDER\Målbildeworkshop_Aug2014\IMG_1152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-1" r="46672" b="-2687"/>
          <a:stretch/>
        </p:blipFill>
        <p:spPr bwMode="auto">
          <a:xfrm>
            <a:off x="6497431" y="1721249"/>
            <a:ext cx="297215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Placeholder 31"/>
          <p:cNvSpPr>
            <a:spLocks noGrp="1"/>
          </p:cNvSpPr>
          <p:nvPr>
            <p:ph type="body" sz="quarter" idx="4294967295"/>
          </p:nvPr>
        </p:nvSpPr>
        <p:spPr>
          <a:xfrm>
            <a:off x="209549" y="1634464"/>
            <a:ext cx="5655979" cy="360000"/>
          </a:xfrm>
          <a:prstGeom prst="rect">
            <a:avLst/>
          </a:prstGeom>
        </p:spPr>
        <p:txBody>
          <a:bodyPr/>
          <a:lstStyle/>
          <a:p>
            <a:r>
              <a:rPr lang="en-GB" b="1" dirty="0" err="1">
                <a:solidFill>
                  <a:srgbClr val="3A7EC0"/>
                </a:solidFill>
              </a:rPr>
              <a:t>Hvor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lete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etter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styrker</a:t>
            </a:r>
            <a:r>
              <a:rPr lang="en-GB" b="1" dirty="0">
                <a:solidFill>
                  <a:srgbClr val="3A7EC0"/>
                </a:solidFill>
              </a:rPr>
              <a:t> </a:t>
            </a:r>
            <a:r>
              <a:rPr lang="en-GB" b="1" dirty="0" err="1" smtClean="0">
                <a:solidFill>
                  <a:srgbClr val="3A7EC0"/>
                </a:solidFill>
              </a:rPr>
              <a:t>eller</a:t>
            </a:r>
            <a:r>
              <a:rPr lang="en-GB" b="1" dirty="0" smtClean="0">
                <a:solidFill>
                  <a:srgbClr val="3A7EC0"/>
                </a:solidFill>
              </a:rPr>
              <a:t> </a:t>
            </a:r>
            <a:r>
              <a:rPr lang="en-GB" b="1" dirty="0" err="1">
                <a:solidFill>
                  <a:srgbClr val="3A7EC0"/>
                </a:solidFill>
              </a:rPr>
              <a:t>svakheter</a:t>
            </a:r>
            <a:endParaRPr lang="en-GB" b="1" dirty="0">
              <a:solidFill>
                <a:srgbClr val="3A7E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8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Eksempler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SWOT-</a:t>
            </a:r>
            <a:r>
              <a:rPr lang="en-US" dirty="0" err="1" smtClean="0"/>
              <a:t>analyse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3882733"/>
              </p:ext>
            </p:extLst>
          </p:nvPr>
        </p:nvGraphicFramePr>
        <p:xfrm>
          <a:off x="1724" y="1592"/>
          <a:ext cx="171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4" y="1592"/>
                        <a:ext cx="171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4474" y="260214"/>
            <a:ext cx="9517057" cy="6337572"/>
            <a:chOff x="179512" y="260648"/>
            <a:chExt cx="8784976" cy="6337572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260648"/>
              <a:ext cx="8784976" cy="6337572"/>
              <a:chOff x="568800" y="488371"/>
              <a:chExt cx="8035648" cy="633757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68800" y="488371"/>
                <a:ext cx="4001968" cy="3156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01248" y="488371"/>
                <a:ext cx="4003200" cy="3156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01248" y="3668743"/>
                <a:ext cx="4003200" cy="31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8800" y="3668743"/>
                <a:ext cx="4001968" cy="31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3977936" y="3159402"/>
              <a:ext cx="1188128" cy="540064"/>
            </a:xfrm>
            <a:prstGeom prst="roundRect">
              <a:avLst/>
            </a:prstGeom>
            <a:solidFill>
              <a:srgbClr val="3A7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600" b="1" kern="1200" dirty="0" smtClean="0">
                  <a:solidFill>
                    <a:prstClr val="white"/>
                  </a:solidFill>
                </a:rPr>
                <a:t>SWOT-</a:t>
              </a:r>
            </a:p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600" b="1" kern="1200" dirty="0" smtClean="0">
                  <a:solidFill>
                    <a:prstClr val="white"/>
                  </a:solidFill>
                </a:rPr>
                <a:t>ANALYSE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4471" y="260650"/>
            <a:ext cx="47397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Styrker: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Bred kompetanse</a:t>
            </a:r>
            <a:endParaRPr lang="nb-NO" sz="1100" kern="1200" dirty="0">
              <a:solidFill>
                <a:prstClr val="black"/>
              </a:solidFill>
            </a:endParaRP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Driver godt forebyggende arbeid bl.a. innenfor jordmortjenesten, helsestasjonen, skolehelsetjenesten og smittevern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Gode sykehjem med kvalifisert personell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Ett av sykehjemmene er ISO-sertifisert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Bygningsmassen for institusjoner og bygninger er generelt god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God samhandling mellom lokalsykehuset og helsetjenesten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God produktivitet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Generell høy brukertilfredshet jfr. gjennomførte brukerundersøkelser i 2009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God tilgang og tilsøking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av svensk kvalifisert arbeidskraft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«Rasismefri sone» i alle virksomheter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b-NO" sz="11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0324" y="260648"/>
            <a:ext cx="4741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Svakheter: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Utnytter ikke i tilstrekkelig grad de laveste trinn innenfor helsetrappen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Dagens drift og fokus er for institusjonsbasert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lite samhandling på tvers av virksomhetsområder i egen kommune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Kulturforskjeller mellom helsetjenesten og spesialisthelsetjenesten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lite utviklet kunnskapsbasert praksis ved forskning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få tilpassede boliger for enkelte brukergrupper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4472" y="3429005"/>
            <a:ext cx="473974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Muligheter: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 i bruk flere tilbud i de lavere trinn i helsetrappen = LEON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Økt andel forebyggende hjemmebesøk hos eldre over 75 år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Økt grad av samarbeid med andre kommuner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Bedre samhandling og fordeling av oppgaver mellom helsetjenesten og spesialisttjenesten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Videreutvikle tildelingspraksisen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Tilrettelegge for økt samarbeid med høgskoler, forskningsinstitusjoner og andre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Benytte seg av og initiere til kunnskapsbasert praksis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Økt bruk av teknologi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Ytterligere utvikling av det forebyggende arbeidet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Etablere flere organiserte dag-, kultur- og aktivitetstilbud for funksjonshemmede og eldre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70324" y="3429005"/>
            <a:ext cx="474120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3A7EC0"/>
                </a:solidFill>
              </a:rPr>
              <a:t>Trusler:</a:t>
            </a:r>
            <a:endParaRPr lang="nb-NO" sz="1200" b="1" dirty="0">
              <a:solidFill>
                <a:srgbClr val="3A7EC0"/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Tilgang på kvalifisert personell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Høyt sykefravær innenfor enkelte tjenesteområder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Merforbruk i forhold til bevilgede budsjettrammer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Kraftig økning innenfor aldersgruppen 67-79 år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 negativ dreining i levekårforskjeller mellom ulike grupperinger i samfunnet 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lite fokus på folkehelse representert ved for eksempel rusproblematikk og psykososiale problemer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Stor arbeidsledighet, mange i gruppen under 25 år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820" y="-51618"/>
            <a:ext cx="8869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 smtClean="0">
                <a:solidFill>
                  <a:srgbClr val="3A7EC0"/>
                </a:solidFill>
              </a:rPr>
              <a:t>EKSEMPEL #1 – Helse og omsorg</a:t>
            </a:r>
            <a:endParaRPr lang="nb-NO" sz="1600" b="1" dirty="0">
              <a:solidFill>
                <a:srgbClr val="3A7EC0"/>
              </a:solidFill>
            </a:endParaRPr>
          </a:p>
        </p:txBody>
      </p:sp>
      <p:sp>
        <p:nvSpPr>
          <p:cNvPr id="16" name="Slide Number Placeholder 8"/>
          <p:cNvSpPr txBox="1">
            <a:spLocks/>
          </p:cNvSpPr>
          <p:nvPr/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1360949-4B9F-9B4C-948A-35244A0B85F5}" type="slidenum">
              <a:rPr lang="nb-NO" sz="700" kern="0" spc="190" smtClean="0">
                <a:solidFill>
                  <a:prstClr val="black">
                    <a:tint val="75000"/>
                  </a:prstClr>
                </a:solidFill>
              </a:rPr>
              <a:pPr lvl="0"/>
              <a:t>36</a:t>
            </a:fld>
            <a:endParaRPr lang="nb-NO" sz="700" kern="0" spc="19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4389433"/>
              </p:ext>
            </p:extLst>
          </p:nvPr>
        </p:nvGraphicFramePr>
        <p:xfrm>
          <a:off x="1724" y="1592"/>
          <a:ext cx="171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4" y="1592"/>
                        <a:ext cx="171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4474" y="260214"/>
            <a:ext cx="9517057" cy="6337572"/>
            <a:chOff x="179512" y="260648"/>
            <a:chExt cx="8784976" cy="6337572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260648"/>
              <a:ext cx="8784976" cy="6337572"/>
              <a:chOff x="568800" y="488371"/>
              <a:chExt cx="8035648" cy="633757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68800" y="488371"/>
                <a:ext cx="4001968" cy="3156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01248" y="488371"/>
                <a:ext cx="4003200" cy="3156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01248" y="3668743"/>
                <a:ext cx="4003200" cy="31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8800" y="3668743"/>
                <a:ext cx="4001968" cy="31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3977936" y="3159402"/>
              <a:ext cx="1188128" cy="540064"/>
            </a:xfrm>
            <a:prstGeom prst="roundRect">
              <a:avLst/>
            </a:prstGeom>
            <a:solidFill>
              <a:srgbClr val="3A7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600" b="1" kern="1200" dirty="0" smtClean="0">
                  <a:solidFill>
                    <a:prstClr val="white"/>
                  </a:solidFill>
                </a:rPr>
                <a:t>SWOT-</a:t>
              </a:r>
            </a:p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600" b="1" kern="1200" dirty="0" smtClean="0">
                  <a:solidFill>
                    <a:prstClr val="white"/>
                  </a:solidFill>
                </a:rPr>
                <a:t>ANALYSE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4471" y="260649"/>
            <a:ext cx="4739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Styrker: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Demenssykepleier – 80 % st.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Differensierte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plasser på institusjon (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skjermet avdeling/langtidsavdeling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Hjelpepleiere/sykepleiere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med videreutdanning i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geriatri og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psykiatri – demens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Aktiv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demensforening, godt samarbeid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Pårørendeskole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Fagdager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 forhold til ABC-demens, og i samarbeid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med demensforeningen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Fokus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på fag (kartlegging, lovverk, miljøbehandling)</a:t>
            </a:r>
            <a:endParaRPr lang="nb-NO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0324" y="260649"/>
            <a:ext cx="47412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Svakheter: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Mangler sentrale ledd i omsorgstrappen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få personer med utdanning rettet mot personer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med demens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dårlige vilkår for kurs/etterutdanning.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Organisering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rundt hjemmeboende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ikke spesifisert tilbud til yngre personer med demens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Mangler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forsterket enhet i forhold til BPDS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Lav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bemanningsfaktor i demensomsorgen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Frivillig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innsats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sårbar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og avhengig av ildsjeler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4472" y="3429005"/>
            <a:ext cx="47397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3A7EC0"/>
                </a:solidFill>
              </a:rPr>
              <a:t>Muligheter:</a:t>
            </a:r>
            <a:endParaRPr lang="nb-NO" sz="1200" b="1" dirty="0">
              <a:solidFill>
                <a:srgbClr val="3A7EC0"/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Øke den faglige aktiviteten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Demensteam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for å sikre bedre oppfølging av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den enkelte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Funksjonsinndelt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arbeidslag i hjemmetjenesten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Økt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fokus på samarbeid med pårørende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Mulighet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videreutdanning –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med godtgjøring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Opprette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dagtilbud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personer med demens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Hospitering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 spesialisthelsetjenesten/andre kommuner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Opprette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omsorgsboliger med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heldøgns bemanning for personer med demens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Teknologiske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hjelpemidler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70324" y="3429000"/>
            <a:ext cx="474120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Trusler: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Geografi – for å utnytte arbeidslag i hjemmetjenesten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Bemanning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vanskelig å få tak i 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kompetente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vikarer (</a:t>
            </a: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fag og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kultur)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Økonomi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dyr omsorg dersom den ikke fungerer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Utdanningsnivå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vanskelig å få nok kvalifisert personale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Organisering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av tjenestene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Tidsklemma</a:t>
            </a:r>
            <a:endParaRPr lang="nb-NO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Mangler </a:t>
            </a:r>
            <a:r>
              <a:rPr lang="nb-NO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overordnet helse og omsorgsplan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820" y="-51618"/>
            <a:ext cx="8869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 smtClean="0">
                <a:solidFill>
                  <a:srgbClr val="3A7EC0"/>
                </a:solidFill>
              </a:rPr>
              <a:t>EKSEMPEL #2 – Demensomsorg </a:t>
            </a:r>
            <a:endParaRPr lang="nb-NO" sz="1600" b="1" dirty="0">
              <a:solidFill>
                <a:srgbClr val="3A7EC0"/>
              </a:solidFill>
            </a:endParaRPr>
          </a:p>
        </p:txBody>
      </p:sp>
      <p:sp>
        <p:nvSpPr>
          <p:cNvPr id="16" name="Slide Number Placeholder 8"/>
          <p:cNvSpPr txBox="1">
            <a:spLocks/>
          </p:cNvSpPr>
          <p:nvPr/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1360949-4B9F-9B4C-948A-35244A0B85F5}" type="slidenum">
              <a:rPr lang="nb-NO" sz="700" kern="0" spc="190" smtClean="0">
                <a:solidFill>
                  <a:prstClr val="black">
                    <a:tint val="75000"/>
                  </a:prstClr>
                </a:solidFill>
              </a:rPr>
              <a:pPr lvl="0"/>
              <a:t>37</a:t>
            </a:fld>
            <a:endParaRPr lang="nb-NO" sz="700" kern="0" spc="19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4473" y="260214"/>
            <a:ext cx="9517057" cy="6337572"/>
            <a:chOff x="179512" y="260648"/>
            <a:chExt cx="8784976" cy="6337572"/>
          </a:xfrm>
        </p:grpSpPr>
        <p:grpSp>
          <p:nvGrpSpPr>
            <p:cNvPr id="16" name="Group 15"/>
            <p:cNvGrpSpPr/>
            <p:nvPr/>
          </p:nvGrpSpPr>
          <p:grpSpPr>
            <a:xfrm>
              <a:off x="179512" y="260648"/>
              <a:ext cx="8784976" cy="6337572"/>
              <a:chOff x="568800" y="488371"/>
              <a:chExt cx="8035648" cy="633757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8800" y="488371"/>
                <a:ext cx="4001968" cy="3156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601248" y="488371"/>
                <a:ext cx="4003200" cy="3156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01248" y="3668743"/>
                <a:ext cx="4003200" cy="31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8800" y="3668743"/>
                <a:ext cx="4001968" cy="31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800" kern="1200" dirty="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3977936" y="3159402"/>
              <a:ext cx="1188128" cy="540064"/>
            </a:xfrm>
            <a:prstGeom prst="roundRect">
              <a:avLst/>
            </a:prstGeom>
            <a:solidFill>
              <a:srgbClr val="3A7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600" b="1" kern="1200" dirty="0" smtClean="0">
                  <a:solidFill>
                    <a:prstClr val="white"/>
                  </a:solidFill>
                </a:rPr>
                <a:t>SWOT-</a:t>
              </a:r>
            </a:p>
            <a:p>
              <a:pPr algn="ctr" defTabSz="9144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1600" b="1" kern="1200" dirty="0" smtClean="0">
                  <a:solidFill>
                    <a:prstClr val="white"/>
                  </a:solidFill>
                </a:rPr>
                <a:t>ANALYSE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4471" y="260648"/>
            <a:ext cx="473975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Styrker</a:t>
            </a:r>
            <a:r>
              <a:rPr lang="nb-NO" sz="1200" b="1" dirty="0" smtClean="0">
                <a:solidFill>
                  <a:srgbClr val="3A7EC0"/>
                </a:solidFill>
              </a:rPr>
              <a:t>:</a:t>
            </a:r>
            <a:endParaRPr lang="nb-NO" sz="1200" b="1" dirty="0">
              <a:solidFill>
                <a:srgbClr val="3A7EC0"/>
              </a:solidFill>
            </a:endParaRPr>
          </a:p>
          <a:p>
            <a:pPr marL="266700" indent="-266700" algn="l" rtl="0" fontAlgn="base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[Hva er bra, positivt eller verdifullt </a:t>
            </a:r>
            <a:r>
              <a:rPr lang="nb-NO" sz="1100" dirty="0" smtClean="0">
                <a:latin typeface="Arial"/>
                <a:cs typeface="Arial"/>
              </a:rPr>
              <a:t>med dagens </a:t>
            </a:r>
            <a:r>
              <a:rPr lang="nb-NO" sz="1100" dirty="0">
                <a:latin typeface="Arial"/>
                <a:cs typeface="Arial"/>
              </a:rPr>
              <a:t>strategi, infrastruktur, ressurser, kompetanse, kultur, arbeidsprosesser, resultater og andre interne forhold?]</a:t>
            </a:r>
          </a:p>
          <a:p>
            <a:pPr marL="285750" indent="-285750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b-NO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70323" y="260648"/>
            <a:ext cx="4741207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Svakheter:</a:t>
            </a:r>
          </a:p>
          <a:p>
            <a:pPr marL="266700" indent="-266700" algn="l" rtl="0" fontAlgn="base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[Hva er mindre bra, negativt eller mangelfullt </a:t>
            </a:r>
            <a:r>
              <a:rPr lang="nb-NO" sz="1100" dirty="0" smtClean="0">
                <a:latin typeface="Arial"/>
                <a:cs typeface="Arial"/>
              </a:rPr>
              <a:t>med dagens strategi</a:t>
            </a:r>
            <a:r>
              <a:rPr lang="nb-NO" sz="1100" dirty="0">
                <a:latin typeface="Arial"/>
                <a:cs typeface="Arial"/>
              </a:rPr>
              <a:t>, infrastruktur, ressurser, kompetanse, kultur, arbeidsprosesser, resultater og andre interne forhold?]</a:t>
            </a:r>
          </a:p>
          <a:p>
            <a:pPr marL="266700" indent="-266700" algn="l" rtl="0" fontAlgn="base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66700" indent="-266700" algn="l" rtl="0" fontAlgn="base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472" y="3429003"/>
            <a:ext cx="4739748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Muligheter:</a:t>
            </a:r>
          </a:p>
          <a:p>
            <a:pPr marL="266700" indent="-266700" algn="l" rtl="0" fontAlgn="base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[Hvilke potensielle muligheter finnes </a:t>
            </a:r>
            <a:r>
              <a:rPr lang="nb-NO" sz="1100" dirty="0" smtClean="0">
                <a:latin typeface="Arial"/>
                <a:cs typeface="Arial"/>
              </a:rPr>
              <a:t>i dagens </a:t>
            </a:r>
            <a:r>
              <a:rPr lang="nb-NO" sz="1100" dirty="0">
                <a:latin typeface="Arial"/>
                <a:cs typeface="Arial"/>
              </a:rPr>
              <a:t>inntektsgrunnlag, nye leveransemodeller, endringer i lovverket, teknologier, geografi og andre eksterne forhold m.m.? Hvilke positive konsekvenser kan oppnås ved utnyttelse av </a:t>
            </a:r>
            <a:r>
              <a:rPr lang="nb-NO" sz="1100" dirty="0" smtClean="0">
                <a:latin typeface="Arial"/>
                <a:cs typeface="Arial"/>
              </a:rPr>
              <a:t>styrker?]</a:t>
            </a:r>
            <a:endParaRPr lang="nb-NO" sz="1100"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0323" y="3429003"/>
            <a:ext cx="474120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3A7EC0"/>
                </a:solidFill>
              </a:rPr>
              <a:t>Trusler:</a:t>
            </a:r>
          </a:p>
          <a:p>
            <a:pPr marL="266700" indent="-266700" algn="l" rtl="0" fontAlgn="base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nb-NO" sz="1100" dirty="0">
                <a:latin typeface="Arial"/>
                <a:cs typeface="Arial"/>
              </a:rPr>
              <a:t>[Hvilke potensielle utfordringer/trusler finnes </a:t>
            </a:r>
            <a:r>
              <a:rPr lang="nb-NO" sz="1100" dirty="0" smtClean="0">
                <a:latin typeface="Arial"/>
                <a:cs typeface="Arial"/>
              </a:rPr>
              <a:t>i dagens </a:t>
            </a:r>
            <a:r>
              <a:rPr lang="nb-NO" sz="1100" dirty="0">
                <a:latin typeface="Arial"/>
                <a:cs typeface="Arial"/>
              </a:rPr>
              <a:t>befolkningssammensetning, </a:t>
            </a:r>
            <a:r>
              <a:rPr lang="nb-NO" sz="1100" dirty="0" smtClean="0">
                <a:latin typeface="Arial"/>
                <a:cs typeface="Arial"/>
              </a:rPr>
              <a:t>inntektsgrunnlag</a:t>
            </a:r>
            <a:r>
              <a:rPr lang="nb-NO" sz="1100" dirty="0">
                <a:latin typeface="Arial"/>
                <a:cs typeface="Arial"/>
              </a:rPr>
              <a:t>, endringer i lovverket, teknologier, geografi og andre eksterne forhold som kan ha negativ effekt? Hvilke negative konsekvenser kan komme om svakheter vedvarer?]</a:t>
            </a:r>
          </a:p>
          <a:p>
            <a:pPr marL="182563" indent="-182563" algn="l" defTabSz="914400" rtl="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b-NO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5029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0074" y="327262"/>
            <a:ext cx="9504186" cy="557836"/>
          </a:xfrm>
        </p:spPr>
        <p:txBody>
          <a:bodyPr/>
          <a:lstStyle/>
          <a:p>
            <a:r>
              <a:rPr lang="nb-NO" dirty="0" smtClean="0"/>
              <a:t>Introduksjon til analyseverktøy</a:t>
            </a:r>
            <a:endParaRPr lang="nb-NO" dirty="0"/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216597" y="943270"/>
            <a:ext cx="9495975" cy="294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/>
              <a:buNone/>
              <a:defRPr sz="1400" b="1" baseline="0">
                <a:solidFill>
                  <a:schemeClr val="tx2"/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1400" b="0">
                <a:latin typeface="Arial"/>
                <a:cs typeface="Arial"/>
              </a:defRPr>
            </a:lvl2pPr>
            <a:lvl3pPr marL="465137" indent="-285750">
              <a:spcBef>
                <a:spcPct val="20000"/>
              </a:spcBef>
              <a:buFont typeface="Arial" panose="020B0604020202020204" pitchFamily="34" charset="0"/>
              <a:buChar char="-"/>
              <a:defRPr sz="1400" b="0">
                <a:latin typeface="Arial"/>
                <a:cs typeface="Arial"/>
              </a:defRPr>
            </a:lvl3pPr>
            <a:lvl4pPr marL="712788" indent="-266700">
              <a:spcBef>
                <a:spcPct val="20000"/>
              </a:spcBef>
              <a:buFont typeface="Arial" panose="020B0604020202020204" pitchFamily="34" charset="0"/>
              <a:buChar char="•"/>
              <a:defRPr sz="1400" b="0">
                <a:latin typeface="Arial"/>
                <a:cs typeface="Arial"/>
              </a:defRPr>
            </a:lvl4pPr>
            <a:lvl5pPr marL="989013" indent="-276225">
              <a:spcBef>
                <a:spcPct val="20000"/>
              </a:spcBef>
              <a:buFont typeface="Arial"/>
              <a:buChar char="»"/>
              <a:defRPr sz="1400" b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nb-NO" dirty="0" smtClean="0"/>
              <a:t>Første steg i analysearbeidet er å trekke ut hovedfunn fra intervjuer, observasjoner, statistikk og tall. Hovedfunn dokumenteres på </a:t>
            </a:r>
            <a:r>
              <a:rPr lang="nb-NO" dirty="0" err="1" smtClean="0"/>
              <a:t>funnark</a:t>
            </a:r>
            <a:endParaRPr lang="nb-NO" dirty="0"/>
          </a:p>
        </p:txBody>
      </p:sp>
      <p:pic>
        <p:nvPicPr>
          <p:cNvPr id="33" name="Picture 32" descr="Screen Shot 2015-07-01 at 16.11.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6" y="2591680"/>
            <a:ext cx="2090017" cy="1444877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92039" y="2211280"/>
            <a:ext cx="3556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 smtClean="0">
                <a:cs typeface="Arial"/>
              </a:rPr>
              <a:t>Funnark</a:t>
            </a:r>
            <a:r>
              <a:rPr lang="nb-NO" sz="1400" b="1" dirty="0" smtClean="0">
                <a:cs typeface="Arial"/>
              </a:rPr>
              <a:t> for intervjuer og observasjoner</a:t>
            </a:r>
            <a:endParaRPr lang="nb-NO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892039" y="5342311"/>
            <a:ext cx="3556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smtClean="0">
                <a:cs typeface="Arial"/>
              </a:rPr>
              <a:t>Oppsummering av hva det dere har lært gjennom samtaler med brukere, pårørende og ansatte samt observasjoner</a:t>
            </a:r>
            <a:endParaRPr lang="nb-NO" sz="1400" dirty="0"/>
          </a:p>
        </p:txBody>
      </p:sp>
      <p:sp>
        <p:nvSpPr>
          <p:cNvPr id="41" name="Rectangle 40"/>
          <p:cNvSpPr/>
          <p:nvPr/>
        </p:nvSpPr>
        <p:spPr>
          <a:xfrm>
            <a:off x="5694448" y="5342311"/>
            <a:ext cx="355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smtClean="0">
                <a:cs typeface="Arial"/>
              </a:rPr>
              <a:t>Oppsummering av hva det dere har lært gjennom å se på statistikk og tall</a:t>
            </a:r>
            <a:endParaRPr lang="nb-NO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694448" y="2585955"/>
            <a:ext cx="2882105" cy="2540332"/>
            <a:chOff x="5743303" y="2544852"/>
            <a:chExt cx="2882105" cy="254033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303" y="2544852"/>
              <a:ext cx="2090017" cy="1446664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391" y="3638520"/>
              <a:ext cx="2090017" cy="1446664"/>
            </a:xfrm>
            <a:prstGeom prst="rect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5601072" y="2211280"/>
            <a:ext cx="3007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 smtClean="0">
                <a:cs typeface="Arial"/>
              </a:rPr>
              <a:t>Funnark</a:t>
            </a:r>
            <a:r>
              <a:rPr lang="nb-NO" sz="1400" b="1" dirty="0" smtClean="0">
                <a:cs typeface="Arial"/>
              </a:rPr>
              <a:t> for statistikk og tall</a:t>
            </a:r>
            <a:endParaRPr lang="nb-NO" sz="1400" b="1" dirty="0"/>
          </a:p>
        </p:txBody>
      </p:sp>
      <p:pic>
        <p:nvPicPr>
          <p:cNvPr id="17" name="Picture 16" descr="Screen Shot 2015-09-04 at 12.30.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03" y="3678548"/>
            <a:ext cx="2091255" cy="1448762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63733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0265" y="1815175"/>
            <a:ext cx="8781448" cy="1337101"/>
            <a:chOff x="580265" y="1731859"/>
            <a:chExt cx="8781448" cy="1337101"/>
          </a:xfrm>
        </p:grpSpPr>
        <p:sp>
          <p:nvSpPr>
            <p:cNvPr id="12" name="TextBox 11"/>
            <p:cNvSpPr txBox="1"/>
            <p:nvPr/>
          </p:nvSpPr>
          <p:spPr>
            <a:xfrm>
              <a:off x="3591302" y="1828725"/>
              <a:ext cx="577041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b="1" dirty="0" smtClean="0">
                  <a:solidFill>
                    <a:srgbClr val="3A7EC0"/>
                  </a:solidFill>
                </a:rPr>
                <a:t>Oppsummer innsikten om dagens tjenestetilbud</a:t>
              </a:r>
            </a:p>
            <a:p>
              <a:pPr algn="l"/>
              <a:r>
                <a:rPr lang="nb-NO" sz="1400" dirty="0" smtClean="0">
                  <a:latin typeface="Arial"/>
                  <a:cs typeface="Arial"/>
                </a:rPr>
                <a:t>Ta utgangspunkt i funnarkene for å utarbeide SWOT-analyse. Oppsummer styrker, svakheter, muligheter og trusler for dagens tjenestetilbud. Analysen gir dere en god oversikt over kommunens utfordringsbilde og mulighetsrom. </a:t>
              </a:r>
            </a:p>
          </p:txBody>
        </p:sp>
        <p:grpSp>
          <p:nvGrpSpPr>
            <p:cNvPr id="3072" name="Group 3071"/>
            <p:cNvGrpSpPr/>
            <p:nvPr/>
          </p:nvGrpSpPr>
          <p:grpSpPr>
            <a:xfrm>
              <a:off x="580265" y="1731859"/>
              <a:ext cx="1708439" cy="1337101"/>
              <a:chOff x="580265" y="1365981"/>
              <a:chExt cx="2282854" cy="1635206"/>
            </a:xfrm>
          </p:grpSpPr>
          <p:pic>
            <p:nvPicPr>
              <p:cNvPr id="3074" name="Picture 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55" y="1694387"/>
                <a:ext cx="1958400" cy="130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80265" y="1365981"/>
                <a:ext cx="2282854" cy="3513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1200" b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SWOT-analyse</a:t>
                </a:r>
                <a:endParaRPr kumimoji="0" lang="nb-NO" sz="12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88704" y="2143501"/>
              <a:ext cx="1143766" cy="540000"/>
              <a:chOff x="2288704" y="1905420"/>
              <a:chExt cx="1143766" cy="540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892470" y="1905420"/>
                <a:ext cx="540000" cy="540000"/>
              </a:xfrm>
              <a:prstGeom prst="ellipse">
                <a:avLst/>
              </a:prstGeom>
              <a:solidFill>
                <a:srgbClr val="3A7EC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2800" b="1" dirty="0"/>
                  <a:t>1</a:t>
                </a:r>
              </a:p>
            </p:txBody>
          </p:sp>
          <p:sp>
            <p:nvSpPr>
              <p:cNvPr id="25" name="Left Arrow 24"/>
              <p:cNvSpPr/>
              <p:nvPr/>
            </p:nvSpPr>
            <p:spPr>
              <a:xfrm>
                <a:off x="2288704" y="1937151"/>
                <a:ext cx="458184" cy="476538"/>
              </a:xfrm>
              <a:prstGeom prst="leftArrow">
                <a:avLst/>
              </a:prstGeom>
              <a:solidFill>
                <a:srgbClr val="3A7EC0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80265" y="5223969"/>
            <a:ext cx="8686697" cy="1212741"/>
            <a:chOff x="580265" y="5140653"/>
            <a:chExt cx="8686697" cy="1212741"/>
          </a:xfrm>
        </p:grpSpPr>
        <p:sp>
          <p:nvSpPr>
            <p:cNvPr id="15" name="TextBox 14"/>
            <p:cNvSpPr txBox="1"/>
            <p:nvPr/>
          </p:nvSpPr>
          <p:spPr>
            <a:xfrm>
              <a:off x="3591303" y="5183843"/>
              <a:ext cx="567565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b="1" dirty="0" smtClean="0">
                  <a:solidFill>
                    <a:srgbClr val="3A7EC0"/>
                  </a:solidFill>
                </a:rPr>
                <a:t>Finn årsaker til problemene</a:t>
              </a:r>
            </a:p>
            <a:p>
              <a:pPr algn="l"/>
              <a:r>
                <a:rPr lang="nb-NO" sz="1400" dirty="0" smtClean="0">
                  <a:latin typeface="Arial"/>
                  <a:cs typeface="Arial"/>
                </a:rPr>
                <a:t>Bruk fiskebeinsdiagram til å identifisere problemårsaker. Gjennomgå de ulike påvirkningsfaktorene på en strukturert måte. Bruk tid på å forstå hvorfor problemene oppstår før dere går videre og </a:t>
              </a:r>
              <a:r>
                <a:rPr lang="nb-NO" sz="1400" dirty="0" err="1" smtClean="0">
                  <a:latin typeface="Arial"/>
                  <a:cs typeface="Arial"/>
                </a:rPr>
                <a:t>idémyldrer</a:t>
              </a:r>
              <a:r>
                <a:rPr lang="nb-NO" sz="1400" dirty="0" smtClean="0">
                  <a:latin typeface="Arial"/>
                  <a:cs typeface="Arial"/>
                </a:rPr>
                <a:t> rundt løsninger.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0265" y="5140653"/>
              <a:ext cx="2282854" cy="1102042"/>
              <a:chOff x="580265" y="5021607"/>
              <a:chExt cx="2282854" cy="1102042"/>
            </a:xfrm>
          </p:grpSpPr>
          <p:pic>
            <p:nvPicPr>
              <p:cNvPr id="3076" name="Picture 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54" y="5328846"/>
                <a:ext cx="1452167" cy="794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80265" y="5021607"/>
                <a:ext cx="2282854" cy="2872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1200" b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Fiskebeinsdiagram</a:t>
                </a:r>
                <a:endParaRPr kumimoji="0" lang="nb-NO" sz="12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288704" y="5421674"/>
              <a:ext cx="1173787" cy="540000"/>
              <a:chOff x="2687516" y="5447644"/>
              <a:chExt cx="1173787" cy="540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321303" y="5447644"/>
                <a:ext cx="540000" cy="540000"/>
              </a:xfrm>
              <a:prstGeom prst="ellipse">
                <a:avLst/>
              </a:prstGeom>
              <a:solidFill>
                <a:srgbClr val="3A7EC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2800" b="1" dirty="0"/>
                  <a:t>3</a:t>
                </a:r>
              </a:p>
            </p:txBody>
          </p:sp>
          <p:sp>
            <p:nvSpPr>
              <p:cNvPr id="27" name="Left Arrow 26"/>
              <p:cNvSpPr/>
              <p:nvPr/>
            </p:nvSpPr>
            <p:spPr>
              <a:xfrm>
                <a:off x="2687516" y="5479375"/>
                <a:ext cx="458184" cy="476538"/>
              </a:xfrm>
              <a:prstGeom prst="leftArrow">
                <a:avLst/>
              </a:prstGeom>
              <a:solidFill>
                <a:srgbClr val="3A7EC0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0074" y="327262"/>
            <a:ext cx="9504186" cy="557836"/>
          </a:xfrm>
        </p:spPr>
        <p:txBody>
          <a:bodyPr/>
          <a:lstStyle/>
          <a:p>
            <a:r>
              <a:rPr lang="nb-NO" dirty="0" smtClean="0"/>
              <a:t>Introduksjon til analyseverktøy</a:t>
            </a:r>
            <a:endParaRPr lang="nb-NO" dirty="0"/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216597" y="943270"/>
            <a:ext cx="9495975" cy="294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/>
              <a:buNone/>
              <a:defRPr sz="1400" b="1" baseline="0">
                <a:solidFill>
                  <a:schemeClr val="tx2"/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1400" b="0">
                <a:latin typeface="Arial"/>
                <a:cs typeface="Arial"/>
              </a:defRPr>
            </a:lvl2pPr>
            <a:lvl3pPr marL="465137" indent="-285750">
              <a:spcBef>
                <a:spcPct val="20000"/>
              </a:spcBef>
              <a:buFont typeface="Arial" panose="020B0604020202020204" pitchFamily="34" charset="0"/>
              <a:buChar char="-"/>
              <a:defRPr sz="1400" b="0">
                <a:latin typeface="Arial"/>
                <a:cs typeface="Arial"/>
              </a:defRPr>
            </a:lvl3pPr>
            <a:lvl4pPr marL="712788" indent="-266700">
              <a:spcBef>
                <a:spcPct val="20000"/>
              </a:spcBef>
              <a:buFont typeface="Arial" panose="020B0604020202020204" pitchFamily="34" charset="0"/>
              <a:buChar char="•"/>
              <a:defRPr sz="1400" b="0">
                <a:latin typeface="Arial"/>
                <a:cs typeface="Arial"/>
              </a:defRPr>
            </a:lvl4pPr>
            <a:lvl5pPr marL="989013" indent="-276225">
              <a:spcBef>
                <a:spcPct val="20000"/>
              </a:spcBef>
              <a:buFont typeface="Arial"/>
              <a:buChar char="»"/>
              <a:defRPr sz="1400" b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nb-NO" dirty="0" smtClean="0"/>
              <a:t>Når dere har identifisert hovedfunn, bruker dere innsikten til å forstå utfordringene og få inspirasjon til nye løsninger. Dette gjøres ved hjelp av SWOT-analyse, tjenestereise og fiskebeinsdiagram</a:t>
            </a:r>
            <a:endParaRPr lang="nb-NO" dirty="0"/>
          </a:p>
        </p:txBody>
      </p:sp>
      <p:pic>
        <p:nvPicPr>
          <p:cNvPr id="40" name="Picture Placeholder 7" descr="IMG_1859_SMALL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19410" b="11445"/>
          <a:stretch/>
        </p:blipFill>
        <p:spPr>
          <a:xfrm>
            <a:off x="634467" y="3838428"/>
            <a:ext cx="1451454" cy="768868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4" name="Group 33"/>
          <p:cNvGrpSpPr/>
          <p:nvPr/>
        </p:nvGrpSpPr>
        <p:grpSpPr>
          <a:xfrm>
            <a:off x="621500" y="3280181"/>
            <a:ext cx="8890989" cy="1815882"/>
            <a:chOff x="621500" y="3238805"/>
            <a:chExt cx="8890989" cy="1815882"/>
          </a:xfrm>
        </p:grpSpPr>
        <p:sp>
          <p:nvSpPr>
            <p:cNvPr id="9" name="TextBox 8"/>
            <p:cNvSpPr txBox="1"/>
            <p:nvPr/>
          </p:nvSpPr>
          <p:spPr>
            <a:xfrm>
              <a:off x="3591303" y="3238805"/>
              <a:ext cx="592118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b="1" dirty="0" smtClean="0">
                  <a:solidFill>
                    <a:srgbClr val="3A7EC0"/>
                  </a:solidFill>
                </a:rPr>
                <a:t>Kartlegg hvor problemer oppstår i tjenesteforløpet</a:t>
              </a:r>
            </a:p>
            <a:p>
              <a:pPr algn="l"/>
              <a:r>
                <a:rPr lang="nb-NO" sz="1400" dirty="0" smtClean="0">
                  <a:latin typeface="Arial"/>
                  <a:cs typeface="Arial"/>
                </a:rPr>
                <a:t>Se nærmere på svakhetene, truslene og mulighetene. Gjennomgå dagens tjenesteforløp og identifiser hvor i forløpet det oppstår problemer, som f.eks.: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nb-NO" sz="1400" dirty="0" smtClean="0">
                  <a:latin typeface="Arial"/>
                  <a:cs typeface="Arial"/>
                </a:rPr>
                <a:t>Hvor i forløpet har brukerne dårlige opplevelser med tjenesten?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nb-NO" sz="1400" dirty="0">
                  <a:latin typeface="Arial"/>
                  <a:cs typeface="Arial"/>
                </a:rPr>
                <a:t>Hvor i </a:t>
              </a:r>
              <a:r>
                <a:rPr lang="nb-NO" sz="1400" dirty="0" smtClean="0">
                  <a:latin typeface="Arial"/>
                  <a:cs typeface="Arial"/>
                </a:rPr>
                <a:t>forløpet føler ansatte seg stresset </a:t>
              </a:r>
              <a:r>
                <a:rPr lang="nb-NO" sz="1400" dirty="0">
                  <a:latin typeface="Arial"/>
                  <a:cs typeface="Arial"/>
                </a:rPr>
                <a:t>eller frustrert?</a:t>
              </a:r>
              <a:endParaRPr lang="nb-NO" sz="14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nb-NO" sz="1400" dirty="0" smtClean="0">
                  <a:latin typeface="Arial"/>
                  <a:cs typeface="Arial"/>
                </a:rPr>
                <a:t>Hvilke oppgaver er tungvinte for ansatte?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nb-NO" sz="1400" dirty="0" smtClean="0">
                  <a:latin typeface="Arial"/>
                  <a:cs typeface="Arial"/>
                </a:rPr>
                <a:t>Hvor har kommunen høyere kostnader enn ønsket?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754" y="3509794"/>
              <a:ext cx="2282854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Tjenestereise</a:t>
              </a:r>
              <a:endParaRPr kumimoji="0" lang="nb-NO" sz="12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88704" y="3876746"/>
              <a:ext cx="1143766" cy="540000"/>
              <a:chOff x="2288704" y="3212976"/>
              <a:chExt cx="1143766" cy="540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2470" y="3212976"/>
                <a:ext cx="540000" cy="540000"/>
              </a:xfrm>
              <a:prstGeom prst="ellipse">
                <a:avLst/>
              </a:prstGeom>
              <a:solidFill>
                <a:srgbClr val="3A7EC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2800" b="1" dirty="0"/>
                  <a:t>2</a:t>
                </a:r>
              </a:p>
            </p:txBody>
          </p:sp>
          <p:sp>
            <p:nvSpPr>
              <p:cNvPr id="26" name="Left Arrow 25"/>
              <p:cNvSpPr/>
              <p:nvPr/>
            </p:nvSpPr>
            <p:spPr>
              <a:xfrm>
                <a:off x="2288704" y="3244707"/>
                <a:ext cx="458184" cy="476538"/>
              </a:xfrm>
              <a:prstGeom prst="leftArrow">
                <a:avLst/>
              </a:prstGeom>
              <a:solidFill>
                <a:srgbClr val="3A7EC0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621500" y="4398536"/>
              <a:ext cx="1497098" cy="167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8452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err="1" smtClean="0"/>
              <a:t>Funnark</a:t>
            </a:r>
            <a:r>
              <a:rPr lang="nb-NO" dirty="0" smtClean="0"/>
              <a:t> </a:t>
            </a:r>
            <a:r>
              <a:rPr lang="nb-NO" dirty="0"/>
              <a:t>for intervjuer og </a:t>
            </a:r>
            <a:r>
              <a:rPr lang="nb-NO" dirty="0" smtClean="0"/>
              <a:t>observasjoner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Oppsumer </a:t>
            </a:r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dere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lært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Funnark</a:t>
            </a:r>
            <a:r>
              <a:rPr lang="nb-NO" dirty="0"/>
              <a:t> for intervjuer og observasjoner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endParaRPr lang="en-US" dirty="0"/>
          </a:p>
        </p:txBody>
      </p:sp>
      <p:pic>
        <p:nvPicPr>
          <p:cNvPr id="6" name="Picture 5" descr="photo 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47"/>
          <a:stretch/>
        </p:blipFill>
        <p:spPr>
          <a:xfrm>
            <a:off x="182133" y="1635124"/>
            <a:ext cx="9540473" cy="50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00074" y="343888"/>
            <a:ext cx="9504186" cy="557836"/>
          </a:xfrm>
        </p:spPr>
        <p:txBody>
          <a:bodyPr anchor="t"/>
          <a:lstStyle/>
          <a:p>
            <a:r>
              <a:rPr lang="nb-NO" dirty="0" smtClean="0"/>
              <a:t>Introduksjon til </a:t>
            </a:r>
            <a:r>
              <a:rPr lang="nb-NO" dirty="0" err="1" smtClean="0"/>
              <a:t>funnark</a:t>
            </a:r>
            <a:r>
              <a:rPr lang="nb-NO" dirty="0" smtClean="0"/>
              <a:t> for intervjuer og observasjoner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048231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</a:t>
            </a:r>
            <a:r>
              <a:rPr lang="nb-NO" b="1" dirty="0" err="1" smtClean="0">
                <a:solidFill>
                  <a:srgbClr val="3A7EC0"/>
                </a:solidFill>
              </a:rPr>
              <a:t>funnark</a:t>
            </a:r>
            <a:r>
              <a:rPr lang="nb-NO" b="1" dirty="0" smtClean="0">
                <a:solidFill>
                  <a:srgbClr val="3A7EC0"/>
                </a:solidFill>
              </a:rPr>
              <a:t> for intervjuer og observasjoner?</a:t>
            </a:r>
          </a:p>
          <a:p>
            <a:endParaRPr lang="nb-NO" sz="500" b="1" dirty="0">
              <a:solidFill>
                <a:srgbClr val="3A7EC0"/>
              </a:solidFill>
            </a:endParaRPr>
          </a:p>
          <a:p>
            <a:r>
              <a:rPr lang="nb-NO" dirty="0" err="1" smtClean="0"/>
              <a:t>Funnark</a:t>
            </a:r>
            <a:r>
              <a:rPr lang="nb-NO" dirty="0" smtClean="0"/>
              <a:t> for intervjuer og observasjoner oppsummerer viktigste funn relatert til: </a:t>
            </a:r>
            <a:r>
              <a:rPr lang="nb-NO" dirty="0"/>
              <a:t>behov, utfordringer, rutiner, følelser, hendelsesforløp osv</a:t>
            </a:r>
            <a:r>
              <a:rPr lang="nb-NO" dirty="0" smtClean="0"/>
              <a:t>. Hadde dere noen store </a:t>
            </a:r>
            <a:r>
              <a:rPr lang="nb-NO" dirty="0" err="1" smtClean="0"/>
              <a:t>a-ha</a:t>
            </a:r>
            <a:r>
              <a:rPr lang="nb-NO" dirty="0" smtClean="0"/>
              <a:t>-opplevelser?</a:t>
            </a:r>
          </a:p>
          <a:p>
            <a:endParaRPr lang="nb-NO" sz="100" dirty="0"/>
          </a:p>
          <a:p>
            <a:r>
              <a:rPr lang="nb-NO" dirty="0" err="1" smtClean="0"/>
              <a:t>Funnark</a:t>
            </a:r>
            <a:r>
              <a:rPr lang="nb-NO" dirty="0" smtClean="0"/>
              <a:t> for intervjuer og observasjoner utarbeides i workshop-format. </a:t>
            </a:r>
            <a:r>
              <a:rPr lang="nb-NO" dirty="0"/>
              <a:t>Det er essensielt å ha et stort prosjektrom med mye veggplass hvor dere kan henge store ark på veggene og jobbe </a:t>
            </a:r>
            <a:r>
              <a:rPr lang="nb-NO" dirty="0" smtClean="0"/>
              <a:t>med </a:t>
            </a:r>
            <a:r>
              <a:rPr lang="nb-NO" dirty="0"/>
              <a:t>informasjonen ved hjelp av </a:t>
            </a:r>
            <a:r>
              <a:rPr lang="nb-NO" dirty="0" err="1"/>
              <a:t>post-it</a:t>
            </a:r>
            <a:r>
              <a:rPr lang="nb-NO" dirty="0"/>
              <a:t> lapper og bilder, visualisere </a:t>
            </a:r>
            <a:r>
              <a:rPr lang="nb-NO" dirty="0">
                <a:solidFill>
                  <a:srgbClr val="000000"/>
                </a:solidFill>
              </a:rPr>
              <a:t>informasjon, markere viktig poenger, se relasjoner </a:t>
            </a:r>
            <a:r>
              <a:rPr lang="nb-NO" dirty="0"/>
              <a:t>og gruppere. Jobb </a:t>
            </a:r>
            <a:r>
              <a:rPr lang="nb-NO" dirty="0" smtClean="0"/>
              <a:t>sammen og diskuter underveis.  </a:t>
            </a:r>
            <a:endParaRPr lang="nb-NO" dirty="0"/>
          </a:p>
          <a:p>
            <a:endParaRPr lang="nb-NO" dirty="0"/>
          </a:p>
          <a:p>
            <a:r>
              <a:rPr lang="nb-NO" b="1" dirty="0" smtClean="0">
                <a:solidFill>
                  <a:srgbClr val="3A7EC0"/>
                </a:solidFill>
              </a:rPr>
              <a:t>Hvorfor utarbeide </a:t>
            </a:r>
            <a:r>
              <a:rPr lang="nb-NO" b="1" dirty="0" err="1" smtClean="0">
                <a:solidFill>
                  <a:srgbClr val="3A7EC0"/>
                </a:solidFill>
              </a:rPr>
              <a:t>funnark</a:t>
            </a:r>
            <a:r>
              <a:rPr lang="nb-NO" b="1" dirty="0" smtClean="0">
                <a:solidFill>
                  <a:srgbClr val="3A7EC0"/>
                </a:solidFill>
              </a:rPr>
              <a:t> for intervjuer og observasjoner?</a:t>
            </a:r>
          </a:p>
          <a:p>
            <a:endParaRPr lang="nb-NO" sz="500" b="1" dirty="0">
              <a:solidFill>
                <a:srgbClr val="3A7EC0"/>
              </a:solidFill>
            </a:endParaRPr>
          </a:p>
          <a:p>
            <a:r>
              <a:rPr lang="nb-NO" dirty="0"/>
              <a:t>Når </a:t>
            </a:r>
            <a:r>
              <a:rPr lang="nb-NO" dirty="0" smtClean="0"/>
              <a:t>dere senere skal </a:t>
            </a:r>
            <a:r>
              <a:rPr lang="nb-NO" dirty="0"/>
              <a:t>skape idéer og </a:t>
            </a:r>
            <a:r>
              <a:rPr lang="nb-NO" dirty="0" smtClean="0"/>
              <a:t>finne løsninger på </a:t>
            </a:r>
            <a:r>
              <a:rPr lang="nb-NO" dirty="0"/>
              <a:t>problemer er det viktig at </a:t>
            </a:r>
            <a:r>
              <a:rPr lang="nb-NO" dirty="0" smtClean="0"/>
              <a:t>dere tar utgangspunkt i det dere </a:t>
            </a:r>
            <a:r>
              <a:rPr lang="nb-NO" dirty="0"/>
              <a:t>har lært </a:t>
            </a:r>
            <a:r>
              <a:rPr lang="nb-NO" dirty="0" smtClean="0"/>
              <a:t>i gjennom samtaler med mennesker og observasjoner. Funnarkene</a:t>
            </a:r>
            <a:r>
              <a:rPr lang="nb-NO" dirty="0"/>
              <a:t> </a:t>
            </a:r>
            <a:r>
              <a:rPr lang="nb-NO" dirty="0" smtClean="0"/>
              <a:t>blir til </a:t>
            </a:r>
            <a:r>
              <a:rPr lang="nb-NO" dirty="0"/>
              <a:t>retningslinjer for </a:t>
            </a:r>
            <a:r>
              <a:rPr lang="nb-NO" dirty="0" smtClean="0"/>
              <a:t>hva dere bør vektlegge når dere tenker løsninger. </a:t>
            </a:r>
          </a:p>
          <a:p>
            <a:endParaRPr lang="nb-NO" sz="100" dirty="0"/>
          </a:p>
          <a:p>
            <a:r>
              <a:rPr lang="nb-NO" dirty="0"/>
              <a:t>Materialet </a:t>
            </a:r>
            <a:r>
              <a:rPr lang="nb-NO" dirty="0" smtClean="0"/>
              <a:t>skal også brukes i </a:t>
            </a:r>
            <a:r>
              <a:rPr lang="nb-NO" dirty="0" err="1" smtClean="0"/>
              <a:t>forankringsprosesser</a:t>
            </a:r>
            <a:r>
              <a:rPr lang="nb-NO" dirty="0" smtClean="0"/>
              <a:t> internt </a:t>
            </a:r>
            <a:r>
              <a:rPr lang="nb-NO" dirty="0"/>
              <a:t>og </a:t>
            </a:r>
            <a:r>
              <a:rPr lang="nb-NO" dirty="0" smtClean="0"/>
              <a:t>eksternt, og må derfor kunne </a:t>
            </a:r>
            <a:r>
              <a:rPr lang="nb-NO" dirty="0"/>
              <a:t>kommunisere godt på </a:t>
            </a:r>
            <a:r>
              <a:rPr lang="nb-NO" dirty="0" smtClean="0"/>
              <a:t>egenhånd. </a:t>
            </a:r>
            <a:r>
              <a:rPr lang="nb-NO" dirty="0"/>
              <a:t>Funnarkene, med designprinsippene som de inneholder, brukes også i fase 3 under utviklingen av den fremtidige tjenesten for å sikre at den imøtekommer faktiske behov.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/>
            <a:r>
              <a:rPr lang="nb-NO" b="1" dirty="0">
                <a:solidFill>
                  <a:srgbClr val="000000"/>
                </a:solidFill>
                <a:ea typeface="Arial"/>
                <a:sym typeface="Helvetica"/>
              </a:rPr>
              <a:t>Når utføres </a:t>
            </a:r>
            <a:r>
              <a:rPr lang="nb-NO" b="1" dirty="0" smtClean="0">
                <a:solidFill>
                  <a:srgbClr val="000000"/>
                </a:solidFill>
                <a:ea typeface="Arial"/>
                <a:sym typeface="Helvetica"/>
              </a:rPr>
              <a:t>dette?</a:t>
            </a:r>
            <a:endParaRPr lang="nb-NO" b="1" dirty="0">
              <a:solidFill>
                <a:srgbClr val="000000"/>
              </a:solidFill>
              <a:ea typeface="Arial"/>
              <a:sym typeface="Helvetic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Parallelt med innhenting av innsikt og/eller etter at dere er ferdige med intervjuer, gruppesamtaler og observasjoner.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lvl="0"/>
            <a:r>
              <a:rPr lang="nb-NO" b="1" dirty="0">
                <a:solidFill>
                  <a:srgbClr val="000000"/>
                </a:solidFill>
                <a:ea typeface="Arial"/>
              </a:rPr>
              <a:t>Hvem er </a:t>
            </a:r>
            <a:r>
              <a:rPr lang="nb-NO" b="1" dirty="0" smtClean="0">
                <a:solidFill>
                  <a:srgbClr val="000000"/>
                </a:solidFill>
                <a:ea typeface="Arial"/>
              </a:rPr>
              <a:t>med?</a:t>
            </a:r>
            <a:endParaRPr lang="nb-NO" b="1" dirty="0">
              <a:solidFill>
                <a:srgbClr val="000000"/>
              </a:solidFill>
              <a:ea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Personene som </a:t>
            </a:r>
            <a:r>
              <a:rPr lang="nb-NO" dirty="0"/>
              <a:t>har utført </a:t>
            </a:r>
            <a:r>
              <a:rPr lang="nb-NO" dirty="0" smtClean="0"/>
              <a:t>intervjuer, gruppesamtaler og observasjoner, gjerne med resten av teamet.</a:t>
            </a:r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3335" y="538676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72290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38470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99108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92960" y="5073086"/>
            <a:ext cx="452594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2"/>
          </p:cNvCxnSpPr>
          <p:nvPr/>
        </p:nvCxnSpPr>
        <p:spPr>
          <a:xfrm flipH="1">
            <a:off x="730240" y="5072071"/>
            <a:ext cx="3808230" cy="101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itle 1"/>
          <p:cNvSpPr txBox="1">
            <a:spLocks/>
          </p:cNvSpPr>
          <p:nvPr/>
        </p:nvSpPr>
        <p:spPr>
          <a:xfrm>
            <a:off x="617538" y="354648"/>
            <a:ext cx="9244227" cy="711200"/>
          </a:xfrm>
          <a:prstGeom prst="rect">
            <a:avLst/>
          </a:prstGeom>
        </p:spPr>
        <p:txBody>
          <a:bodyPr lIns="91418" tIns="45710" rIns="91418" bIns="4571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endParaRPr lang="nb-NO" sz="2400" kern="0" dirty="0">
              <a:solidFill>
                <a:srgbClr val="EF8B0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13174" y="1834716"/>
            <a:ext cx="2890055" cy="2615544"/>
            <a:chOff x="6513174" y="1834716"/>
            <a:chExt cx="2890055" cy="2615544"/>
          </a:xfrm>
        </p:grpSpPr>
        <p:pic>
          <p:nvPicPr>
            <p:cNvPr id="74" name="Picture 73" descr="Diverse HÅNDTEGNINGER samlet _ 66-74-6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174" y="1834716"/>
              <a:ext cx="1776291" cy="1533182"/>
            </a:xfrm>
            <a:prstGeom prst="rect">
              <a:avLst/>
            </a:prstGeom>
          </p:spPr>
        </p:pic>
        <p:pic>
          <p:nvPicPr>
            <p:cNvPr id="75" name="Picture 74" descr="Diverse HÅNDTEGNINGER samlet _ 66-74-7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217" y="3346884"/>
              <a:ext cx="2390648" cy="1103376"/>
            </a:xfrm>
            <a:prstGeom prst="rect">
              <a:avLst/>
            </a:prstGeom>
          </p:spPr>
        </p:pic>
        <p:pic>
          <p:nvPicPr>
            <p:cNvPr id="76" name="Picture 75" descr="Diverse HÅNDTEGNINGER samlet _ 66-74-7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329" y="1906724"/>
              <a:ext cx="1485900" cy="1286256"/>
            </a:xfrm>
            <a:prstGeom prst="rect">
              <a:avLst/>
            </a:prstGeom>
          </p:spPr>
        </p:pic>
      </p:grpSp>
      <p:sp>
        <p:nvSpPr>
          <p:cNvPr id="80" name="Rectangle 79"/>
          <p:cNvSpPr/>
          <p:nvPr/>
        </p:nvSpPr>
        <p:spPr>
          <a:xfrm>
            <a:off x="6969224" y="5482081"/>
            <a:ext cx="2710526" cy="523200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 smtClean="0">
                <a:latin typeface="Arial"/>
                <a:cs typeface="Arial"/>
              </a:rPr>
              <a:t>Felles oppsummering og analyse av informasjonen.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8544" y="5482082"/>
            <a:ext cx="2270802" cy="738644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 smtClean="0">
                <a:latin typeface="Arial"/>
                <a:cs typeface="Arial"/>
              </a:rPr>
              <a:t>Utføre innsiktsarbeid i form av gruppesamtale, intervju eller observasjon.</a:t>
            </a:r>
            <a:endParaRPr lang="nb-NO" sz="1400" dirty="0"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3208" y="7186083"/>
            <a:ext cx="9906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indent="0">
              <a:spcBef>
                <a:spcPct val="20000"/>
              </a:spcBef>
            </a:pPr>
            <a:endParaRPr lang="nb-NO" sz="1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91947" y="5482081"/>
            <a:ext cx="2357197" cy="738644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 smtClean="0">
                <a:latin typeface="Arial"/>
                <a:cs typeface="Arial"/>
              </a:rPr>
              <a:t>Noter ned de viktigste lærdommene rett etterpå. Hva gjorde mest inntrykk?</a:t>
            </a:r>
            <a:endParaRPr lang="nb-NO" sz="1400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8544" y="1896240"/>
            <a:ext cx="2050798" cy="2612880"/>
            <a:chOff x="617538" y="1896240"/>
            <a:chExt cx="2050798" cy="2612880"/>
          </a:xfrm>
        </p:grpSpPr>
        <p:pic>
          <p:nvPicPr>
            <p:cNvPr id="72" name="Picture 71" descr="Diverse HÅNDTEGNINGER samlet _ 66-74-7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33" y="2759132"/>
              <a:ext cx="1406508" cy="1217531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67986" y="3781720"/>
              <a:ext cx="2000350" cy="727400"/>
              <a:chOff x="1907704" y="2420888"/>
              <a:chExt cx="2376264" cy="93610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907704" y="2420888"/>
                <a:ext cx="2376264" cy="936104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spcCol="0" rtlCol="0" anchor="t"/>
              <a:lstStyle/>
              <a:p>
                <a:pPr algn="ctr"/>
                <a:endParaRPr lang="nb-NO" dirty="0" smtClean="0"/>
              </a:p>
            </p:txBody>
          </p:sp>
          <p:pic>
            <p:nvPicPr>
              <p:cNvPr id="79" name="Picture 78" descr="Diverse HÅNDTEGNINGER samlet _ 66-74-77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9713" y="2420888"/>
                <a:ext cx="2206752" cy="847344"/>
              </a:xfrm>
              <a:prstGeom prst="rect">
                <a:avLst/>
              </a:prstGeom>
            </p:spPr>
          </p:pic>
        </p:grpSp>
        <p:pic>
          <p:nvPicPr>
            <p:cNvPr id="89" name="Picture 88" descr="Diverse HÅNDTEGNINGER samlet _ 66-74-6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538" y="1896240"/>
              <a:ext cx="1525524" cy="1316736"/>
            </a:xfrm>
            <a:prstGeom prst="rect">
              <a:avLst/>
            </a:prstGeom>
          </p:spPr>
        </p:pic>
        <p:pic>
          <p:nvPicPr>
            <p:cNvPr id="90" name="Picture 89" descr="Diverse HÅNDTEGNINGER samlet _ 66-74-6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034" y="2064719"/>
              <a:ext cx="1014965" cy="87605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903821" y="3192980"/>
            <a:ext cx="1900522" cy="1316736"/>
            <a:chOff x="3903821" y="3192980"/>
            <a:chExt cx="1900522" cy="1316736"/>
          </a:xfrm>
        </p:grpSpPr>
        <p:pic>
          <p:nvPicPr>
            <p:cNvPr id="73" name="Picture 72" descr="Diverse HÅNDTEGNINGER samlet _ 66-74-6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3821" y="3192980"/>
              <a:ext cx="1525524" cy="1316736"/>
            </a:xfrm>
            <a:prstGeom prst="rect">
              <a:avLst/>
            </a:prstGeom>
          </p:spPr>
        </p:pic>
        <p:pic>
          <p:nvPicPr>
            <p:cNvPr id="91" name="Picture 90" descr="Diverse HÅNDTEGNINGER samlet _ 66-74-6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9378" y="3260087"/>
              <a:ext cx="1014965" cy="876054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1677315" y="4769403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55784" y="4760669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12477" y="4760669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74181" y="-1002693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Utarbeidelse av </a:t>
            </a:r>
            <a:r>
              <a:rPr lang="nb-NO" dirty="0" err="1" smtClean="0"/>
              <a:t>funnark</a:t>
            </a:r>
            <a:r>
              <a:rPr lang="nb-NO" dirty="0" smtClean="0"/>
              <a:t> er siste steg i innsiktsarbeidet. Dere har nå innhentet mye informasjon og er klare for å bearbeide og oppsummere det dere har lært.  </a:t>
            </a:r>
            <a:endParaRPr lang="nb-NO" dirty="0"/>
          </a:p>
        </p:txBody>
      </p:sp>
      <p:sp>
        <p:nvSpPr>
          <p:cNvPr id="33" name="Rectangle 4"/>
          <p:cNvSpPr/>
          <p:nvPr/>
        </p:nvSpPr>
        <p:spPr>
          <a:xfrm flipH="1">
            <a:off x="6585182" y="1772815"/>
            <a:ext cx="3048338" cy="4752529"/>
          </a:xfrm>
          <a:prstGeom prst="rect">
            <a:avLst/>
          </a:prstGeom>
          <a:noFill/>
          <a:ln w="57150" cmpd="sng">
            <a:solidFill>
              <a:srgbClr val="3A7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b="1" dirty="0">
              <a:solidFill>
                <a:srgbClr val="FF9900"/>
              </a:solidFill>
            </a:endParaRPr>
          </a:p>
        </p:txBody>
      </p:sp>
      <p:sp>
        <p:nvSpPr>
          <p:cNvPr id="36" name="Title 13"/>
          <p:cNvSpPr>
            <a:spLocks noGrp="1"/>
          </p:cNvSpPr>
          <p:nvPr>
            <p:ph type="title"/>
          </p:nvPr>
        </p:nvSpPr>
        <p:spPr>
          <a:xfrm>
            <a:off x="200074" y="343888"/>
            <a:ext cx="9504186" cy="557836"/>
          </a:xfrm>
        </p:spPr>
        <p:txBody>
          <a:bodyPr anchor="t"/>
          <a:lstStyle/>
          <a:p>
            <a:r>
              <a:rPr lang="nb-NO" dirty="0" smtClean="0"/>
              <a:t>Introduksjon til </a:t>
            </a:r>
            <a:r>
              <a:rPr lang="nb-NO" dirty="0" err="1" smtClean="0"/>
              <a:t>funnark</a:t>
            </a:r>
            <a:r>
              <a:rPr lang="nb-NO" dirty="0" smtClean="0"/>
              <a:t> for intervjuer og observasjoner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55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mveis_mal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8BAE4A"/>
      </a:hlink>
      <a:folHlink>
        <a:srgbClr val="67674B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2.xml><?xml version="1.0" encoding="utf-8"?>
<a:theme xmlns:a="http://schemas.openxmlformats.org/drawingml/2006/main" name="1_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000000"/>
      </a:hlink>
      <a:folHlink>
        <a:srgbClr val="000000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Samveis_mal.potx</Template>
  <TotalTime>1964</TotalTime>
  <Words>3497</Words>
  <Application>Microsoft Office PowerPoint</Application>
  <PresentationFormat>A4 (210 x 297 mm)</PresentationFormat>
  <Paragraphs>551</Paragraphs>
  <Slides>38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6" baseType="lpstr">
      <vt:lpstr>Arial</vt:lpstr>
      <vt:lpstr>Calibri</vt:lpstr>
      <vt:lpstr>Helvetica</vt:lpstr>
      <vt:lpstr>Helvetica Light</vt:lpstr>
      <vt:lpstr>Times New Roman</vt:lpstr>
      <vt:lpstr>Samveis_mal</vt:lpstr>
      <vt:lpstr>1_Samveis_Mal_KHE_NEW</vt:lpstr>
      <vt:lpstr>think-cell Slide</vt:lpstr>
      <vt:lpstr>PowerPoint-presentasjon</vt:lpstr>
      <vt:lpstr>PowerPoint-presentasjon</vt:lpstr>
      <vt:lpstr>Introduksjon til analyseverktøy</vt:lpstr>
      <vt:lpstr>Introduksjon til analyseverktøy</vt:lpstr>
      <vt:lpstr>Introduksjon til analyseverktøy</vt:lpstr>
      <vt:lpstr>PowerPoint-presentasjon</vt:lpstr>
      <vt:lpstr>Funnark for intervjuer og observasjoner</vt:lpstr>
      <vt:lpstr>Introduksjon til funnark for intervjuer og observasjoner</vt:lpstr>
      <vt:lpstr>Introduksjon til funnark for intervjuer og observasjoner</vt:lpstr>
      <vt:lpstr>Introduksjon til funnark for intervjuer og observasjoner</vt:lpstr>
      <vt:lpstr>Introduksjon til funnark for intervjuer og observasjoner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Dokumentere funnark og personprofiler </vt:lpstr>
      <vt:lpstr>PowerPoint-presentasjon</vt:lpstr>
      <vt:lpstr>PowerPoint-presentasjon</vt:lpstr>
      <vt:lpstr>PowerPoint-presentasjon</vt:lpstr>
      <vt:lpstr>PowerPoint-presentasjon</vt:lpstr>
      <vt:lpstr>Introduksjon til funnark for statistikk og tall</vt:lpstr>
      <vt:lpstr>Introduksjon til funnark for statistikk og tall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Introduksjon til SWOT-analyse</vt:lpstr>
      <vt:lpstr>Introduksjon til SWOT-analyse</vt:lpstr>
      <vt:lpstr>Introduksjon til SWOT-analyse</vt:lpstr>
      <vt:lpstr>PowerPoint-presentasjon</vt:lpstr>
      <vt:lpstr>PowerPoint-presentasjon</vt:lpstr>
      <vt:lpstr>PowerPoint-presentasjon</vt:lpstr>
      <vt:lpstr>PowerPoint-presentasjon</vt:lpstr>
    </vt:vector>
  </TitlesOfParts>
  <Company>Making Waves Group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Making Waves</dc:creator>
  <cp:lastModifiedBy>Une Tangen</cp:lastModifiedBy>
  <cp:revision>253</cp:revision>
  <dcterms:created xsi:type="dcterms:W3CDTF">2015-06-22T13:44:25Z</dcterms:created>
  <dcterms:modified xsi:type="dcterms:W3CDTF">2019-01-28T08:37:22Z</dcterms:modified>
</cp:coreProperties>
</file>