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565" r:id="rId2"/>
    <p:sldId id="522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53085" autoAdjust="0"/>
  </p:normalViewPr>
  <p:slideViewPr>
    <p:cSldViewPr>
      <p:cViewPr varScale="1">
        <p:scale>
          <a:sx n="46" d="100"/>
          <a:sy n="46" d="100"/>
        </p:scale>
        <p:origin x="194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490"/>
    </p:cViewPr>
  </p:sorterViewPr>
  <p:notesViewPr>
    <p:cSldViewPr>
      <p:cViewPr varScale="1">
        <p:scale>
          <a:sx n="61" d="100"/>
          <a:sy n="61" d="100"/>
        </p:scale>
        <p:origin x="3283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8996C-DE08-4C48-A9DF-A2EF160EC5AB}" type="datetimeFigureOut">
              <a:rPr lang="nb-NO" smtClean="0"/>
              <a:t>10.04.2019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892A-D3CF-4057-BEF2-6DA7593ACB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61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F59D2-952C-46E4-8EC9-F25907E2214E}" type="datetimeFigureOut">
              <a:rPr lang="nb-NO" smtClean="0"/>
              <a:t>10.04.2019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3C3AD-D956-42BA-924F-0837250CFB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3C3AD-D956-42BA-924F-0837250CFB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18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S tag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7683500" y="5911850"/>
            <a:ext cx="127635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498170" y="2196036"/>
            <a:ext cx="7436468" cy="46688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498170" y="2794020"/>
            <a:ext cx="64008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96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98170" y="2196035"/>
            <a:ext cx="4730675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7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98170" y="2196035"/>
            <a:ext cx="4730675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7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9144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98170" y="2196035"/>
            <a:ext cx="4730675" cy="622653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28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0" name="Bilde 9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3" name="Bilde 12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7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85817D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4325" indent="-314325">
              <a:buFontTx/>
              <a:buBlip>
                <a:blip r:embed="rId2"/>
              </a:buBlip>
              <a:defRPr/>
            </a:lvl1pPr>
            <a:lvl2pPr marL="647700" indent="-285750">
              <a:buFontTx/>
              <a:buBlip>
                <a:blip r:embed="rId2"/>
              </a:buBlip>
              <a:defRPr/>
            </a:lvl2pPr>
            <a:lvl3pPr marL="933450" indent="-304800">
              <a:buFontTx/>
              <a:buBlip>
                <a:blip r:embed="rId2"/>
              </a:buBlip>
              <a:defRPr/>
            </a:lvl3pPr>
            <a:lvl4pPr marL="1200150" indent="-304800">
              <a:buFontTx/>
              <a:buBlip>
                <a:blip r:embed="rId2"/>
              </a:buBlip>
              <a:defRPr/>
            </a:lvl4pPr>
            <a:lvl5pPr marL="1438275" indent="-2762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8712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457200" y="950687"/>
            <a:ext cx="82296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116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457201" y="2082801"/>
            <a:ext cx="8229600" cy="37201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849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9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0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7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5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8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475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90509"/>
            <a:ext cx="8229600" cy="350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9540C3D-7D2E-B046-9707-68B92A5A8B5C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 defTabSz="457200"/>
              <a:t>10.04.2019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1169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31872E-8BFC-214A-B7E1-4CF644173512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 descr="ks_hovedlogo_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15" y="6157913"/>
            <a:ext cx="762135" cy="3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91379"/>
            <a:ext cx="8229600" cy="1132114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 smtClean="0"/>
              <a:t>Julequiz</a:t>
            </a:r>
            <a:endParaRPr lang="nb-NO" sz="3600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16418"/>
              </p:ext>
            </p:extLst>
          </p:nvPr>
        </p:nvGraphicFramePr>
        <p:xfrm>
          <a:off x="1331640" y="1802407"/>
          <a:ext cx="6408712" cy="430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037320" imgH="2041920" progId="">
                  <p:embed/>
                </p:oleObj>
              </mc:Choice>
              <mc:Fallback>
                <p:oleObj r:id="rId4" imgW="3037320" imgH="2041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1802407"/>
                        <a:ext cx="6408712" cy="430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9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9 Hvilken julesang er dette?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8229600" cy="4035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/>
              <a:t>Når den </a:t>
            </a:r>
            <a:r>
              <a:rPr lang="nn-NO" dirty="0" err="1"/>
              <a:t>mørkeste</a:t>
            </a:r>
            <a:r>
              <a:rPr lang="nn-NO" dirty="0"/>
              <a:t> andelen av døgnet overskrider </a:t>
            </a:r>
            <a:r>
              <a:rPr lang="nn-NO" dirty="0" err="1"/>
              <a:t>lengden</a:t>
            </a:r>
            <a:r>
              <a:rPr lang="nn-NO" dirty="0"/>
              <a:t> på den </a:t>
            </a:r>
            <a:r>
              <a:rPr lang="nn-NO" dirty="0" err="1"/>
              <a:t>lyseste</a:t>
            </a:r>
            <a:r>
              <a:rPr lang="nn-NO" dirty="0"/>
              <a:t>, samt at temperaturen faller til en verdi </a:t>
            </a:r>
            <a:r>
              <a:rPr lang="nn-NO" dirty="0" err="1"/>
              <a:t>lavere</a:t>
            </a:r>
            <a:r>
              <a:rPr lang="nn-NO" dirty="0"/>
              <a:t> enn null, har en kvinnelig </a:t>
            </a:r>
            <a:r>
              <a:rPr lang="nn-NO" dirty="0" err="1"/>
              <a:t>forsørger</a:t>
            </a:r>
            <a:r>
              <a:rPr lang="nn-NO" dirty="0"/>
              <a:t> for en </a:t>
            </a:r>
            <a:r>
              <a:rPr lang="nn-NO" dirty="0" err="1"/>
              <a:t>enhet</a:t>
            </a:r>
            <a:r>
              <a:rPr lang="nn-NO" dirty="0"/>
              <a:t> </a:t>
            </a:r>
            <a:r>
              <a:rPr lang="nn-NO" dirty="0" err="1"/>
              <a:t>bestående</a:t>
            </a:r>
            <a:r>
              <a:rPr lang="nn-NO" dirty="0"/>
              <a:t> av skadedyr dialog med sitt avkom, der det </a:t>
            </a:r>
            <a:r>
              <a:rPr lang="nn-NO" dirty="0" err="1"/>
              <a:t>fremkommer</a:t>
            </a:r>
            <a:r>
              <a:rPr lang="nn-NO" dirty="0"/>
              <a:t> at </a:t>
            </a:r>
            <a:r>
              <a:rPr lang="nn-NO" dirty="0" err="1"/>
              <a:t>samtlige</a:t>
            </a:r>
            <a:r>
              <a:rPr lang="nn-NO" dirty="0"/>
              <a:t> vil få anledning til feiring av 24.12 så fremt de </a:t>
            </a:r>
            <a:r>
              <a:rPr lang="nn-NO" dirty="0" err="1"/>
              <a:t>besørger</a:t>
            </a:r>
            <a:r>
              <a:rPr lang="nn-NO" dirty="0"/>
              <a:t> å unngå berøring med innretning til </a:t>
            </a:r>
            <a:r>
              <a:rPr lang="nn-NO" dirty="0" err="1"/>
              <a:t>fanging</a:t>
            </a:r>
            <a:r>
              <a:rPr lang="nn-NO" dirty="0"/>
              <a:t> av </a:t>
            </a:r>
            <a:r>
              <a:rPr lang="nn-NO" dirty="0" err="1"/>
              <a:t>nevnte</a:t>
            </a:r>
            <a:r>
              <a:rPr lang="nn-NO" dirty="0"/>
              <a:t> skadedyr </a:t>
            </a:r>
            <a:r>
              <a:rPr lang="nn-NO" dirty="0" err="1"/>
              <a:t>beordret</a:t>
            </a:r>
            <a:r>
              <a:rPr lang="nn-NO" dirty="0"/>
              <a:t> utplassert ved </a:t>
            </a:r>
            <a:r>
              <a:rPr lang="nn-NO" dirty="0" err="1"/>
              <a:t>bopel</a:t>
            </a:r>
            <a:r>
              <a:rPr lang="nn-NO" dirty="0"/>
              <a:t> dato 23.11.2015.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5115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10 «Lønnlig iblant oss de går» – hva betyr lønnlig?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a) skjult, hemmelig</a:t>
            </a:r>
            <a:br>
              <a:rPr lang="nb-NO" dirty="0"/>
            </a:br>
            <a:r>
              <a:rPr lang="nb-NO" dirty="0"/>
              <a:t>b) forsiktig</a:t>
            </a:r>
            <a:br>
              <a:rPr lang="nb-NO" dirty="0"/>
            </a:br>
            <a:r>
              <a:rPr lang="nb-NO" dirty="0"/>
              <a:t>c) stille, taust</a:t>
            </a:r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9441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4848" y="7390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b-NO" sz="4000" b="1" dirty="0">
                <a:solidFill>
                  <a:srgbClr val="001A58"/>
                </a:solidFill>
              </a:rPr>
              <a:t>Fasit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0352"/>
              </p:ext>
            </p:extLst>
          </p:nvPr>
        </p:nvGraphicFramePr>
        <p:xfrm>
          <a:off x="1524852" y="1963156"/>
          <a:ext cx="5929591" cy="398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3037320" imgH="2041920" progId="">
                  <p:embed/>
                </p:oleObj>
              </mc:Choice>
              <mc:Fallback>
                <p:oleObj r:id="rId3" imgW="3037320" imgH="2041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852" y="1963156"/>
                        <a:ext cx="5929591" cy="398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1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 Vi har forsøkt å byråkratisere språket i en kjent julesang – kjenner du den igjen?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82335"/>
            <a:ext cx="7931224" cy="31908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Nå er det foretatt rengjøring av alle gulvflater innomhus. Videre er det gjennomført innhenting av biobrensel ved manuell befordring. (Tiltaket utløser ikke krav om tilknytning til fjernvarmeanlegg etter Holand kommunes vedtekt etter § 66a til </a:t>
            </a:r>
            <a:r>
              <a:rPr lang="nb-NO" dirty="0" err="1"/>
              <a:t>pbl</a:t>
            </a:r>
            <a:r>
              <a:rPr lang="nb-NO" dirty="0"/>
              <a:t>. av 14.06.1985.) Det er i tillegg besørget bespisning for fjærkre i tilknytning til uteoppholdsarealene.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dirty="0"/>
              <a:t>Julekveldsvise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43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 Pinnekjøtt er best! Er du enig </a:t>
            </a:r>
            <a:r>
              <a:rPr lang="nb-NO" i="1" dirty="0"/>
              <a:t>om</a:t>
            </a:r>
            <a:r>
              <a:rPr lang="nb-NO" dirty="0"/>
              <a:t>, </a:t>
            </a:r>
            <a:r>
              <a:rPr lang="nb-NO" i="1" dirty="0"/>
              <a:t>i</a:t>
            </a:r>
            <a:r>
              <a:rPr lang="nb-NO" dirty="0"/>
              <a:t> eller </a:t>
            </a:r>
            <a:r>
              <a:rPr lang="nb-NO" i="1" dirty="0"/>
              <a:t>med</a:t>
            </a:r>
            <a:r>
              <a:rPr lang="nb-NO" dirty="0"/>
              <a:t> det?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7787208" cy="3921299"/>
          </a:xfrm>
        </p:spPr>
        <p:txBody>
          <a:bodyPr>
            <a:normAutofit/>
          </a:bodyPr>
          <a:lstStyle/>
          <a:p>
            <a:pPr marL="685800" lvl="1" indent="-342900">
              <a:buFont typeface="+mj-lt"/>
              <a:buAutoNum type="alphaLcParenR"/>
            </a:pPr>
            <a:r>
              <a:rPr lang="nb-NO" dirty="0"/>
              <a:t>Jeg er enig om at pinnekjøtt er best.</a:t>
            </a:r>
            <a:endParaRPr lang="nb-NO" sz="1350" dirty="0"/>
          </a:p>
          <a:p>
            <a:pPr marL="685800" lvl="1" indent="-342900">
              <a:buFont typeface="+mj-lt"/>
              <a:buAutoNum type="alphaLcParenR"/>
            </a:pPr>
            <a:r>
              <a:rPr lang="nb-NO" dirty="0"/>
              <a:t>Jeg er enig med at pinnekjøtt er best.</a:t>
            </a:r>
            <a:endParaRPr lang="nb-NO" sz="1350" dirty="0"/>
          </a:p>
          <a:p>
            <a:pPr marL="685800" lvl="1" indent="-342900">
              <a:buFont typeface="+mj-lt"/>
              <a:buAutoNum type="alphaLcParenR"/>
            </a:pPr>
            <a:r>
              <a:rPr lang="nb-NO" dirty="0"/>
              <a:t>Jeg er enig i at pinnekjøtt er best.</a:t>
            </a:r>
            <a:endParaRPr lang="nb-NO" sz="135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dirty="0"/>
              <a:t>c</a:t>
            </a:r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7133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76" y="620688"/>
            <a:ext cx="8229600" cy="1143000"/>
          </a:xfrm>
        </p:spPr>
        <p:txBody>
          <a:bodyPr/>
          <a:lstStyle/>
          <a:p>
            <a:r>
              <a:rPr lang="nb-NO" dirty="0"/>
              <a:t>3 Hva er riktig?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nb-NO" dirty="0"/>
              <a:t>I følge mamma forventer mormor at du er tilstede når vi leser juleevangeliet.</a:t>
            </a:r>
          </a:p>
          <a:p>
            <a:pPr>
              <a:buFont typeface="+mj-lt"/>
              <a:buAutoNum type="alphaLcParenR"/>
            </a:pPr>
            <a:r>
              <a:rPr lang="nb-NO" dirty="0"/>
              <a:t>Ifølge mamma forventer mormor at du er til stede når vi leser juleevangeliet.</a:t>
            </a:r>
          </a:p>
          <a:p>
            <a:pPr>
              <a:buFont typeface="+mj-lt"/>
              <a:buAutoNum type="alphaLcParenR"/>
            </a:pPr>
            <a:r>
              <a:rPr lang="nb-NO" dirty="0"/>
              <a:t>I følge mamma forventer mormor at du er til stede når vi leser juleevangeliet.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dirty="0"/>
              <a:t>b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32919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 Hvilken julesang er dette?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90510"/>
            <a:ext cx="7931224" cy="4035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Med henrykkelse og begjærlighet inntas velsmakende og sødmefylt proviant i driftsbygningen på en landeiendom. På nærliggende, omkringliggende arealer begjæres det imidlertid også befatning med den angjeldende proviant, som besiktiges og omringes dansende.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dirty="0"/>
              <a:t>På låven sitter nissen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658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Hvor kommer uttrykket «ramaskrik» fra?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133" y="2104238"/>
            <a:ext cx="7931224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nb-NO" dirty="0"/>
              <a:t>På vei til Betlehem passerte Josef og Maria Rama, og der skrek Maria av smerte. </a:t>
            </a:r>
          </a:p>
          <a:p>
            <a:pPr>
              <a:buFont typeface="+mj-lt"/>
              <a:buAutoNum type="alphaLcParenR"/>
            </a:pPr>
            <a:r>
              <a:rPr lang="nb-NO" dirty="0"/>
              <a:t>Da Herodes lot drepe alle guttebarn i Betlehem og omegn, hørtes skrik og gråt i Rama. </a:t>
            </a:r>
          </a:p>
          <a:p>
            <a:pPr>
              <a:buFont typeface="+mj-lt"/>
              <a:buAutoNum type="alphaLcParenR"/>
            </a:pPr>
            <a:r>
              <a:rPr lang="nb-NO" dirty="0"/>
              <a:t>Alle innbyggerne i Rama skrek og jublet av glede da de fikk høre nyheten om Jesu fødsel.</a:t>
            </a:r>
          </a:p>
          <a:p>
            <a:pPr>
              <a:buFont typeface="+mj-lt"/>
              <a:buAutoNum type="alphaLcParenR"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dirty="0"/>
              <a:t>b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801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 Hva betyr: Han er snill i forhold til julenissen?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22" y="2104238"/>
            <a:ext cx="6347048" cy="4525963"/>
          </a:xfrm>
        </p:spPr>
        <p:txBody>
          <a:bodyPr/>
          <a:lstStyle/>
          <a:p>
            <a:pPr>
              <a:buFont typeface="+mj-lt"/>
              <a:buAutoNum type="alphaLcParenR"/>
            </a:pPr>
            <a:r>
              <a:rPr lang="nb-NO" dirty="0"/>
              <a:t>at han er snill mot julenissen</a:t>
            </a:r>
          </a:p>
          <a:p>
            <a:pPr>
              <a:buFont typeface="+mj-lt"/>
              <a:buAutoNum type="alphaLcParenR"/>
            </a:pPr>
            <a:r>
              <a:rPr lang="nb-NO" dirty="0"/>
              <a:t>at han er snillere enn julenissen</a:t>
            </a:r>
          </a:p>
          <a:p>
            <a:pPr>
              <a:buFont typeface="+mj-lt"/>
              <a:buAutoNum type="alphaLcParenR"/>
            </a:pPr>
            <a:r>
              <a:rPr lang="nb-NO" dirty="0"/>
              <a:t>at han har vært snill i år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</a:t>
            </a:r>
            <a:r>
              <a:rPr lang="nb-NO" dirty="0"/>
              <a:t> b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007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 Hvilke tre feil har sneket seg inn i juleevangeliets første setning?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skjedde i de dager at det gikk ut </a:t>
            </a:r>
            <a:r>
              <a:rPr lang="nb-NO" dirty="0" err="1"/>
              <a:t>befalning</a:t>
            </a:r>
            <a:r>
              <a:rPr lang="nb-NO" dirty="0"/>
              <a:t> fra keiser Augustus på at hele verden skulle innskrives i Manntall.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i="1" dirty="0"/>
              <a:t>befaling</a:t>
            </a:r>
            <a:r>
              <a:rPr lang="nb-NO" dirty="0"/>
              <a:t>, </a:t>
            </a:r>
            <a:r>
              <a:rPr lang="nb-NO" i="1" dirty="0"/>
              <a:t>om</a:t>
            </a:r>
            <a:r>
              <a:rPr lang="nb-NO" dirty="0"/>
              <a:t>, </a:t>
            </a:r>
            <a:r>
              <a:rPr lang="nb-NO" i="1" dirty="0"/>
              <a:t>manntall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41417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 Vi har forsøkt å byråkratisere språket i en kjent julesang – kjenner du den igjen?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20889"/>
            <a:ext cx="6419056" cy="27363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D</a:t>
            </a:r>
            <a:r>
              <a:rPr lang="nb-NO" dirty="0" smtClean="0"/>
              <a:t>et er per dags dato foretatt </a:t>
            </a:r>
            <a:r>
              <a:rPr lang="nb-NO" dirty="0"/>
              <a:t>rengjøring av alle gulvflater innomhus. Videre er det gjennomført innhenting av biobrensel ved manuell befordring. (Tiltaket utløser ikke krav om tilknytning til fjernvarmeanlegg etter Holand kommunes vedtekt etter § 66a til </a:t>
            </a:r>
            <a:r>
              <a:rPr lang="nb-NO" dirty="0" err="1"/>
              <a:t>pbl</a:t>
            </a:r>
            <a:r>
              <a:rPr lang="nb-NO" dirty="0"/>
              <a:t>. av 14.06.1985.) Det er i tillegg besørget bespisning for fjærkre i tilknytning til uteoppholdsarealene.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47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8 Hva er riktig innledningshilsen?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90510"/>
            <a:ext cx="4038600" cy="4035653"/>
          </a:xfrm>
        </p:spPr>
        <p:txBody>
          <a:bodyPr/>
          <a:lstStyle/>
          <a:p>
            <a:pPr>
              <a:buFont typeface="+mj-lt"/>
              <a:buAutoNum type="alphaLcParenR"/>
            </a:pPr>
            <a:r>
              <a:rPr lang="nb-NO" dirty="0"/>
              <a:t>Hei, </a:t>
            </a:r>
            <a:r>
              <a:rPr lang="nb-NO" dirty="0" err="1"/>
              <a:t>Tøflus</a:t>
            </a:r>
            <a:r>
              <a:rPr lang="nb-NO" dirty="0"/>
              <a:t>!</a:t>
            </a:r>
          </a:p>
          <a:p>
            <a:pPr>
              <a:buFont typeface="+mj-lt"/>
              <a:buAutoNum type="alphaLcParenR"/>
            </a:pPr>
            <a:r>
              <a:rPr lang="nb-NO" dirty="0"/>
              <a:t>Hei </a:t>
            </a:r>
            <a:r>
              <a:rPr lang="nb-NO" dirty="0" err="1"/>
              <a:t>Tøflus</a:t>
            </a:r>
            <a:r>
              <a:rPr lang="nb-NO" dirty="0"/>
              <a:t>!</a:t>
            </a:r>
          </a:p>
          <a:p>
            <a:pPr>
              <a:buFont typeface="+mj-lt"/>
              <a:buAutoNum type="alphaLcParenR"/>
            </a:pPr>
            <a:r>
              <a:rPr lang="nb-NO" dirty="0"/>
              <a:t>Hei </a:t>
            </a:r>
            <a:r>
              <a:rPr lang="nb-NO" dirty="0" err="1"/>
              <a:t>Tøflus</a:t>
            </a:r>
            <a:r>
              <a:rPr lang="nb-NO" dirty="0"/>
              <a:t>,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dirty="0"/>
              <a:t>a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3833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23" y="457200"/>
            <a:ext cx="8229600" cy="1143000"/>
          </a:xfrm>
        </p:spPr>
        <p:txBody>
          <a:bodyPr/>
          <a:lstStyle/>
          <a:p>
            <a:r>
              <a:rPr lang="nb-NO" dirty="0"/>
              <a:t>9 Hvilken julesang er dette?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dirty="0"/>
              <a:t>Når den </a:t>
            </a:r>
            <a:r>
              <a:rPr lang="nn-NO" dirty="0" err="1"/>
              <a:t>mørkeste</a:t>
            </a:r>
            <a:r>
              <a:rPr lang="nn-NO" dirty="0"/>
              <a:t> andelen av døgnet overskrider </a:t>
            </a:r>
            <a:r>
              <a:rPr lang="nn-NO" dirty="0" err="1"/>
              <a:t>lengden</a:t>
            </a:r>
            <a:r>
              <a:rPr lang="nn-NO" dirty="0"/>
              <a:t> på den </a:t>
            </a:r>
            <a:r>
              <a:rPr lang="nn-NO" dirty="0" err="1"/>
              <a:t>lyseste</a:t>
            </a:r>
            <a:r>
              <a:rPr lang="nn-NO" dirty="0"/>
              <a:t>, samt at temperaturen faller til en verdi </a:t>
            </a:r>
            <a:r>
              <a:rPr lang="nn-NO" dirty="0" err="1"/>
              <a:t>lavere</a:t>
            </a:r>
            <a:r>
              <a:rPr lang="nn-NO" dirty="0"/>
              <a:t> enn null, har en kvinnelig </a:t>
            </a:r>
            <a:r>
              <a:rPr lang="nn-NO" dirty="0" err="1"/>
              <a:t>forsørger</a:t>
            </a:r>
            <a:r>
              <a:rPr lang="nn-NO" dirty="0"/>
              <a:t> for en </a:t>
            </a:r>
            <a:r>
              <a:rPr lang="nn-NO" dirty="0" err="1"/>
              <a:t>enhet</a:t>
            </a:r>
            <a:r>
              <a:rPr lang="nn-NO" dirty="0"/>
              <a:t> </a:t>
            </a:r>
            <a:r>
              <a:rPr lang="nn-NO" dirty="0" err="1"/>
              <a:t>bestående</a:t>
            </a:r>
            <a:r>
              <a:rPr lang="nn-NO" dirty="0"/>
              <a:t> av skadedyr dialog med sitt avkom, der det </a:t>
            </a:r>
            <a:r>
              <a:rPr lang="nn-NO" dirty="0" err="1"/>
              <a:t>fremkommer</a:t>
            </a:r>
            <a:r>
              <a:rPr lang="nn-NO" dirty="0"/>
              <a:t> at </a:t>
            </a:r>
            <a:r>
              <a:rPr lang="nn-NO" dirty="0" err="1"/>
              <a:t>samtlige</a:t>
            </a:r>
            <a:r>
              <a:rPr lang="nn-NO" dirty="0"/>
              <a:t> vil få anledning til feiring av 24.12 så fremt de </a:t>
            </a:r>
            <a:r>
              <a:rPr lang="nn-NO" dirty="0" err="1"/>
              <a:t>besørger</a:t>
            </a:r>
            <a:r>
              <a:rPr lang="nn-NO" dirty="0"/>
              <a:t> å unngå berøring med innretning til </a:t>
            </a:r>
            <a:r>
              <a:rPr lang="nn-NO" dirty="0" err="1"/>
              <a:t>fanging</a:t>
            </a:r>
            <a:r>
              <a:rPr lang="nn-NO" dirty="0"/>
              <a:t> av </a:t>
            </a:r>
            <a:r>
              <a:rPr lang="nn-NO" dirty="0" err="1"/>
              <a:t>nevnte</a:t>
            </a:r>
            <a:r>
              <a:rPr lang="nn-NO" dirty="0"/>
              <a:t> skadedyr </a:t>
            </a:r>
            <a:r>
              <a:rPr lang="nn-NO" dirty="0" err="1"/>
              <a:t>beordret</a:t>
            </a:r>
            <a:r>
              <a:rPr lang="nn-NO" dirty="0"/>
              <a:t> utplassert ved </a:t>
            </a:r>
            <a:r>
              <a:rPr lang="nn-NO" dirty="0" err="1"/>
              <a:t>bopel</a:t>
            </a:r>
            <a:r>
              <a:rPr lang="nn-NO" dirty="0"/>
              <a:t> dato 23.11.2015.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n-NO" b="1" dirty="0" err="1"/>
              <a:t>Svar</a:t>
            </a:r>
            <a:r>
              <a:rPr lang="nn-NO" b="1" dirty="0"/>
              <a:t>: </a:t>
            </a:r>
            <a:r>
              <a:rPr lang="nn-NO" dirty="0"/>
              <a:t>Musevisa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1214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10 «Lønnlig iblant oss de går» – hva betyr lønnlig?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a) skjult, hemmelig</a:t>
            </a:r>
            <a:br>
              <a:rPr lang="nb-NO" dirty="0"/>
            </a:br>
            <a:r>
              <a:rPr lang="nb-NO" dirty="0"/>
              <a:t>b) forsiktig</a:t>
            </a:r>
            <a:br>
              <a:rPr lang="nb-NO" dirty="0"/>
            </a:br>
            <a:r>
              <a:rPr lang="nb-NO" dirty="0"/>
              <a:t>c) stille, taust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Svar: </a:t>
            </a:r>
            <a:r>
              <a:rPr lang="nb-NO" dirty="0"/>
              <a:t>a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8735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 Pinnekjøtt er best! Er du enig </a:t>
            </a:r>
            <a:r>
              <a:rPr lang="nb-NO" i="1" dirty="0"/>
              <a:t>om</a:t>
            </a:r>
            <a:r>
              <a:rPr lang="nb-NO" dirty="0"/>
              <a:t>, </a:t>
            </a:r>
            <a:r>
              <a:rPr lang="nb-NO" i="1" dirty="0"/>
              <a:t>i</a:t>
            </a:r>
            <a:r>
              <a:rPr lang="nb-NO" dirty="0"/>
              <a:t> eller </a:t>
            </a:r>
            <a:r>
              <a:rPr lang="nb-NO" i="1" dirty="0"/>
              <a:t>med</a:t>
            </a:r>
            <a:r>
              <a:rPr lang="nb-NO" dirty="0"/>
              <a:t> det?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pPr marL="685800" lvl="1" indent="-342900">
              <a:buFont typeface="+mj-lt"/>
              <a:buAutoNum type="alphaLcParenR"/>
            </a:pPr>
            <a:r>
              <a:rPr lang="nb-NO" dirty="0"/>
              <a:t>Jeg er enig </a:t>
            </a:r>
            <a:r>
              <a:rPr lang="nb-NO" i="1" dirty="0"/>
              <a:t>om</a:t>
            </a:r>
            <a:r>
              <a:rPr lang="nb-NO" dirty="0"/>
              <a:t> at pinnekjøtt er best.</a:t>
            </a:r>
            <a:endParaRPr lang="nb-NO" sz="1350" dirty="0"/>
          </a:p>
          <a:p>
            <a:pPr marL="685800" lvl="1" indent="-342900">
              <a:buFont typeface="+mj-lt"/>
              <a:buAutoNum type="alphaLcParenR"/>
            </a:pPr>
            <a:r>
              <a:rPr lang="nb-NO" dirty="0"/>
              <a:t>Jeg er enig </a:t>
            </a:r>
            <a:r>
              <a:rPr lang="nb-NO" i="1" dirty="0"/>
              <a:t>med</a:t>
            </a:r>
            <a:r>
              <a:rPr lang="nb-NO" dirty="0"/>
              <a:t> at pinnekjøtt er best.</a:t>
            </a:r>
            <a:endParaRPr lang="nb-NO" sz="1350" dirty="0"/>
          </a:p>
          <a:p>
            <a:pPr marL="685800" lvl="1" indent="-342900">
              <a:buFont typeface="+mj-lt"/>
              <a:buAutoNum type="alphaLcParenR"/>
            </a:pPr>
            <a:r>
              <a:rPr lang="nb-NO" dirty="0"/>
              <a:t>Jeg er enig </a:t>
            </a:r>
            <a:r>
              <a:rPr lang="nb-NO" i="1" dirty="0"/>
              <a:t>i</a:t>
            </a:r>
            <a:r>
              <a:rPr lang="nb-NO" dirty="0"/>
              <a:t> at pinnekjøtt er best.</a:t>
            </a:r>
            <a:endParaRPr lang="nb-NO" sz="135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7973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 Hva er riktig?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29651"/>
            <a:ext cx="7067128" cy="4035653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nb-NO" dirty="0"/>
              <a:t>I følge mamma forventer mormor at du er tilstede når vi leser juleevangeliet.</a:t>
            </a:r>
          </a:p>
          <a:p>
            <a:pPr>
              <a:buFont typeface="+mj-lt"/>
              <a:buAutoNum type="alphaLcParenR"/>
            </a:pPr>
            <a:r>
              <a:rPr lang="nb-NO" dirty="0"/>
              <a:t>Ifølge mamma forventer mormor at du er til stede når vi leser juleevangeliet.</a:t>
            </a:r>
          </a:p>
          <a:p>
            <a:pPr>
              <a:buFont typeface="+mj-lt"/>
              <a:buAutoNum type="alphaLcParenR"/>
            </a:pPr>
            <a:r>
              <a:rPr lang="nb-NO" dirty="0"/>
              <a:t>I følge mamma forventer mormor at du er til stede når vi leser juleevangeliet.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3993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  Hvilken julesang er dette?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7499176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Med henrykkelse og begjærlighet inntas velsmakende og sødmefylt proviant i driftsbygningen på en landeiendom. På nærliggende, omkringliggende arealer begjæres det imidlertid også befatning med den angjeldende proviant, som besiktiges og omringes dansende.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2501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 Hvor kommer uttrykket «ramaskrik» fra?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76873"/>
            <a:ext cx="7859216" cy="3096344"/>
          </a:xfrm>
        </p:spPr>
        <p:txBody>
          <a:bodyPr>
            <a:normAutofit/>
          </a:bodyPr>
          <a:lstStyle/>
          <a:p>
            <a:pPr>
              <a:buFont typeface="+mj-lt"/>
              <a:buAutoNum type="alphaLcParenR"/>
            </a:pPr>
            <a:r>
              <a:rPr lang="nb-NO" dirty="0"/>
              <a:t>På vei til Betlehem passerte Josef og Maria Rama, og der skrek Maria av smerte. </a:t>
            </a:r>
          </a:p>
          <a:p>
            <a:pPr>
              <a:buFont typeface="+mj-lt"/>
              <a:buAutoNum type="alphaLcParenR"/>
            </a:pPr>
            <a:r>
              <a:rPr lang="nb-NO" dirty="0"/>
              <a:t>Da Herodes lot drepe alle guttebarn i Betlehem og omegn, hørtes skrik og gråt i Rama. </a:t>
            </a:r>
          </a:p>
          <a:p>
            <a:pPr>
              <a:buFont typeface="+mj-lt"/>
              <a:buAutoNum type="alphaLcParenR"/>
            </a:pPr>
            <a:r>
              <a:rPr lang="nb-NO" dirty="0"/>
              <a:t>Alle innbyggerne i Rama skrek og jublet av glede da de fikk høre nyheten om Jesu fødsel.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3088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 Hva betyr: Han er snill i forhold til julenissen?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5626968" cy="3561259"/>
          </a:xfrm>
        </p:spPr>
        <p:txBody>
          <a:bodyPr/>
          <a:lstStyle/>
          <a:p>
            <a:pPr>
              <a:buFont typeface="+mj-lt"/>
              <a:buAutoNum type="alphaLcParenR"/>
            </a:pPr>
            <a:r>
              <a:rPr lang="nb-NO" dirty="0"/>
              <a:t>at han er snill mot julenissen</a:t>
            </a:r>
          </a:p>
          <a:p>
            <a:pPr>
              <a:buFont typeface="+mj-lt"/>
              <a:buAutoNum type="alphaLcParenR"/>
            </a:pPr>
            <a:r>
              <a:rPr lang="nb-NO" dirty="0"/>
              <a:t>at han er snillere enn julenissen</a:t>
            </a:r>
          </a:p>
          <a:p>
            <a:pPr>
              <a:buFont typeface="+mj-lt"/>
              <a:buAutoNum type="alphaLcParenR"/>
            </a:pPr>
            <a:r>
              <a:rPr lang="nb-NO" dirty="0"/>
              <a:t>at han har vært snill i år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213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 Hvilke tre feil har sneket seg inn i juleevangeliets første setning?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6707088" cy="363326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skjedde i de dager at det gikk ut </a:t>
            </a:r>
            <a:r>
              <a:rPr lang="nb-NO" dirty="0" err="1"/>
              <a:t>befalning</a:t>
            </a:r>
            <a:r>
              <a:rPr lang="nb-NO" dirty="0"/>
              <a:t> fra keiser Augustus på at hele verden skulle innskrives i Manntall.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5446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0B7CEC9-B219-B446-9590-0B68C2DD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8 Hva er riktig innledningshilsen?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6074EB-5F81-5649-92D5-1AE17886E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E270166-EE4A-EC4E-88B1-A4C90DFF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pPr>
              <a:buFont typeface="+mj-lt"/>
              <a:buAutoNum type="alphaLcParenR"/>
            </a:pPr>
            <a:r>
              <a:rPr lang="nb-NO" dirty="0"/>
              <a:t>Hei, </a:t>
            </a:r>
            <a:r>
              <a:rPr lang="nb-NO" dirty="0" err="1"/>
              <a:t>Tøflus</a:t>
            </a:r>
            <a:r>
              <a:rPr lang="nb-NO" dirty="0"/>
              <a:t>!</a:t>
            </a:r>
          </a:p>
          <a:p>
            <a:pPr>
              <a:buFont typeface="+mj-lt"/>
              <a:buAutoNum type="alphaLcParenR"/>
            </a:pPr>
            <a:r>
              <a:rPr lang="nb-NO" dirty="0"/>
              <a:t>Hei </a:t>
            </a:r>
            <a:r>
              <a:rPr lang="nb-NO" dirty="0" err="1"/>
              <a:t>Tøflus</a:t>
            </a:r>
            <a:r>
              <a:rPr lang="nb-NO" dirty="0"/>
              <a:t>!</a:t>
            </a:r>
          </a:p>
          <a:p>
            <a:pPr>
              <a:buFont typeface="+mj-lt"/>
              <a:buAutoNum type="alphaLcParenR"/>
            </a:pPr>
            <a:r>
              <a:rPr lang="nb-NO" dirty="0"/>
              <a:t>Hei </a:t>
            </a:r>
            <a:r>
              <a:rPr lang="nb-NO" dirty="0" err="1"/>
              <a:t>Tøflus</a:t>
            </a:r>
            <a:r>
              <a:rPr lang="nb-NO" dirty="0"/>
              <a:t>,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11A1209-C36B-404E-99A0-CDB2E2B4D4A6}"/>
              </a:ext>
            </a:extLst>
          </p:cNvPr>
          <p:cNvSpPr txBox="1"/>
          <p:nvPr/>
        </p:nvSpPr>
        <p:spPr>
          <a:xfrm>
            <a:off x="3525749" y="4217179"/>
            <a:ext cx="1494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1030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PPT_mal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928</Words>
  <Application>Microsoft Office PowerPoint</Application>
  <PresentationFormat>Skjermfremvisning (4:3)</PresentationFormat>
  <Paragraphs>87</Paragraphs>
  <Slides>22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0</vt:i4>
      </vt:variant>
      <vt:variant>
        <vt:lpstr>Lysbildetitler</vt:lpstr>
      </vt:variant>
      <vt:variant>
        <vt:i4>22</vt:i4>
      </vt:variant>
    </vt:vector>
  </HeadingPairs>
  <TitlesOfParts>
    <vt:vector size="25" baseType="lpstr">
      <vt:lpstr>Arial</vt:lpstr>
      <vt:lpstr>Calibri</vt:lpstr>
      <vt:lpstr>KS_PPT_mal_2012</vt:lpstr>
      <vt:lpstr>Julequiz</vt:lpstr>
      <vt:lpstr>1 Vi har forsøkt å byråkratisere språket i en kjent julesang – kjenner du den igjen?</vt:lpstr>
      <vt:lpstr>2 Pinnekjøtt er best! Er du enig om, i eller med det?</vt:lpstr>
      <vt:lpstr>3 Hva er riktig?</vt:lpstr>
      <vt:lpstr>4  Hvilken julesang er dette?</vt:lpstr>
      <vt:lpstr>5 Hvor kommer uttrykket «ramaskrik» fra?</vt:lpstr>
      <vt:lpstr>6 Hva betyr: Han er snill i forhold til julenissen?</vt:lpstr>
      <vt:lpstr>7 Hvilke tre feil har sneket seg inn i juleevangeliets første setning?</vt:lpstr>
      <vt:lpstr>8 Hva er riktig innledningshilsen?</vt:lpstr>
      <vt:lpstr>9 Hvilken julesang er dette?</vt:lpstr>
      <vt:lpstr>10 «Lønnlig iblant oss de går» – hva betyr lønnlig?</vt:lpstr>
      <vt:lpstr>Fasit</vt:lpstr>
      <vt:lpstr>1 Vi har forsøkt å byråkratisere språket i en kjent julesang – kjenner du den igjen?</vt:lpstr>
      <vt:lpstr>2 Pinnekjøtt er best! Er du enig om, i eller med det?</vt:lpstr>
      <vt:lpstr>3 Hva er riktig?</vt:lpstr>
      <vt:lpstr>4  Hvilken julesang er dette?</vt:lpstr>
      <vt:lpstr>5 Hvor kommer uttrykket «ramaskrik» fra?</vt:lpstr>
      <vt:lpstr>6 Hva betyr: Han er snill i forhold til julenissen?</vt:lpstr>
      <vt:lpstr>7 Hvilke tre feil har sneket seg inn i juleevangeliets første setning?</vt:lpstr>
      <vt:lpstr>8 Hva er riktig innledningshilsen?</vt:lpstr>
      <vt:lpstr>9 Hvilken julesang er dette?</vt:lpstr>
      <vt:lpstr>10 «Lønnlig iblant oss de går» – hva betyr lønnlig?</vt:lpstr>
    </vt:vector>
  </TitlesOfParts>
  <Company>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Klart språk</dc:title>
  <dc:creator>Anna Holm Vågsland</dc:creator>
  <cp:lastModifiedBy>Anna Holm Vågsland</cp:lastModifiedBy>
  <cp:revision>159</cp:revision>
  <cp:lastPrinted>2017-03-08T13:24:07Z</cp:lastPrinted>
  <dcterms:created xsi:type="dcterms:W3CDTF">2016-06-09T11:54:10Z</dcterms:created>
  <dcterms:modified xsi:type="dcterms:W3CDTF">2019-04-10T12:43:53Z</dcterms:modified>
</cp:coreProperties>
</file>