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351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e Karin Wiberg" initials="LKW" lastIdx="8" clrIdx="0">
    <p:extLst>
      <p:ext uri="{19B8F6BF-5375-455C-9EA6-DF929625EA0E}">
        <p15:presenceInfo xmlns:p15="http://schemas.microsoft.com/office/powerpoint/2012/main" userId="S::Lene.Karin.Wiberg@ks.no::44828928-161f-46c3-bf1e-584af53879a1" providerId="AD"/>
      </p:ext>
    </p:extLst>
  </p:cmAuthor>
  <p:cmAuthor id="2" name="Christian Sørbye Larsen" initials="CL" lastIdx="2" clrIdx="1">
    <p:extLst>
      <p:ext uri="{19B8F6BF-5375-455C-9EA6-DF929625EA0E}">
        <p15:presenceInfo xmlns:p15="http://schemas.microsoft.com/office/powerpoint/2012/main" userId="S::christian.sorbye.larsen@ks.no::3e0a5c36-1a29-467b-94ad-1ebd0ee5d1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D720E2-3C1F-41C2-B04B-D391A7EFC521}" v="8" dt="2021-12-14T17:05:24.013"/>
    <p1510:client id="{341396C8-C73B-2F69-0300-BC0397D550E8}" v="6" dt="2021-12-14T17:03:44.674"/>
    <p1510:client id="{59B65172-1D7A-4BAF-BA2B-0BFB124EF00E}" v="13" dt="2021-12-14T17:56:44.8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648" autoAdjust="0"/>
  </p:normalViewPr>
  <p:slideViewPr>
    <p:cSldViewPr snapToGrid="0">
      <p:cViewPr varScale="1">
        <p:scale>
          <a:sx n="53" d="100"/>
          <a:sy n="53" d="100"/>
        </p:scale>
        <p:origin x="68" y="7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9489C-1C46-400F-B294-9DF214C05E05}" type="datetimeFigureOut">
              <a:rPr lang="nb-NO" smtClean="0"/>
              <a:t>14.12.2021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49011B-5C11-4014-96E5-50558C38F7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7214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49011B-5C11-4014-96E5-50558C38F719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0433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9915291" cy="466880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328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493466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223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3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798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14.12.2021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41868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14.12.2021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5935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14.12.2021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9726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14.12.2021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4414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14.12.2021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6186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14.12.2021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065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14.12.2021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685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14.12.2021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7152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5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63906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913324"/>
            <a:ext cx="10972800" cy="3557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14.12.2021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352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ubestemmer.no/13-18-ar/personvern" TargetMode="External"/><Relationship Id="rId13" Type="http://schemas.openxmlformats.org/officeDocument/2006/relationships/image" Target="../media/image7.jpeg"/><Relationship Id="rId18" Type="http://schemas.openxmlformats.org/officeDocument/2006/relationships/image" Target="../media/image12.png"/><Relationship Id="rId3" Type="http://schemas.openxmlformats.org/officeDocument/2006/relationships/hyperlink" Target="https://bibsys.instructure.com/search/all_courses?design=udir#513" TargetMode="External"/><Relationship Id="rId7" Type="http://schemas.openxmlformats.org/officeDocument/2006/relationships/hyperlink" Target="https://www.dubestemmer.no/9-13-ar/personvern" TargetMode="External"/><Relationship Id="rId12" Type="http://schemas.openxmlformats.org/officeDocument/2006/relationships/hyperlink" Target="https://norsis.no/secflix/" TargetMode="External"/><Relationship Id="rId1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11" Type="http://schemas.openxmlformats.org/officeDocument/2006/relationships/hyperlink" Target="http://www.skolesec.no/" TargetMode="External"/><Relationship Id="rId5" Type="http://schemas.openxmlformats.org/officeDocument/2006/relationships/image" Target="../media/image5.png"/><Relationship Id="rId15" Type="http://schemas.openxmlformats.org/officeDocument/2006/relationships/image" Target="../media/image9.png"/><Relationship Id="rId10" Type="http://schemas.openxmlformats.org/officeDocument/2006/relationships/hyperlink" Target="http://www.nettvett.no/" TargetMode="External"/><Relationship Id="rId4" Type="http://schemas.openxmlformats.org/officeDocument/2006/relationships/hyperlink" Target="https://www.udir.no/regelverk-og-tilsyn/personvern-for-barnehage-og-skole/" TargetMode="External"/><Relationship Id="rId9" Type="http://schemas.openxmlformats.org/officeDocument/2006/relationships/hyperlink" Target="http://www.slettmeg.no/" TargetMode="External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tel 9">
            <a:extLst>
              <a:ext uri="{FF2B5EF4-FFF2-40B4-BE49-F238E27FC236}">
                <a16:creationId xmlns:a16="http://schemas.microsoft.com/office/drawing/2014/main" id="{8977D797-9D9C-4839-A2C9-2D69B6D8C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32380"/>
            <a:ext cx="8669867" cy="1107996"/>
          </a:xfrm>
        </p:spPr>
        <p:txBody>
          <a:bodyPr/>
          <a:lstStyle/>
          <a:p>
            <a:r>
              <a:rPr lang="nb-NO"/>
              <a:t>«Fjernvettregler for </a:t>
            </a:r>
            <a:r>
              <a:rPr lang="nb-NO">
                <a:highlight>
                  <a:srgbClr val="FFFF00"/>
                </a:highlight>
              </a:rPr>
              <a:t>……</a:t>
            </a:r>
            <a:r>
              <a:rPr lang="nb-NO"/>
              <a:t>skole» </a:t>
            </a:r>
          </a:p>
        </p:txBody>
      </p:sp>
      <p:sp>
        <p:nvSpPr>
          <p:cNvPr id="14" name="TextBox 41">
            <a:extLst>
              <a:ext uri="{FF2B5EF4-FFF2-40B4-BE49-F238E27FC236}">
                <a16:creationId xmlns:a16="http://schemas.microsoft.com/office/drawing/2014/main" id="{459EC93C-EF0C-42A7-AA5C-A89B9BEC2C5C}"/>
              </a:ext>
            </a:extLst>
          </p:cNvPr>
          <p:cNvSpPr txBox="1">
            <a:spLocks noGrp="1"/>
          </p:cNvSpPr>
          <p:nvPr>
            <p:ph sz="quarter" idx="10"/>
          </p:nvPr>
        </p:nvSpPr>
        <p:spPr>
          <a:xfrm>
            <a:off x="8342400" y="1842368"/>
            <a:ext cx="3240000" cy="60939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lvl="0" indent="0">
              <a:spcBef>
                <a:spcPts val="800"/>
              </a:spcBef>
              <a:buNone/>
              <a:defRPr/>
            </a:pPr>
            <a:r>
              <a:rPr lang="nb-NO" sz="1200" b="1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UDIR - ressurser</a:t>
            </a:r>
            <a:endParaRPr lang="nb-NO" sz="1100" b="1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marL="182563" lvl="0" indent="-182563" defTabSz="31652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nb-NO" sz="9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  <a:hlinkClick r:id="rId3"/>
              </a:rPr>
              <a:t>Hybrid undervisning og hjemmeskole</a:t>
            </a:r>
            <a:endParaRPr lang="nb-NO" sz="9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marL="182563" lvl="0" indent="-182563" defTabSz="31652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nb-NO" sz="9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  <a:hlinkClick r:id="rId4"/>
              </a:rPr>
              <a:t>Udirs nye nettsider om personvern og informasjonssikkerhet</a:t>
            </a:r>
            <a:endParaRPr lang="nb-NO" sz="9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5" name="Rectangle 42">
            <a:extLst>
              <a:ext uri="{FF2B5EF4-FFF2-40B4-BE49-F238E27FC236}">
                <a16:creationId xmlns:a16="http://schemas.microsoft.com/office/drawing/2014/main" id="{872D6A9F-DC7B-411A-AA7E-CB7184EE21B8}"/>
              </a:ext>
            </a:extLst>
          </p:cNvPr>
          <p:cNvSpPr/>
          <p:nvPr/>
        </p:nvSpPr>
        <p:spPr>
          <a:xfrm>
            <a:off x="8342400" y="2491560"/>
            <a:ext cx="3240000" cy="14588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nb-NO" sz="12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Verktøy om personvern og informasjonssikkerhet </a:t>
            </a:r>
            <a:endParaRPr lang="nb-NO" sz="1100" b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marL="182563" lvl="0" indent="-182563" defTabSz="316520">
              <a:spcBef>
                <a:spcPct val="20000"/>
              </a:spcBef>
              <a:buSzPct val="150000"/>
              <a:buBlip>
                <a:blip r:embed="rId5">
                  <a:extLs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</a:buBlip>
              <a:defRPr/>
            </a:pPr>
            <a:r>
              <a:rPr lang="nb-NO" sz="9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  <a:hlinkClick r:id="rId7"/>
              </a:rPr>
              <a:t>dubestemmer.no/9-13-ar/personvern</a:t>
            </a:r>
            <a:endParaRPr lang="nb-NO" sz="9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marL="182563" lvl="0" indent="-182563" defTabSz="316520">
              <a:spcBef>
                <a:spcPct val="20000"/>
              </a:spcBef>
              <a:buSzPct val="150000"/>
              <a:buBlip>
                <a:blip r:embed="rId5">
                  <a:extLs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</a:buBlip>
              <a:defRPr/>
            </a:pPr>
            <a:r>
              <a:rPr lang="nb-NO" sz="9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  <a:hlinkClick r:id="rId8"/>
              </a:rPr>
              <a:t>dubestemmer.no/13-18-ar/personvern</a:t>
            </a:r>
            <a:r>
              <a:rPr lang="nb-NO" sz="9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</a:p>
          <a:p>
            <a:pPr marL="182563" lvl="0" indent="-182563" defTabSz="316520">
              <a:spcBef>
                <a:spcPct val="20000"/>
              </a:spcBef>
              <a:buSzPct val="150000"/>
              <a:buBlip>
                <a:blip r:embed="rId5">
                  <a:extLs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</a:buBlip>
              <a:defRPr/>
            </a:pPr>
            <a:r>
              <a:rPr lang="nb-NO" sz="9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  <a:hlinkClick r:id="rId9"/>
              </a:rPr>
              <a:t>slettmeg.no</a:t>
            </a:r>
            <a:r>
              <a:rPr lang="nb-NO" sz="9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</a:p>
          <a:p>
            <a:pPr marL="182563" indent="-182563" defTabSz="316520">
              <a:spcBef>
                <a:spcPct val="20000"/>
              </a:spcBef>
              <a:buSzPct val="150000"/>
              <a:buBlip>
                <a:blip r:embed="rId5">
                  <a:extLs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</a:buBlip>
              <a:defRPr/>
            </a:pPr>
            <a:r>
              <a:rPr lang="nb-NO" sz="9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  <a:hlinkClick r:id="rId10"/>
              </a:rPr>
              <a:t>nettvett.no</a:t>
            </a:r>
            <a:r>
              <a:rPr lang="nb-NO" sz="9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 </a:t>
            </a:r>
          </a:p>
          <a:p>
            <a:pPr marL="182563" indent="-182563" defTabSz="316520">
              <a:spcBef>
                <a:spcPct val="20000"/>
              </a:spcBef>
              <a:buSzPct val="150000"/>
              <a:buBlip>
                <a:blip r:embed="rId5">
                  <a:extLs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</a:buBlip>
              <a:defRPr/>
            </a:pPr>
            <a:r>
              <a:rPr lang="nb-NO" sz="9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  <a:hlinkClick r:id="rId11"/>
              </a:rPr>
              <a:t>skolesec.no</a:t>
            </a:r>
            <a:r>
              <a:rPr lang="nb-NO" sz="9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</a:p>
          <a:p>
            <a:pPr marL="182563" indent="-182563" defTabSz="316520">
              <a:spcBef>
                <a:spcPct val="20000"/>
              </a:spcBef>
              <a:buSzPct val="150000"/>
              <a:buBlip>
                <a:blip r:embed="rId5">
                  <a:extLs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</a:buBlip>
              <a:defRPr/>
            </a:pPr>
            <a:r>
              <a:rPr lang="nb-NO" sz="9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  <a:hlinkClick r:id="rId12"/>
              </a:rPr>
              <a:t>norsis.no/</a:t>
            </a:r>
            <a:r>
              <a:rPr lang="nb-NO" sz="90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  <a:hlinkClick r:id="rId12"/>
              </a:rPr>
              <a:t>secflix</a:t>
            </a:r>
            <a:r>
              <a:rPr lang="nb-NO" sz="9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  <a:hlinkClick r:id="rId12"/>
              </a:rPr>
              <a:t>/</a:t>
            </a:r>
            <a:endParaRPr lang="nb-NO" sz="9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6" name="TextBox 43">
            <a:extLst>
              <a:ext uri="{FF2B5EF4-FFF2-40B4-BE49-F238E27FC236}">
                <a16:creationId xmlns:a16="http://schemas.microsoft.com/office/drawing/2014/main" id="{AD9C9228-4407-4081-A607-2029D4468135}"/>
              </a:ext>
            </a:extLst>
          </p:cNvPr>
          <p:cNvSpPr txBox="1"/>
          <p:nvPr/>
        </p:nvSpPr>
        <p:spPr>
          <a:xfrm>
            <a:off x="8342400" y="3901214"/>
            <a:ext cx="3240000" cy="163121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numCol="1" rtlCol="0">
            <a:spAutoFit/>
          </a:bodyPr>
          <a:lstStyle/>
          <a:p>
            <a:pPr lvl="0" defTabSz="341620">
              <a:spcBef>
                <a:spcPts val="800"/>
              </a:spcBef>
              <a:defRPr/>
            </a:pPr>
            <a:r>
              <a:rPr lang="nb-NO" sz="1200" b="1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Fem tips fra Datatilsynet </a:t>
            </a:r>
            <a:endParaRPr lang="nb-NO" sz="1100" b="1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marL="182563" indent="-182563" defTabSz="31652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nb-NO" sz="800">
                <a:latin typeface="Calibri" panose="020F0502020204030204" pitchFamily="34" charset="0"/>
                <a:cs typeface="Calibri" panose="020F0502020204030204" pitchFamily="34" charset="0"/>
              </a:rPr>
              <a:t>Velg trygge digitale løsninger som kan ivareta krav til personopplysningssikkerheten</a:t>
            </a:r>
          </a:p>
          <a:p>
            <a:pPr marL="182563" lvl="0" indent="-182563" defTabSz="31652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nb-NO" sz="8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Legg vekt på og ta hensyn til at krav om bruk av kamera oppleves som en større belastning enn om det er tillatt å skru av</a:t>
            </a:r>
          </a:p>
          <a:p>
            <a:pPr marL="182563" lvl="0" indent="-182563" defTabSz="31652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nb-NO" sz="8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Definer formålene man ønsker å oppnå, og vurder om det finnes alternativer som er mindre belastende og inngripende.</a:t>
            </a:r>
          </a:p>
          <a:p>
            <a:pPr marL="182563" lvl="0" indent="-182563" defTabSz="31652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nb-NO" sz="8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Ta hensyn til den aktuelle gruppen av elever/studenter i den konkrete situasjonen og lytt til de synspunktene disse legger frem</a:t>
            </a:r>
          </a:p>
          <a:p>
            <a:pPr marL="182563" lvl="0" indent="-182563" defTabSz="31652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nb-NO" sz="8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Tilby alternativer dersom noen har særskilte grunner som bør vektlegges</a:t>
            </a: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DB08E3B6-0841-49FB-83FE-1F60218FE6CE}"/>
              </a:ext>
            </a:extLst>
          </p:cNvPr>
          <p:cNvSpPr txBox="1"/>
          <p:nvPr/>
        </p:nvSpPr>
        <p:spPr>
          <a:xfrm>
            <a:off x="609600" y="1772527"/>
            <a:ext cx="69196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13"/>
              </a:buBlip>
            </a:pPr>
            <a:r>
              <a:rPr lang="nb-NO"/>
              <a:t>Vi bruker de verktøyene som skolen har gitt oss</a:t>
            </a:r>
          </a:p>
          <a:p>
            <a:pPr marL="285750" indent="-285750">
              <a:buBlip>
                <a:blip r:embed="rId13"/>
              </a:buBlip>
            </a:pPr>
            <a:r>
              <a:rPr lang="nb-NO"/>
              <a:t>Vi har alltid på kameraet når opplæringen starter</a:t>
            </a:r>
          </a:p>
          <a:p>
            <a:pPr marL="285750" indent="-285750">
              <a:buBlip>
                <a:blip r:embed="rId13"/>
              </a:buBlip>
            </a:pPr>
            <a:r>
              <a:rPr lang="nb-NO"/>
              <a:t>Vi er hyggelige og snakker vennlig til, og om hverandre</a:t>
            </a:r>
          </a:p>
          <a:p>
            <a:pPr marL="285750" indent="-285750">
              <a:buBlip>
                <a:blip r:embed="rId13"/>
              </a:buBlip>
            </a:pPr>
            <a:r>
              <a:rPr lang="nb-NO"/>
              <a:t>Vi vet hva vi kan og ikke kan snakke om på </a:t>
            </a:r>
            <a:r>
              <a:rPr lang="nb-NO">
                <a:highlight>
                  <a:srgbClr val="FFFF00"/>
                </a:highlight>
              </a:rPr>
              <a:t>&lt;løsning</a:t>
            </a:r>
            <a:r>
              <a:rPr lang="nb-NO"/>
              <a:t>&gt;</a:t>
            </a:r>
          </a:p>
          <a:p>
            <a:pPr marL="285750" indent="-285750">
              <a:buBlip>
                <a:blip r:embed="rId13"/>
              </a:buBlip>
            </a:pPr>
            <a:r>
              <a:rPr lang="nb-NO"/>
              <a:t>Vi bruker chat til fag og samarbeid. Hvis du må snakke om noe personlig, ber du lærer om en samtale, f.eks. på telefon</a:t>
            </a:r>
          </a:p>
          <a:p>
            <a:pPr marL="285750" indent="-285750">
              <a:buBlip>
                <a:blip r:embed="rId13"/>
              </a:buBlip>
            </a:pPr>
            <a:r>
              <a:rPr lang="nb-NO"/>
              <a:t>Vi bruker eget headsett hvis vi har det</a:t>
            </a:r>
          </a:p>
          <a:p>
            <a:pPr marL="285750" indent="-285750">
              <a:buBlip>
                <a:blip r:embed="rId13"/>
              </a:buBlip>
            </a:pPr>
            <a:r>
              <a:rPr lang="nb-NO"/>
              <a:t>Vi demper mikrofonen hvis vi ikke har ordet</a:t>
            </a:r>
          </a:p>
          <a:p>
            <a:pPr marL="285750" indent="-285750">
              <a:buBlip>
                <a:blip r:embed="rId13"/>
              </a:buBlip>
            </a:pPr>
            <a:r>
              <a:rPr lang="nb-NO"/>
              <a:t>Vi bruker bakgrunner vi finner på </a:t>
            </a:r>
            <a:r>
              <a:rPr lang="nb-NO">
                <a:highlight>
                  <a:srgbClr val="FFFF00"/>
                </a:highlight>
              </a:rPr>
              <a:t>&lt;løsning&gt;</a:t>
            </a:r>
          </a:p>
          <a:p>
            <a:pPr marL="285750" indent="-285750">
              <a:buBlip>
                <a:blip r:embed="rId13"/>
              </a:buBlip>
            </a:pPr>
            <a:r>
              <a:rPr lang="nb-NO"/>
              <a:t>Vi gir tydelig beskjed til alle i rommet før opptak starter eller tar skjermbilder </a:t>
            </a:r>
            <a:r>
              <a:rPr lang="nb-NO">
                <a:highlight>
                  <a:srgbClr val="FFFF00"/>
                </a:highlight>
              </a:rPr>
              <a:t> </a:t>
            </a: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D072A658-243D-46DB-B5AD-C1A15DA501E9}"/>
              </a:ext>
            </a:extLst>
          </p:cNvPr>
          <p:cNvSpPr txBox="1"/>
          <p:nvPr/>
        </p:nvSpPr>
        <p:spPr>
          <a:xfrm>
            <a:off x="84306" y="5803597"/>
            <a:ext cx="86575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Samarbeidspartnere:</a:t>
            </a:r>
          </a:p>
        </p:txBody>
      </p:sp>
      <p:pic>
        <p:nvPicPr>
          <p:cNvPr id="26" name="Bilde 25">
            <a:extLst>
              <a:ext uri="{FF2B5EF4-FFF2-40B4-BE49-F238E27FC236}">
                <a16:creationId xmlns:a16="http://schemas.microsoft.com/office/drawing/2014/main" id="{8AA91253-DEE0-4EB0-BE15-7108F5EF93A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2309" y="5716008"/>
            <a:ext cx="1135696" cy="542476"/>
          </a:xfrm>
          <a:prstGeom prst="rect">
            <a:avLst/>
          </a:prstGeom>
        </p:spPr>
      </p:pic>
      <p:pic>
        <p:nvPicPr>
          <p:cNvPr id="27" name="Bilde 26" descr="Et bilde som inneholder tekst&#10;&#10;Automatisk generert beskrivelse">
            <a:extLst>
              <a:ext uri="{FF2B5EF4-FFF2-40B4-BE49-F238E27FC236}">
                <a16:creationId xmlns:a16="http://schemas.microsoft.com/office/drawing/2014/main" id="{420ACFD4-8B5A-4123-8B0B-A0027CAE91E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0787" y="2120984"/>
            <a:ext cx="431115" cy="124161"/>
          </a:xfrm>
          <a:prstGeom prst="rect">
            <a:avLst/>
          </a:prstGeom>
        </p:spPr>
      </p:pic>
      <p:pic>
        <p:nvPicPr>
          <p:cNvPr id="1026" name="Picture 2" descr="Norsk Datatilsynet - norsk 2020">
            <a:extLst>
              <a:ext uri="{FF2B5EF4-FFF2-40B4-BE49-F238E27FC236}">
                <a16:creationId xmlns:a16="http://schemas.microsoft.com/office/drawing/2014/main" id="{E4399DD9-C2AB-4925-B67E-925C01BA2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2427" y="3957338"/>
            <a:ext cx="849475" cy="195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kstSylinder 27">
            <a:extLst>
              <a:ext uri="{FF2B5EF4-FFF2-40B4-BE49-F238E27FC236}">
                <a16:creationId xmlns:a16="http://schemas.microsoft.com/office/drawing/2014/main" id="{1C3567F6-4157-4F74-88F4-E90B882C7BB7}"/>
              </a:ext>
            </a:extLst>
          </p:cNvPr>
          <p:cNvSpPr txBox="1"/>
          <p:nvPr/>
        </p:nvSpPr>
        <p:spPr>
          <a:xfrm>
            <a:off x="389106" y="330740"/>
            <a:ext cx="1614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>
                <a:highlight>
                  <a:srgbClr val="FFFF00"/>
                </a:highlight>
              </a:rPr>
              <a:t>&lt;Din kommune/skolelogo&gt;</a:t>
            </a:r>
          </a:p>
        </p:txBody>
      </p:sp>
      <p:pic>
        <p:nvPicPr>
          <p:cNvPr id="19" name="Plassholder for innhold 15">
            <a:extLst>
              <a:ext uri="{FF2B5EF4-FFF2-40B4-BE49-F238E27FC236}">
                <a16:creationId xmlns:a16="http://schemas.microsoft.com/office/drawing/2014/main" id="{83B453CE-B3E5-477B-B848-F50352EEA20E}"/>
              </a:ext>
            </a:extLst>
          </p:cNvPr>
          <p:cNvPicPr>
            <a:picLocks noChangeAspect="1"/>
          </p:cNvPicPr>
          <p:nvPr/>
        </p:nvPicPr>
        <p:blipFill rotWithShape="1">
          <a:blip r:embed="rId17">
            <a:alphaModFix amt="85000"/>
          </a:blip>
          <a:srcRect l="36428" t="31247" r="31043" b="33015"/>
          <a:stretch/>
        </p:blipFill>
        <p:spPr>
          <a:xfrm>
            <a:off x="11029220" y="2514202"/>
            <a:ext cx="472682" cy="279670"/>
          </a:xfrm>
          <a:prstGeom prst="rect">
            <a:avLst/>
          </a:prstGeom>
        </p:spPr>
      </p:pic>
      <p:sp>
        <p:nvSpPr>
          <p:cNvPr id="2" name="TekstSylinder 1">
            <a:extLst>
              <a:ext uri="{FF2B5EF4-FFF2-40B4-BE49-F238E27FC236}">
                <a16:creationId xmlns:a16="http://schemas.microsoft.com/office/drawing/2014/main" id="{82E415B9-29E6-4BF0-B26B-871B2C714AA2}"/>
              </a:ext>
            </a:extLst>
          </p:cNvPr>
          <p:cNvSpPr txBox="1"/>
          <p:nvPr/>
        </p:nvSpPr>
        <p:spPr>
          <a:xfrm>
            <a:off x="84306" y="6410585"/>
            <a:ext cx="9083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b="1" i="1" cap="small"/>
              <a:t>«Sammen om en tryggere innramming av digitale læringsmiljø»</a:t>
            </a:r>
            <a:r>
              <a:rPr lang="nb-NO"/>
              <a:t>​</a:t>
            </a:r>
            <a:br>
              <a:rPr lang="nb-NO"/>
            </a:br>
            <a:endParaRPr lang="nb-NO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7C2B7C6B-BAD6-499D-8FA5-1FC630610486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005" y="5555689"/>
            <a:ext cx="862754" cy="863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280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S-profil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S-ppt mal enkel  -  Skrivebeskyttet" id="{3623209C-AFC7-47B5-9C42-049A96DD7D6B}" vid="{2D5507F4-6FED-4805-A31D-1311BFB987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d88db6c-a4a6-42bb-82c2-7a63f6a238f8">
      <UserInfo>
        <DisplayName>Tom Arthur Opperud</DisplayName>
        <AccountId>12</AccountId>
        <AccountType/>
      </UserInfo>
      <UserInfo>
        <DisplayName>Steinar Hjelset</DisplayName>
        <AccountId>42</AccountId>
        <AccountType/>
      </UserInfo>
      <UserInfo>
        <DisplayName>Hege K. Fosser Pedersen</DisplayName>
        <AccountId>54</AccountId>
        <AccountType/>
      </UserInfo>
      <UserInfo>
        <DisplayName>Lene Karin Wiberg</DisplayName>
        <AccountId>14</AccountId>
        <AccountType/>
      </UserInfo>
      <UserInfo>
        <DisplayName>Asbjørn Finstad</DisplayName>
        <AccountId>37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B2954BC1C6E1B4D8D043CDC6EE2A20F" ma:contentTypeVersion="10" ma:contentTypeDescription="Opprett et nytt dokument." ma:contentTypeScope="" ma:versionID="18445cd7f612b144f7dbd951ed5801e6">
  <xsd:schema xmlns:xsd="http://www.w3.org/2001/XMLSchema" xmlns:xs="http://www.w3.org/2001/XMLSchema" xmlns:p="http://schemas.microsoft.com/office/2006/metadata/properties" xmlns:ns2="44f892ea-d882-4a61-8ec7-e54b8bcb3b7b" xmlns:ns3="7d88db6c-a4a6-42bb-82c2-7a63f6a238f8" targetNamespace="http://schemas.microsoft.com/office/2006/metadata/properties" ma:root="true" ma:fieldsID="d8d93f03b1966957fa12d7f2f20080a1" ns2:_="" ns3:_="">
    <xsd:import namespace="44f892ea-d882-4a61-8ec7-e54b8bcb3b7b"/>
    <xsd:import namespace="7d88db6c-a4a6-42bb-82c2-7a63f6a238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f892ea-d882-4a61-8ec7-e54b8bcb3b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8db6c-a4a6-42bb-82c2-7a63f6a238f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1CC9F4-4639-4758-B523-591649EC18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97C1D3-9B14-489C-B65D-642DD660EF35}">
  <ds:schemaRefs>
    <ds:schemaRef ds:uri="44f892ea-d882-4a61-8ec7-e54b8bcb3b7b"/>
    <ds:schemaRef ds:uri="7d88db6c-a4a6-42bb-82c2-7a63f6a238f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8440D1E-77BA-44D0-A7EA-846770A9595A}">
  <ds:schemaRefs>
    <ds:schemaRef ds:uri="44f892ea-d882-4a61-8ec7-e54b8bcb3b7b"/>
    <ds:schemaRef ds:uri="7d88db6c-a4a6-42bb-82c2-7a63f6a238f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4564</TotalTime>
  <Words>277</Words>
  <Application>Microsoft Office PowerPoint</Application>
  <PresentationFormat>Widescreen</PresentationFormat>
  <Paragraphs>30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KS-profiltema</vt:lpstr>
      <vt:lpstr>«Fjernvettregler for ……skole»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SkoleSec – Sammen om en tryggere innramming av digitale læringsmiljø</dc:title>
  <dc:creator>Christian Sørbye Larsen</dc:creator>
  <cp:lastModifiedBy>Christian Sørbye Larsen</cp:lastModifiedBy>
  <cp:revision>4</cp:revision>
  <dcterms:created xsi:type="dcterms:W3CDTF">2020-11-13T14:47:05Z</dcterms:created>
  <dcterms:modified xsi:type="dcterms:W3CDTF">2021-12-14T17:56:44Z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0x0101009B2954BC1C6E1B4D8D043CDC6EE2A20F</vt:lpwstr>
  </property>
</Properties>
</file>