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7" r:id="rId4"/>
    <p:sldMasterId id="2147483712" r:id="rId5"/>
  </p:sldMasterIdLst>
  <p:notesMasterIdLst>
    <p:notesMasterId r:id="rId29"/>
  </p:notesMasterIdLst>
  <p:handoutMasterIdLst>
    <p:handoutMasterId r:id="rId30"/>
  </p:handoutMasterIdLst>
  <p:sldIdLst>
    <p:sldId id="258" r:id="rId6"/>
    <p:sldId id="360" r:id="rId7"/>
    <p:sldId id="363" r:id="rId8"/>
    <p:sldId id="368" r:id="rId9"/>
    <p:sldId id="365" r:id="rId10"/>
    <p:sldId id="376" r:id="rId11"/>
    <p:sldId id="377" r:id="rId12"/>
    <p:sldId id="361" r:id="rId13"/>
    <p:sldId id="378" r:id="rId14"/>
    <p:sldId id="379" r:id="rId15"/>
    <p:sldId id="367" r:id="rId16"/>
    <p:sldId id="359" r:id="rId17"/>
    <p:sldId id="380" r:id="rId18"/>
    <p:sldId id="375" r:id="rId19"/>
    <p:sldId id="381" r:id="rId20"/>
    <p:sldId id="382" r:id="rId21"/>
    <p:sldId id="383" r:id="rId22"/>
    <p:sldId id="384" r:id="rId23"/>
    <p:sldId id="385" r:id="rId24"/>
    <p:sldId id="386" r:id="rId25"/>
    <p:sldId id="387" r:id="rId26"/>
    <p:sldId id="281" r:id="rId27"/>
    <p:sldId id="388" r:id="rId28"/>
  </p:sldIdLst>
  <p:sldSz cx="12192000" cy="6858000"/>
  <p:notesSz cx="6858000" cy="9144000"/>
  <p:defaultText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eidi Bunæs-Eklund" initials="" lastIdx="2" clrIdx="0">
    <p:extLst/>
  </p:cmAuthor>
  <p:cmAuthor id="1" name="Karolina Netland" initials="KN" lastIdx="1" clrIdx="1">
    <p:extLst>
      <p:ext uri="{19B8F6BF-5375-455C-9EA6-DF929625EA0E}">
        <p15:presenceInfo xmlns:p15="http://schemas.microsoft.com/office/powerpoint/2012/main" userId="Karolina Netland"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CD3"/>
    <a:srgbClr val="001A58"/>
    <a:srgbClr val="BCCFE8"/>
    <a:srgbClr val="001046"/>
    <a:srgbClr val="85817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DCD47FC-D087-46FD-9A5E-7F3EA2CCEEA7}" v="5" dt="2019-04-12T13:04:19.2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303" autoAdjust="0"/>
    <p:restoredTop sz="58488" autoAdjust="0"/>
  </p:normalViewPr>
  <p:slideViewPr>
    <p:cSldViewPr snapToGrid="0" snapToObjects="1">
      <p:cViewPr varScale="1">
        <p:scale>
          <a:sx n="51" d="100"/>
          <a:sy n="51" d="100"/>
        </p:scale>
        <p:origin x="821" y="43"/>
      </p:cViewPr>
      <p:guideLst>
        <p:guide orient="horz" pos="2160"/>
        <p:guide pos="384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99" d="100"/>
          <a:sy n="99" d="100"/>
        </p:scale>
        <p:origin x="4272" y="1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handoutMaster" Target="handoutMasters/handout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9E6778F-9D10-D546-AD42-60AA27D9D64A}" type="datetimeFigureOut">
              <a:t>04.09.2019</a:t>
            </a:fld>
            <a:endParaRPr lang="nb-NO"/>
          </a:p>
        </p:txBody>
      </p:sp>
      <p:sp>
        <p:nvSpPr>
          <p:cNvPr id="4" name="Plassholder for bunnteks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nb-NO"/>
          </a:p>
        </p:txBody>
      </p:sp>
      <p:sp>
        <p:nvSpPr>
          <p:cNvPr id="5" name="Plassholder for lysbilde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385C552-36E2-FE4A-8959-3A7D73BFBA2A}" type="slidenum">
              <a:t>‹#›</a:t>
            </a:fld>
            <a:endParaRPr lang="nb-NO"/>
          </a:p>
        </p:txBody>
      </p:sp>
    </p:spTree>
    <p:extLst>
      <p:ext uri="{BB962C8B-B14F-4D97-AF65-F5344CB8AC3E}">
        <p14:creationId xmlns:p14="http://schemas.microsoft.com/office/powerpoint/2010/main" val="23108919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709766-1718-EE41-8F7D-74897AACAE61}" type="datetimeFigureOut">
              <a:rPr lang="nb-NO" smtClean="0"/>
              <a:t>04.09.2019</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nb-NO"/>
              <a:t>Rediger tekststiler i malen
Andre nivå
Tredje nivå
Fjerde nivå
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A5F360-E44A-4E4B-8558-CF50FC504B3C}" type="slidenum">
              <a:rPr lang="nb-NO" smtClean="0"/>
              <a:t>‹#›</a:t>
            </a:fld>
            <a:endParaRPr lang="nb-NO"/>
          </a:p>
        </p:txBody>
      </p:sp>
    </p:spTree>
    <p:extLst>
      <p:ext uri="{BB962C8B-B14F-4D97-AF65-F5344CB8AC3E}">
        <p14:creationId xmlns:p14="http://schemas.microsoft.com/office/powerpoint/2010/main" val="22792279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Klarspråk – hva er det egentlig? Den neste halvtimen skal vi bli kjent med hvordan vi som jobber i kommunen, kan skrive klare og forståelige tekster. Vi skal også se på hvordan klarspråk gjør det enklere for innbyggerne å bruke tjenestene våre og delta i lokaldemokratiet, og hvordan klarspråk hjelper kommunen å spare tid og penger.</a:t>
            </a:r>
            <a:endParaRPr lang="nb-NO" dirty="0">
              <a:solidFill>
                <a:srgbClr val="FF0000"/>
              </a:solidFill>
            </a:endParaRPr>
          </a:p>
        </p:txBody>
      </p:sp>
      <p:sp>
        <p:nvSpPr>
          <p:cNvPr id="4" name="Plassholder for lysbildenummer 3"/>
          <p:cNvSpPr>
            <a:spLocks noGrp="1"/>
          </p:cNvSpPr>
          <p:nvPr>
            <p:ph type="sldNum" sz="quarter" idx="5"/>
          </p:nvPr>
        </p:nvSpPr>
        <p:spPr/>
        <p:txBody>
          <a:bodyPr/>
          <a:lstStyle/>
          <a:p>
            <a:fld id="{E9A5F360-E44A-4E4B-8558-CF50FC504B3C}" type="slidenum">
              <a:rPr lang="nb-NO" smtClean="0"/>
              <a:t>1</a:t>
            </a:fld>
            <a:endParaRPr lang="nb-NO"/>
          </a:p>
        </p:txBody>
      </p:sp>
    </p:spTree>
    <p:extLst>
      <p:ext uri="{BB962C8B-B14F-4D97-AF65-F5344CB8AC3E}">
        <p14:creationId xmlns:p14="http://schemas.microsoft.com/office/powerpoint/2010/main" val="16776018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Hva er annerledes ved denne teksten?</a:t>
            </a:r>
          </a:p>
          <a:p>
            <a:endParaRPr lang="nb-NO"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b-NO" dirty="0"/>
              <a:t>Den har en imøtekommende overskrift som gir mening fra målgruppens perspektiv.</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b-NO" dirty="0"/>
              <a:t>Hovedbudskapet kommer tidlig. (Klarspråk hjelper oss også å strukturere tekstene godt og komme kjapt til poenget.)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b-NO" dirty="0"/>
              <a:t>Den inneholder mer håndterlig regelverksinformasjon.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b-NO" dirty="0"/>
              <a:t>Den har et mer direkte og aktivt språk, og det er ingen korrekturfeil.</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b-NO" dirty="0"/>
              <a:t>Den er holdt i en vennlig tone.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b-NO" dirty="0"/>
              <a:t>Den har informative mellomtitler.</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b-NO" dirty="0"/>
              <a:t>Den henvender seg konsekvent til </a:t>
            </a:r>
            <a:r>
              <a:rPr lang="nb-NO" i="1" dirty="0"/>
              <a:t>dere.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b-NO" dirty="0"/>
              <a:t>Den inneholder relevant informasjon om SFO, besøksdag m.m. – det foreldrene lurer på når barnet deres skal begynne på SFO.</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nb-NO" i="1"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nb-NO"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nb-NO"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nb-NO"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nb-NO"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nb-NO"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nb-NO"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nb-NO" dirty="0"/>
          </a:p>
          <a:p>
            <a:endParaRPr lang="nb-NO" dirty="0"/>
          </a:p>
        </p:txBody>
      </p:sp>
      <p:sp>
        <p:nvSpPr>
          <p:cNvPr id="4" name="Plassholder for lysbildenummer 3"/>
          <p:cNvSpPr>
            <a:spLocks noGrp="1"/>
          </p:cNvSpPr>
          <p:nvPr>
            <p:ph type="sldNum" sz="quarter" idx="5"/>
          </p:nvPr>
        </p:nvSpPr>
        <p:spPr/>
        <p:txBody>
          <a:bodyPr/>
          <a:lstStyle/>
          <a:p>
            <a:fld id="{E9A5F360-E44A-4E4B-8558-CF50FC504B3C}" type="slidenum">
              <a:rPr lang="nb-NO" smtClean="0"/>
              <a:t>10</a:t>
            </a:fld>
            <a:endParaRPr lang="nb-NO"/>
          </a:p>
        </p:txBody>
      </p:sp>
    </p:spTree>
    <p:extLst>
      <p:ext uri="{BB962C8B-B14F-4D97-AF65-F5344CB8AC3E}">
        <p14:creationId xmlns:p14="http://schemas.microsoft.com/office/powerpoint/2010/main" val="13549199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a:solidFill>
                  <a:schemeClr val="tx1"/>
                </a:solidFill>
                <a:effectLst/>
                <a:latin typeface="+mn-lt"/>
                <a:ea typeface="+mn-ea"/>
                <a:cs typeface="+mn-cs"/>
              </a:rPr>
              <a:t>Disse skoletekstene ligger i KS sin tekstbase med kommunale tekster. Her kan kommuner som vil forbedre språket, finne gode eksempler. Delingspotensialet er så stort – alle kommuner sender ut dette brevet. Her har dere mange gode maler</a:t>
            </a:r>
            <a:r>
              <a:rPr lang="nb-NO" sz="1200" kern="1200" baseline="0" dirty="0">
                <a:solidFill>
                  <a:schemeClr val="tx1"/>
                </a:solidFill>
                <a:effectLst/>
                <a:latin typeface="+mn-lt"/>
                <a:ea typeface="+mn-ea"/>
                <a:cs typeface="+mn-cs"/>
              </a:rPr>
              <a:t> som dere kan bruke. </a:t>
            </a:r>
          </a:p>
          <a:p>
            <a:endParaRPr lang="nb-NO" sz="1200" kern="1200" baseline="0" dirty="0">
              <a:solidFill>
                <a:schemeClr val="tx1"/>
              </a:solidFill>
              <a:effectLst/>
              <a:latin typeface="+mn-lt"/>
              <a:ea typeface="+mn-ea"/>
              <a:cs typeface="+mn-cs"/>
            </a:endParaRPr>
          </a:p>
          <a:p>
            <a:r>
              <a:rPr lang="nb-NO" sz="1200" kern="1200" baseline="0" dirty="0">
                <a:solidFill>
                  <a:schemeClr val="tx1"/>
                </a:solidFill>
                <a:effectLst/>
                <a:latin typeface="+mn-lt"/>
                <a:ea typeface="+mn-ea"/>
                <a:cs typeface="+mn-cs"/>
              </a:rPr>
              <a:t>Hver enkelt saksbehandler skriver mye fritekst, og det er ikke alltid vi har en mal. Det handler om å endre skrivekultur. Saksbehandlerne må bli bevisst hvem de skriver til, og hvordan de gjør det. Det er et endringsprosjekt som krever ressurser og opplæring. </a:t>
            </a:r>
            <a:endParaRPr lang="nb-NO"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FCAFBD94-DCF1-4070-8544-575DE76DF594}" type="slidenum">
              <a:rPr lang="nb-NO" smtClean="0"/>
              <a:pPr/>
              <a:t>11</a:t>
            </a:fld>
            <a:endParaRPr lang="nb-NO"/>
          </a:p>
        </p:txBody>
      </p:sp>
    </p:spTree>
    <p:extLst>
      <p:ext uri="{BB962C8B-B14F-4D97-AF65-F5344CB8AC3E}">
        <p14:creationId xmlns:p14="http://schemas.microsoft.com/office/powerpoint/2010/main" val="32091662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Da har vi sett et eksempel på hvordan en tekst kan gå fra å være en systemorientert tekst til å være en tekst som er tilpasset målgruppens behov. En tekst i klarspråk, rett og slett. Hvordan gjør vi det?</a:t>
            </a:r>
          </a:p>
          <a:p>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Det finnes en del språklige grep som vi vet gjør tekstene tydeligere og enklere å forstå.</a:t>
            </a:r>
            <a:r>
              <a:rPr lang="nb-NO" baseline="0" dirty="0"/>
              <a:t> </a:t>
            </a:r>
            <a:r>
              <a:rPr lang="nb-NO" dirty="0"/>
              <a:t>Disse </a:t>
            </a:r>
            <a:r>
              <a:rPr lang="nb-NO" dirty="0" err="1"/>
              <a:t>klarspråkstipsene</a:t>
            </a:r>
            <a:r>
              <a:rPr lang="nb-NO" dirty="0"/>
              <a:t> kan sette oss på rett spor:</a:t>
            </a:r>
          </a:p>
          <a:p>
            <a:endParaRPr lang="nb-NO" dirty="0"/>
          </a:p>
          <a:p>
            <a:pPr marL="171450" indent="-171450">
              <a:buFont typeface="Arial" panose="020B0604020202020204" pitchFamily="34" charset="0"/>
              <a:buChar char="•"/>
            </a:pPr>
            <a:r>
              <a:rPr lang="nb-NO" dirty="0"/>
              <a:t>Få tydelig fram hva leseren skal vite eller gjøre etter å ha lest teksten.</a:t>
            </a:r>
          </a:p>
          <a:p>
            <a:pPr marL="171450" indent="-171450">
              <a:buFont typeface="Arial" panose="020B0604020202020204" pitchFamily="34" charset="0"/>
              <a:buChar char="•"/>
            </a:pPr>
            <a:endParaRPr lang="nb-NO" dirty="0"/>
          </a:p>
          <a:p>
            <a:pPr marL="171450" indent="-171450">
              <a:buFont typeface="Arial" panose="020B0604020202020204" pitchFamily="34" charset="0"/>
              <a:buChar char="•"/>
            </a:pPr>
            <a:r>
              <a:rPr lang="nb-NO" dirty="0"/>
              <a:t>Rett teksten direkte til leseren – med </a:t>
            </a:r>
            <a:r>
              <a:rPr lang="nb-NO" i="1" dirty="0"/>
              <a:t>du</a:t>
            </a:r>
            <a:r>
              <a:rPr lang="nb-NO" dirty="0"/>
              <a:t> eller </a:t>
            </a:r>
            <a:r>
              <a:rPr lang="nb-NO" i="1" dirty="0"/>
              <a:t>dere</a:t>
            </a:r>
            <a:r>
              <a:rPr lang="nb-NO" dirty="0"/>
              <a:t>.</a:t>
            </a:r>
          </a:p>
          <a:p>
            <a:pPr marL="171450" indent="-171450">
              <a:buFont typeface="Arial" panose="020B0604020202020204" pitchFamily="34" charset="0"/>
              <a:buChar char="•"/>
            </a:pPr>
            <a:endParaRPr lang="nb-NO" dirty="0"/>
          </a:p>
          <a:p>
            <a:pPr marL="171450" indent="-171450">
              <a:buFont typeface="Arial" panose="020B0604020202020204" pitchFamily="34" charset="0"/>
              <a:buChar char="•"/>
            </a:pPr>
            <a:r>
              <a:rPr lang="nb-NO" dirty="0"/>
              <a:t>Lag en oversiktlig struktur med informative overskrifter, mellomtitler og punktlister.</a:t>
            </a:r>
          </a:p>
          <a:p>
            <a:pPr marL="171450" indent="-171450">
              <a:buFont typeface="Arial" panose="020B0604020202020204" pitchFamily="34" charset="0"/>
              <a:buChar char="•"/>
            </a:pPr>
            <a:endParaRPr lang="nb-NO" dirty="0"/>
          </a:p>
          <a:p>
            <a:pPr marL="171450" indent="-171450">
              <a:buFont typeface="Arial" panose="020B0604020202020204" pitchFamily="34" charset="0"/>
              <a:buChar char="•"/>
            </a:pPr>
            <a:r>
              <a:rPr lang="nb-NO" dirty="0"/>
              <a:t>Husk å sette punktum.</a:t>
            </a:r>
          </a:p>
          <a:p>
            <a:pPr marL="171450" indent="-171450">
              <a:buFont typeface="Arial" panose="020B0604020202020204" pitchFamily="34" charset="0"/>
              <a:buChar char="•"/>
            </a:pPr>
            <a:endParaRPr lang="nb-NO" dirty="0"/>
          </a:p>
          <a:p>
            <a:pPr marL="171450" indent="-171450">
              <a:buFont typeface="Arial" panose="020B0604020202020204" pitchFamily="34" charset="0"/>
              <a:buChar char="•"/>
            </a:pPr>
            <a:r>
              <a:rPr lang="nb-NO" dirty="0"/>
              <a:t>Skriv aktivt (for eksempel ikke </a:t>
            </a:r>
            <a:r>
              <a:rPr lang="nb-NO" i="1" dirty="0"/>
              <a:t>Skolen </a:t>
            </a:r>
            <a:r>
              <a:rPr lang="nb-NO" i="1" u="sng" dirty="0"/>
              <a:t>kan kontaktes </a:t>
            </a:r>
            <a:r>
              <a:rPr lang="nb-NO" i="1" dirty="0"/>
              <a:t>ved spørsmål</a:t>
            </a:r>
            <a:r>
              <a:rPr lang="nb-NO" dirty="0"/>
              <a:t>, men </a:t>
            </a:r>
            <a:r>
              <a:rPr lang="nb-NO" i="1" u="sng" dirty="0"/>
              <a:t>Dere kan kontakte </a:t>
            </a:r>
            <a:r>
              <a:rPr lang="nb-NO" i="1" dirty="0"/>
              <a:t>skolen hvis dere har spørsmål</a:t>
            </a:r>
            <a:r>
              <a:rPr lang="nb-NO" dirty="0"/>
              <a:t>).</a:t>
            </a:r>
          </a:p>
          <a:p>
            <a:pPr marL="171450" indent="-171450">
              <a:buFont typeface="Arial" panose="020B0604020202020204" pitchFamily="34" charset="0"/>
              <a:buChar char="•"/>
            </a:pPr>
            <a:endParaRPr lang="nb-NO" dirty="0"/>
          </a:p>
          <a:p>
            <a:pPr marL="171450" indent="-171450">
              <a:buFont typeface="Arial" panose="020B0604020202020204" pitchFamily="34" charset="0"/>
              <a:buChar char="•"/>
            </a:pPr>
            <a:r>
              <a:rPr lang="nb-NO" dirty="0"/>
              <a:t>Bruk verb når du kan, ikke tunge substantiveringer (for eksempel ikke </a:t>
            </a:r>
            <a:r>
              <a:rPr lang="nb-NO" i="1" dirty="0"/>
              <a:t>Skolen </a:t>
            </a:r>
            <a:r>
              <a:rPr lang="nb-NO" i="1" u="none" dirty="0"/>
              <a:t>kan kontaktes </a:t>
            </a:r>
            <a:r>
              <a:rPr lang="nb-NO" i="1" u="sng" dirty="0"/>
              <a:t>ved spørsmål</a:t>
            </a:r>
            <a:r>
              <a:rPr lang="nb-NO" dirty="0"/>
              <a:t>, men </a:t>
            </a:r>
            <a:r>
              <a:rPr lang="nb-NO" i="1" u="none" dirty="0"/>
              <a:t>Dere kan kontakte </a:t>
            </a:r>
            <a:r>
              <a:rPr lang="nb-NO" i="1" dirty="0"/>
              <a:t>skolen </a:t>
            </a:r>
            <a:r>
              <a:rPr lang="nb-NO" i="1" u="sng" dirty="0"/>
              <a:t>hvis dere har spørsmå</a:t>
            </a:r>
            <a:r>
              <a:rPr lang="nb-NO" i="1" dirty="0"/>
              <a:t>l</a:t>
            </a:r>
            <a:r>
              <a:rPr lang="nb-NO" dirty="0"/>
              <a:t>, og ikke </a:t>
            </a:r>
            <a:r>
              <a:rPr lang="nb-NO" i="1" u="sng" dirty="0"/>
              <a:t>foreta en kartlegging</a:t>
            </a:r>
            <a:r>
              <a:rPr lang="nb-NO" dirty="0"/>
              <a:t>, men </a:t>
            </a:r>
            <a:r>
              <a:rPr lang="nb-NO" i="1" u="sng" dirty="0"/>
              <a:t>kartlegge</a:t>
            </a:r>
            <a:r>
              <a:rPr lang="nb-NO" i="0" dirty="0"/>
              <a:t>).</a:t>
            </a:r>
          </a:p>
          <a:p>
            <a:pPr marL="171450" indent="-171450">
              <a:buFont typeface="Arial" panose="020B0604020202020204" pitchFamily="34" charset="0"/>
              <a:buChar char="•"/>
            </a:pPr>
            <a:endParaRPr lang="nb-NO" dirty="0"/>
          </a:p>
          <a:p>
            <a:pPr marL="171450" indent="-171450">
              <a:buFont typeface="Arial" panose="020B0604020202020204" pitchFamily="34" charset="0"/>
              <a:buChar char="•"/>
            </a:pPr>
            <a:r>
              <a:rPr lang="nb-NO" dirty="0"/>
              <a:t>Forklar fagbegreper og forkortelser som ikke er kjent for målgruppen.</a:t>
            </a:r>
            <a:br>
              <a:rPr lang="nb-NO" dirty="0"/>
            </a:br>
            <a:endParaRPr lang="nb-NO" dirty="0"/>
          </a:p>
          <a:p>
            <a:pPr marL="171450" indent="-171450">
              <a:buFont typeface="Arial" panose="020B0604020202020204" pitchFamily="34" charset="0"/>
              <a:buChar char="•"/>
            </a:pPr>
            <a:r>
              <a:rPr lang="nb-NO" dirty="0"/>
              <a:t>Unngå moteord og utdaterte formuleringer.</a:t>
            </a:r>
            <a:br>
              <a:rPr lang="nb-NO" dirty="0"/>
            </a:br>
            <a:endParaRPr lang="nb-NO" dirty="0"/>
          </a:p>
          <a:p>
            <a:pPr marL="171450" indent="-171450">
              <a:buFont typeface="Arial" panose="020B0604020202020204" pitchFamily="34" charset="0"/>
              <a:buChar char="•"/>
            </a:pPr>
            <a:r>
              <a:rPr lang="nb-NO" dirty="0"/>
              <a:t>Følg rettskrivings- og tegnsettingsreglene.</a:t>
            </a:r>
          </a:p>
          <a:p>
            <a:endParaRPr lang="nb-NO" dirty="0"/>
          </a:p>
        </p:txBody>
      </p:sp>
      <p:sp>
        <p:nvSpPr>
          <p:cNvPr id="4" name="Plassholder for lysbildenummer 3"/>
          <p:cNvSpPr>
            <a:spLocks noGrp="1"/>
          </p:cNvSpPr>
          <p:nvPr>
            <p:ph type="sldNum" sz="quarter" idx="5"/>
          </p:nvPr>
        </p:nvSpPr>
        <p:spPr/>
        <p:txBody>
          <a:bodyPr/>
          <a:lstStyle/>
          <a:p>
            <a:fld id="{E9A5F360-E44A-4E4B-8558-CF50FC504B3C}" type="slidenum">
              <a:rPr lang="nb-NO" smtClean="0"/>
              <a:t>12</a:t>
            </a:fld>
            <a:endParaRPr lang="nb-NO"/>
          </a:p>
        </p:txBody>
      </p:sp>
    </p:spTree>
    <p:extLst>
      <p:ext uri="{BB962C8B-B14F-4D97-AF65-F5344CB8AC3E}">
        <p14:creationId xmlns:p14="http://schemas.microsoft.com/office/powerpoint/2010/main" val="11246587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Disse språklige retningslinjene gjør teksten tydeligere og hjelper oss bort fra systemperspektivet, slik at tekstene våre får innbyggernes perspektiv. </a:t>
            </a:r>
          </a:p>
          <a:p>
            <a:endParaRPr lang="nb-NO" dirty="0"/>
          </a:p>
          <a:p>
            <a:endParaRPr lang="nb-NO" dirty="0"/>
          </a:p>
        </p:txBody>
      </p:sp>
      <p:sp>
        <p:nvSpPr>
          <p:cNvPr id="4" name="Plassholder for lysbildenummer 3"/>
          <p:cNvSpPr>
            <a:spLocks noGrp="1"/>
          </p:cNvSpPr>
          <p:nvPr>
            <p:ph type="sldNum" sz="quarter" idx="5"/>
          </p:nvPr>
        </p:nvSpPr>
        <p:spPr/>
        <p:txBody>
          <a:bodyPr/>
          <a:lstStyle/>
          <a:p>
            <a:fld id="{E9A5F360-E44A-4E4B-8558-CF50FC504B3C}" type="slidenum">
              <a:rPr lang="nb-NO" smtClean="0"/>
              <a:t>13</a:t>
            </a:fld>
            <a:endParaRPr lang="nb-NO"/>
          </a:p>
        </p:txBody>
      </p:sp>
    </p:spTree>
    <p:extLst>
      <p:ext uri="{BB962C8B-B14F-4D97-AF65-F5344CB8AC3E}">
        <p14:creationId xmlns:p14="http://schemas.microsoft.com/office/powerpoint/2010/main" val="3054444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Her er noen sitater fra brukertesten på</a:t>
            </a:r>
            <a:r>
              <a:rPr lang="nb-NO" baseline="0" dirty="0"/>
              <a:t> brevet som ble sendt ut før vedtak om skoleplass, som vi så på tidligere. </a:t>
            </a:r>
            <a:endParaRPr lang="nb-NO" dirty="0"/>
          </a:p>
        </p:txBody>
      </p:sp>
      <p:sp>
        <p:nvSpPr>
          <p:cNvPr id="4" name="Plassholder for lysbildenummer 3"/>
          <p:cNvSpPr>
            <a:spLocks noGrp="1"/>
          </p:cNvSpPr>
          <p:nvPr>
            <p:ph type="sldNum" sz="quarter" idx="10"/>
          </p:nvPr>
        </p:nvSpPr>
        <p:spPr/>
        <p:txBody>
          <a:bodyPr/>
          <a:lstStyle/>
          <a:p>
            <a:fld id="{E9A5F360-E44A-4E4B-8558-CF50FC504B3C}" type="slidenum">
              <a:rPr lang="nb-NO" smtClean="0"/>
              <a:t>14</a:t>
            </a:fld>
            <a:endParaRPr lang="nb-NO"/>
          </a:p>
        </p:txBody>
      </p:sp>
    </p:spTree>
    <p:extLst>
      <p:ext uri="{BB962C8B-B14F-4D97-AF65-F5344CB8AC3E}">
        <p14:creationId xmlns:p14="http://schemas.microsoft.com/office/powerpoint/2010/main" val="36415176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Det gir resultater når tekster blir endret fra tunge og systemorienterte til innbyggerorienterte og forståelige. Nå skal vi se nærmere på hva noen kommuner har oppnådd ved å gjøre tekster klarere.</a:t>
            </a:r>
          </a:p>
          <a:p>
            <a:endParaRPr lang="nb-NO" dirty="0"/>
          </a:p>
        </p:txBody>
      </p:sp>
      <p:sp>
        <p:nvSpPr>
          <p:cNvPr id="4" name="Plassholder for lysbildenummer 3"/>
          <p:cNvSpPr>
            <a:spLocks noGrp="1"/>
          </p:cNvSpPr>
          <p:nvPr>
            <p:ph type="sldNum" sz="quarter" idx="10"/>
          </p:nvPr>
        </p:nvSpPr>
        <p:spPr/>
        <p:txBody>
          <a:bodyPr/>
          <a:lstStyle/>
          <a:p>
            <a:fld id="{E9A5F360-E44A-4E4B-8558-CF50FC504B3C}" type="slidenum">
              <a:rPr lang="nb-NO" smtClean="0"/>
              <a:t>15</a:t>
            </a:fld>
            <a:endParaRPr lang="nb-NO"/>
          </a:p>
        </p:txBody>
      </p:sp>
    </p:spTree>
    <p:extLst>
      <p:ext uri="{BB962C8B-B14F-4D97-AF65-F5344CB8AC3E}">
        <p14:creationId xmlns:p14="http://schemas.microsoft.com/office/powerpoint/2010/main" val="32769858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Henvendelsene til servicetorget gikk drastisk ned da de bearbeidet tekstene fra oppvekstseksjonene i samarbeid med nabokommunen Sarpsborg.</a:t>
            </a:r>
          </a:p>
          <a:p>
            <a:endParaRPr lang="nb-NO" dirty="0"/>
          </a:p>
          <a:p>
            <a:r>
              <a:rPr lang="nb-NO" dirty="0"/>
              <a:t>De har siden fortsatt med tekster på andre fagområder, blant annet helse, omsorg og velferd. Det har også gitt resultater. Her ser dere et utdrag fra en e-post Språkrådet fikk fra en fornøyd Fredrikstad-innbygger:</a:t>
            </a:r>
          </a:p>
          <a:p>
            <a:endParaRPr lang="nb-NO" dirty="0"/>
          </a:p>
          <a:p>
            <a:r>
              <a:rPr lang="nb-NO" dirty="0"/>
              <a:t>«Hei, Språkrådet. Hvis dere ikke allerede har Tildelingstjenesten i Fredrikstad på listen over beste praksis for klart språk, bør dere få det. Jeg har lest to brev som gjelder min far, som har demens. Det er tydelig, respektfullt og likevel helse- og omsorgsfaglig begrunnet. Av hensyn til mine foreldre, som begge er omhandlet, kan jeg ikke sende eksempel. Men det vil overraske meg om dette ikke er praksis som følger av en god språkstrategi.»</a:t>
            </a:r>
          </a:p>
          <a:p>
            <a:endParaRPr lang="nb-NO" dirty="0"/>
          </a:p>
          <a:p>
            <a:endParaRPr lang="nb-NO" dirty="0"/>
          </a:p>
          <a:p>
            <a:endParaRPr lang="nb-NO" dirty="0"/>
          </a:p>
          <a:p>
            <a:endParaRPr lang="nb-NO" dirty="0"/>
          </a:p>
          <a:p>
            <a:endParaRPr lang="nb-NO" dirty="0"/>
          </a:p>
        </p:txBody>
      </p:sp>
      <p:sp>
        <p:nvSpPr>
          <p:cNvPr id="4" name="Plassholder for lysbildenummer 3"/>
          <p:cNvSpPr>
            <a:spLocks noGrp="1"/>
          </p:cNvSpPr>
          <p:nvPr>
            <p:ph type="sldNum" sz="quarter" idx="5"/>
          </p:nvPr>
        </p:nvSpPr>
        <p:spPr/>
        <p:txBody>
          <a:bodyPr/>
          <a:lstStyle/>
          <a:p>
            <a:fld id="{E9A5F360-E44A-4E4B-8558-CF50FC504B3C}" type="slidenum">
              <a:rPr lang="nb-NO" smtClean="0"/>
              <a:t>16</a:t>
            </a:fld>
            <a:endParaRPr lang="nb-NO"/>
          </a:p>
        </p:txBody>
      </p:sp>
    </p:spTree>
    <p:extLst>
      <p:ext uri="{BB962C8B-B14F-4D97-AF65-F5344CB8AC3E}">
        <p14:creationId xmlns:p14="http://schemas.microsoft.com/office/powerpoint/2010/main" val="13784434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2200" dirty="0"/>
              <a:t>Gjennom å forbedre malen for saksframlegg har Hamar kommune lagt til rette for effektive arbeidsprosesser og minimert faren for misforståelser på grunn av språklige uklarheter.</a:t>
            </a:r>
          </a:p>
          <a:p>
            <a:endParaRPr lang="nb-NO" sz="2200" dirty="0"/>
          </a:p>
          <a:p>
            <a:r>
              <a:rPr lang="nb-NO" sz="2200" dirty="0"/>
              <a:t>De har også regnet ut hvor mye penger det er å spare på at tekstene blir så klare at innbyggerne ikke trenger å ringe:</a:t>
            </a:r>
            <a:br>
              <a:rPr lang="nb-NO" sz="2200" dirty="0"/>
            </a:br>
            <a:endParaRPr lang="nb-NO" sz="2200" dirty="0"/>
          </a:p>
          <a:p>
            <a:pPr marL="800100" lvl="1" indent="-342900">
              <a:buFont typeface="Arial" panose="020B0604020202020204" pitchFamily="34" charset="0"/>
              <a:buChar char="•"/>
            </a:pPr>
            <a:r>
              <a:rPr lang="nb-NO" sz="2200" dirty="0"/>
              <a:t>De har 1000 utsendelser per dag.</a:t>
            </a:r>
          </a:p>
          <a:p>
            <a:pPr marL="800100" lvl="1" indent="-342900">
              <a:buFont typeface="Arial" panose="020B0604020202020204" pitchFamily="34" charset="0"/>
              <a:buChar char="•"/>
            </a:pPr>
            <a:r>
              <a:rPr lang="nb-NO" sz="2200" dirty="0"/>
              <a:t>Hvis 10 % ringer, blir det 100 telefoner hver dag.</a:t>
            </a:r>
          </a:p>
          <a:p>
            <a:pPr marL="800100" lvl="1" indent="-342900">
              <a:buFont typeface="Arial" panose="020B0604020202020204" pitchFamily="34" charset="0"/>
              <a:buChar char="•"/>
            </a:pPr>
            <a:r>
              <a:rPr lang="nb-NO" sz="2200" dirty="0"/>
              <a:t>De har 70 kroner i kostnader per telefon, så det blir 7000 kroner per dag. </a:t>
            </a:r>
          </a:p>
          <a:p>
            <a:pPr marL="800100" lvl="1" indent="-342900">
              <a:buFont typeface="Arial" panose="020B0604020202020204" pitchFamily="34" charset="0"/>
              <a:buChar char="•"/>
            </a:pPr>
            <a:r>
              <a:rPr lang="nb-NO" sz="2200" dirty="0"/>
              <a:t>Til sammen blir det 1,5 millioner kroner i året.</a:t>
            </a:r>
          </a:p>
          <a:p>
            <a:endParaRPr lang="nb-NO" dirty="0"/>
          </a:p>
          <a:p>
            <a:endParaRPr lang="nb-NO" dirty="0"/>
          </a:p>
        </p:txBody>
      </p:sp>
      <p:sp>
        <p:nvSpPr>
          <p:cNvPr id="4" name="Plassholder for lysbildenummer 3"/>
          <p:cNvSpPr>
            <a:spLocks noGrp="1"/>
          </p:cNvSpPr>
          <p:nvPr>
            <p:ph type="sldNum" sz="quarter" idx="5"/>
          </p:nvPr>
        </p:nvSpPr>
        <p:spPr/>
        <p:txBody>
          <a:bodyPr/>
          <a:lstStyle/>
          <a:p>
            <a:fld id="{E9A5F360-E44A-4E4B-8558-CF50FC504B3C}" type="slidenum">
              <a:rPr lang="nb-NO" smtClean="0"/>
              <a:t>17</a:t>
            </a:fld>
            <a:endParaRPr lang="nb-NO"/>
          </a:p>
        </p:txBody>
      </p:sp>
    </p:spTree>
    <p:extLst>
      <p:ext uri="{BB962C8B-B14F-4D97-AF65-F5344CB8AC3E}">
        <p14:creationId xmlns:p14="http://schemas.microsoft.com/office/powerpoint/2010/main" val="5658913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aseline="0" dirty="0"/>
              <a:t>Kundesenteret hos Plan- og bygningsetaten i Oslo har revidert alle brevmalene sine. Odd Iver Rånes, som leder kundesenteret, forteller at han tidligere mottok tre til fem telefoner hver eneste dag fordi folk ikke forstod innholdet i brevene deres. Etter </a:t>
            </a:r>
            <a:r>
              <a:rPr lang="nb-NO" baseline="0" dirty="0" err="1"/>
              <a:t>klarspråksarbeidet</a:t>
            </a:r>
            <a:r>
              <a:rPr lang="nb-NO" baseline="0" dirty="0"/>
              <a:t> får han nesten ingen unødvendige henvendelser.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p:txBody>
      </p:sp>
      <p:sp>
        <p:nvSpPr>
          <p:cNvPr id="4" name="Plassholder for lysbildenummer 3"/>
          <p:cNvSpPr>
            <a:spLocks noGrp="1"/>
          </p:cNvSpPr>
          <p:nvPr>
            <p:ph type="sldNum" sz="quarter" idx="10"/>
          </p:nvPr>
        </p:nvSpPr>
        <p:spPr/>
        <p:txBody>
          <a:bodyPr/>
          <a:lstStyle/>
          <a:p>
            <a:fld id="{C48D3E2A-594A-4D56-966B-024CFBA095D4}" type="slidenum">
              <a:rPr lang="nb-NO" smtClean="0"/>
              <a:t>18</a:t>
            </a:fld>
            <a:endParaRPr lang="nb-NO"/>
          </a:p>
        </p:txBody>
      </p:sp>
    </p:spTree>
    <p:extLst>
      <p:ext uri="{BB962C8B-B14F-4D97-AF65-F5344CB8AC3E}">
        <p14:creationId xmlns:p14="http://schemas.microsoft.com/office/powerpoint/2010/main" val="724499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dirty="0"/>
              <a:t>Vi tar også med et statlig eksempel: </a:t>
            </a:r>
          </a:p>
          <a:p>
            <a:endParaRPr lang="nb-NO" sz="1200" dirty="0"/>
          </a:p>
          <a:p>
            <a:r>
              <a:rPr lang="nb-NO" sz="1200" dirty="0"/>
              <a:t>Helgelandssykehuset gjennomfører rundt 80 000 polikliniske konsultasjoner årlig. 10–20 % av pasientene møter ikke opp godt nok forberedt til konsultasjonene, og de må derfor utsettes. </a:t>
            </a:r>
          </a:p>
          <a:p>
            <a:endParaRPr lang="nb-NO" sz="1200" dirty="0"/>
          </a:p>
          <a:p>
            <a:r>
              <a:rPr lang="nb-NO" sz="1200" dirty="0"/>
              <a:t>Sykehuset mener hovedårsaken til at pasientene ikke er godt nok forberedt, er vanskelig språk og at de ikke har forstått innholdet i innkallingsbrevet. </a:t>
            </a:r>
          </a:p>
          <a:p>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dirty="0"/>
              <a:t>Hver konsultasjon som ikke kan gjennomføres, koster sykehuset 480 kroner (i tillegg må pasienten dekke en egenandel på 345 kroner). </a:t>
            </a:r>
          </a:p>
          <a:p>
            <a:endParaRPr lang="nb-NO" dirty="0"/>
          </a:p>
          <a:p>
            <a:endParaRPr lang="nb-NO" dirty="0"/>
          </a:p>
        </p:txBody>
      </p:sp>
      <p:sp>
        <p:nvSpPr>
          <p:cNvPr id="4" name="Plassholder for lysbildenummer 3"/>
          <p:cNvSpPr>
            <a:spLocks noGrp="1"/>
          </p:cNvSpPr>
          <p:nvPr>
            <p:ph type="sldNum" sz="quarter" idx="5"/>
          </p:nvPr>
        </p:nvSpPr>
        <p:spPr/>
        <p:txBody>
          <a:bodyPr/>
          <a:lstStyle/>
          <a:p>
            <a:fld id="{E9A5F360-E44A-4E4B-8558-CF50FC504B3C}" type="slidenum">
              <a:rPr lang="nb-NO" smtClean="0"/>
              <a:t>19</a:t>
            </a:fld>
            <a:endParaRPr lang="nb-NO"/>
          </a:p>
        </p:txBody>
      </p:sp>
    </p:spTree>
    <p:extLst>
      <p:ext uri="{BB962C8B-B14F-4D97-AF65-F5344CB8AC3E}">
        <p14:creationId xmlns:p14="http://schemas.microsoft.com/office/powerpoint/2010/main" val="1791771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Vi begynner med å se en liten film.</a:t>
            </a:r>
          </a:p>
          <a:p>
            <a:endParaRPr lang="nb-NO" dirty="0"/>
          </a:p>
          <a:p>
            <a:r>
              <a:rPr lang="nb-NO" dirty="0"/>
              <a:t>Kilde:  </a:t>
            </a:r>
            <a:r>
              <a:rPr lang="nb-NO" dirty="0" err="1"/>
              <a:t>https</a:t>
            </a:r>
            <a:r>
              <a:rPr lang="nb-NO" dirty="0"/>
              <a:t>://</a:t>
            </a:r>
            <a:r>
              <a:rPr lang="nb-NO" dirty="0" err="1"/>
              <a:t>www.youtube.com</a:t>
            </a:r>
            <a:r>
              <a:rPr lang="nb-NO" dirty="0"/>
              <a:t>/</a:t>
            </a:r>
            <a:r>
              <a:rPr lang="nb-NO" dirty="0" err="1"/>
              <a:t>watch?v</a:t>
            </a:r>
            <a:r>
              <a:rPr lang="nb-NO" dirty="0"/>
              <a:t>=cK48rAsg3oo</a:t>
            </a:r>
          </a:p>
          <a:p>
            <a:endParaRPr lang="nb-NO" dirty="0"/>
          </a:p>
        </p:txBody>
      </p:sp>
      <p:sp>
        <p:nvSpPr>
          <p:cNvPr id="4" name="Plassholder for lysbildenummer 3"/>
          <p:cNvSpPr>
            <a:spLocks noGrp="1"/>
          </p:cNvSpPr>
          <p:nvPr>
            <p:ph type="sldNum" sz="quarter" idx="5"/>
          </p:nvPr>
        </p:nvSpPr>
        <p:spPr/>
        <p:txBody>
          <a:bodyPr/>
          <a:lstStyle/>
          <a:p>
            <a:fld id="{E9A5F360-E44A-4E4B-8558-CF50FC504B3C}" type="slidenum">
              <a:rPr lang="nb-NO" smtClean="0"/>
              <a:t>2</a:t>
            </a:fld>
            <a:endParaRPr lang="nb-NO"/>
          </a:p>
        </p:txBody>
      </p:sp>
    </p:spTree>
    <p:extLst>
      <p:ext uri="{BB962C8B-B14F-4D97-AF65-F5344CB8AC3E}">
        <p14:creationId xmlns:p14="http://schemas.microsoft.com/office/powerpoint/2010/main" val="890507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Klarspråk er et middel for å spare tid og penger, øke tilliten innbyggerne har til oss, bedre rettssikkerheten til innbyggerne og styrke demokratiet.</a:t>
            </a:r>
          </a:p>
        </p:txBody>
      </p:sp>
      <p:sp>
        <p:nvSpPr>
          <p:cNvPr id="4" name="Plassholder for lysbildenummer 3"/>
          <p:cNvSpPr>
            <a:spLocks noGrp="1"/>
          </p:cNvSpPr>
          <p:nvPr>
            <p:ph type="sldNum" sz="quarter" idx="5"/>
          </p:nvPr>
        </p:nvSpPr>
        <p:spPr/>
        <p:txBody>
          <a:bodyPr/>
          <a:lstStyle/>
          <a:p>
            <a:fld id="{E9A5F360-E44A-4E4B-8558-CF50FC504B3C}" type="slidenum">
              <a:rPr lang="nb-NO" smtClean="0"/>
              <a:t>20</a:t>
            </a:fld>
            <a:endParaRPr lang="nb-NO"/>
          </a:p>
        </p:txBody>
      </p:sp>
    </p:spTree>
    <p:extLst>
      <p:ext uri="{BB962C8B-B14F-4D97-AF65-F5344CB8AC3E}">
        <p14:creationId xmlns:p14="http://schemas.microsoft.com/office/powerpoint/2010/main" val="20831356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Så hva er suksessfaktorene for å lykkes med klarspråk?</a:t>
            </a: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Vi må jobbe på flere nivåer: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pPr marL="171450" indent="-171450">
              <a:buFont typeface="Arial" panose="020B0604020202020204" pitchFamily="34" charset="0"/>
              <a:buChar char="•"/>
            </a:pPr>
            <a:r>
              <a:rPr lang="nb-NO" dirty="0"/>
              <a:t>Vi må motivere for klarspråk og endre holdninger internt til hvordan kommunens tekster bør være. Kanskje er mange allerede klare for endring, men det er også mulig at en del ansatte ikke ser behovet for å endre skrivestil.</a:t>
            </a:r>
          </a:p>
          <a:p>
            <a:pPr marL="171450" indent="-171450">
              <a:buFont typeface="Arial" panose="020B0604020202020204" pitchFamily="34" charset="0"/>
              <a:buChar char="•"/>
            </a:pPr>
            <a:endParaRPr lang="nb-NO" dirty="0"/>
          </a:p>
          <a:p>
            <a:pPr marL="171450" indent="-171450">
              <a:buFont typeface="Arial" panose="020B0604020202020204" pitchFamily="34" charset="0"/>
              <a:buChar char="•"/>
            </a:pPr>
            <a:r>
              <a:rPr lang="nb-NO" dirty="0"/>
              <a:t>Vi må gi medarbeiderne kunnskap om hvordan de kan skrive klart, og hvordan de kan involvere brukerne for å sjekke kvaliteten på tekstene.</a:t>
            </a:r>
          </a:p>
          <a:p>
            <a:pPr marL="171450" indent="-171450">
              <a:buFont typeface="Arial" panose="020B0604020202020204" pitchFamily="34" charset="0"/>
              <a:buChar char="•"/>
            </a:pPr>
            <a:endParaRPr lang="nb-NO" dirty="0"/>
          </a:p>
          <a:p>
            <a:pPr marL="171450" indent="-171450">
              <a:buFont typeface="Arial" panose="020B0604020202020204" pitchFamily="34" charset="0"/>
              <a:buChar char="•"/>
            </a:pPr>
            <a:r>
              <a:rPr lang="nb-NO" dirty="0"/>
              <a:t>Vi må legge til rette for endring ved å oppdatere maler, standardbrev og systemer og la klarspråk bli en del av kvalitetssikringsrutinene.</a:t>
            </a:r>
            <a:br>
              <a:rPr lang="nb-NO" dirty="0"/>
            </a:br>
            <a:endParaRPr lang="nb-NO" dirty="0"/>
          </a:p>
          <a:p>
            <a:pPr marL="171450" indent="-171450">
              <a:buFont typeface="Arial" panose="020B0604020202020204" pitchFamily="34" charset="0"/>
              <a:buChar char="•"/>
            </a:pPr>
            <a:r>
              <a:rPr lang="nb-NO" dirty="0"/>
              <a:t>Vi må se klarspråk som et middel i utviklingsprosjekter og andre satsinger. Husk at klarspråk er ikke et poeng i seg selv, men et middel for å få godt samarbeid med innbyggerne, lage gode tjenester og legge til rette for lokaldemokratiet.</a:t>
            </a:r>
          </a:p>
          <a:p>
            <a:endParaRPr lang="nb-NO" dirty="0"/>
          </a:p>
          <a:p>
            <a:r>
              <a:rPr lang="nb-NO" dirty="0"/>
              <a:t>Vi må derfor se klarspråk som en del av arbeidet med andre satsingsområder, enten det er digitalisering, kvalitetsarbeid eller demokratiarbeid.</a:t>
            </a:r>
          </a:p>
          <a:p>
            <a:endParaRPr lang="nb-NO" dirty="0"/>
          </a:p>
        </p:txBody>
      </p:sp>
      <p:sp>
        <p:nvSpPr>
          <p:cNvPr id="4" name="Plassholder for lysbildenummer 3"/>
          <p:cNvSpPr>
            <a:spLocks noGrp="1"/>
          </p:cNvSpPr>
          <p:nvPr>
            <p:ph type="sldNum" sz="quarter" idx="5"/>
          </p:nvPr>
        </p:nvSpPr>
        <p:spPr/>
        <p:txBody>
          <a:bodyPr/>
          <a:lstStyle/>
          <a:p>
            <a:fld id="{E9A5F360-E44A-4E4B-8558-CF50FC504B3C}" type="slidenum">
              <a:rPr lang="nb-NO" smtClean="0"/>
              <a:t>21</a:t>
            </a:fld>
            <a:endParaRPr lang="nb-NO"/>
          </a:p>
        </p:txBody>
      </p:sp>
    </p:spTree>
    <p:extLst>
      <p:ext uri="{BB962C8B-B14F-4D97-AF65-F5344CB8AC3E}">
        <p14:creationId xmlns:p14="http://schemas.microsoft.com/office/powerpoint/2010/main" val="24577081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Og det er ledelsen som må legge til rette for at avdelingene kan prioritere klarspråk. Evalueringen av det statlige </a:t>
            </a:r>
            <a:r>
              <a:rPr lang="nb-NO" dirty="0" err="1"/>
              <a:t>klarspråksprosjektet</a:t>
            </a:r>
            <a:r>
              <a:rPr lang="nb-NO" dirty="0"/>
              <a:t> i 2013 viste at forankring er avgjørende, og at virksomheter med god forankring har høyere måloppnåelse. </a:t>
            </a:r>
          </a:p>
          <a:p>
            <a:endParaRPr lang="nb-NO" dirty="0"/>
          </a:p>
          <a:p>
            <a:r>
              <a:rPr lang="nb-NO" dirty="0"/>
              <a:t>Kilde:  </a:t>
            </a:r>
            <a:br>
              <a:rPr lang="nb-NO" dirty="0"/>
            </a:br>
            <a:r>
              <a:rPr lang="nb-NO" dirty="0" err="1"/>
              <a:t>https</a:t>
            </a:r>
            <a:r>
              <a:rPr lang="nb-NO" dirty="0"/>
              <a:t>://</a:t>
            </a:r>
            <a:r>
              <a:rPr lang="nb-NO" dirty="0" err="1"/>
              <a:t>www.sprakradet.no</a:t>
            </a:r>
            <a:r>
              <a:rPr lang="nb-NO" dirty="0"/>
              <a:t>/</a:t>
            </a:r>
            <a:r>
              <a:rPr lang="nb-NO" dirty="0" err="1"/>
              <a:t>Klarsprak</a:t>
            </a:r>
            <a:r>
              <a:rPr lang="nb-NO" dirty="0"/>
              <a:t>/om-</a:t>
            </a:r>
            <a:r>
              <a:rPr lang="nb-NO" dirty="0" err="1"/>
              <a:t>klarsprak</a:t>
            </a:r>
            <a:r>
              <a:rPr lang="nb-NO" dirty="0"/>
              <a:t>/Kunnskap-om-</a:t>
            </a:r>
            <a:r>
              <a:rPr lang="nb-NO" dirty="0" err="1"/>
              <a:t>klarsprak</a:t>
            </a:r>
            <a:r>
              <a:rPr lang="nb-NO" dirty="0"/>
              <a:t>/evalueringer-av-prosjektet-klart-sprak-i-staten/Sluttevaluering-av-prosjektet-Klart-sprak-i-staten/</a:t>
            </a:r>
          </a:p>
        </p:txBody>
      </p:sp>
      <p:sp>
        <p:nvSpPr>
          <p:cNvPr id="4" name="Plassholder for lysbildenummer 3"/>
          <p:cNvSpPr>
            <a:spLocks noGrp="1"/>
          </p:cNvSpPr>
          <p:nvPr>
            <p:ph type="sldNum" sz="quarter" idx="5"/>
          </p:nvPr>
        </p:nvSpPr>
        <p:spPr/>
        <p:txBody>
          <a:bodyPr/>
          <a:lstStyle/>
          <a:p>
            <a:fld id="{E9A5F360-E44A-4E4B-8558-CF50FC504B3C}" type="slidenum">
              <a:rPr lang="nb-NO" smtClean="0"/>
              <a:t>22</a:t>
            </a:fld>
            <a:endParaRPr lang="nb-NO"/>
          </a:p>
        </p:txBody>
      </p:sp>
    </p:spTree>
    <p:extLst>
      <p:ext uri="{BB962C8B-B14F-4D97-AF65-F5344CB8AC3E}">
        <p14:creationId xmlns:p14="http://schemas.microsoft.com/office/powerpoint/2010/main" val="13701744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Så hvordan kommer vi i gang? </a:t>
            </a:r>
            <a:r>
              <a:rPr lang="nb-NO" baseline="0" dirty="0"/>
              <a:t>På klarspråk.no og ks.no kan vi finne mange ressurser som kan hjelpe oss i gang: </a:t>
            </a: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kurs og erfaringssamlinger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en tekstbase med tekster i klarspråk fra ulike kommuner som vi kan inspireres av og gjenbruke hvis vi ønsker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en verktøykasse for brukerinvolvering og effektmåling i </a:t>
            </a:r>
            <a:r>
              <a:rPr lang="nb-NO" dirty="0" err="1"/>
              <a:t>klarspråksarbeidet</a:t>
            </a:r>
            <a:endParaRPr lang="nb-NO"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en veileder i klart språk som hjelper oss å kommunisere godt med alle innbyggerne, uansett om de er vante lesere eller ikke</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Den statlige </a:t>
            </a:r>
            <a:r>
              <a:rPr lang="nb-NO" dirty="0" err="1"/>
              <a:t>klarspråkssatsingen</a:t>
            </a:r>
            <a:r>
              <a:rPr lang="nb-NO" dirty="0"/>
              <a:t> har også utviklet et e-læringskurs i klarspråk som er gratis for alle å bruke.</a:t>
            </a:r>
          </a:p>
        </p:txBody>
      </p:sp>
      <p:sp>
        <p:nvSpPr>
          <p:cNvPr id="4" name="Plassholder for lysbildenummer 3"/>
          <p:cNvSpPr>
            <a:spLocks noGrp="1"/>
          </p:cNvSpPr>
          <p:nvPr>
            <p:ph type="sldNum" sz="quarter" idx="5"/>
          </p:nvPr>
        </p:nvSpPr>
        <p:spPr/>
        <p:txBody>
          <a:bodyPr/>
          <a:lstStyle/>
          <a:p>
            <a:fld id="{E9A5F360-E44A-4E4B-8558-CF50FC504B3C}" type="slidenum">
              <a:rPr lang="nb-NO" smtClean="0"/>
              <a:t>23</a:t>
            </a:fld>
            <a:endParaRPr lang="nb-NO"/>
          </a:p>
        </p:txBody>
      </p:sp>
    </p:spTree>
    <p:extLst>
      <p:ext uri="{BB962C8B-B14F-4D97-AF65-F5344CB8AC3E}">
        <p14:creationId xmlns:p14="http://schemas.microsoft.com/office/powerpoint/2010/main" val="26689243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Hva synes dere om denne setningen? </a:t>
            </a:r>
          </a:p>
          <a:p>
            <a:endParaRPr lang="nb-NO" dirty="0"/>
          </a:p>
          <a:p>
            <a:r>
              <a:rPr lang="nb-NO" dirty="0"/>
              <a:t>Bruk to minutter til å diskutere med sidemannen.</a:t>
            </a:r>
          </a:p>
          <a:p>
            <a:endParaRPr lang="nb-NO" dirty="0"/>
          </a:p>
          <a:p>
            <a:r>
              <a:rPr lang="nb-NO" dirty="0">
                <a:effectLst/>
              </a:rPr>
              <a:t>Da en lokalpolitiker i Kristiansand</a:t>
            </a:r>
            <a:r>
              <a:rPr lang="nb-NO" baseline="0" dirty="0">
                <a:effectLst/>
              </a:rPr>
              <a:t> </a:t>
            </a:r>
            <a:r>
              <a:rPr lang="nb-NO" dirty="0">
                <a:effectLst/>
              </a:rPr>
              <a:t>fant denne setningen i den nye handlingsplanen til hjemkommunen, måtte hun klø seg i hodet. </a:t>
            </a:r>
            <a:endParaRPr lang="nb-NO" dirty="0"/>
          </a:p>
        </p:txBody>
      </p:sp>
      <p:sp>
        <p:nvSpPr>
          <p:cNvPr id="4" name="Plassholder for lysbildenummer 3"/>
          <p:cNvSpPr>
            <a:spLocks noGrp="1"/>
          </p:cNvSpPr>
          <p:nvPr>
            <p:ph type="sldNum" sz="quarter" idx="10"/>
          </p:nvPr>
        </p:nvSpPr>
        <p:spPr/>
        <p:txBody>
          <a:bodyPr/>
          <a:lstStyle/>
          <a:p>
            <a:fld id="{E9A5F360-E44A-4E4B-8558-CF50FC504B3C}" type="slidenum">
              <a:rPr lang="nb-NO" smtClean="0"/>
              <a:t>3</a:t>
            </a:fld>
            <a:endParaRPr lang="nb-NO"/>
          </a:p>
        </p:txBody>
      </p:sp>
    </p:spTree>
    <p:extLst>
      <p:ext uri="{BB962C8B-B14F-4D97-AF65-F5344CB8AC3E}">
        <p14:creationId xmlns:p14="http://schemas.microsoft.com/office/powerpoint/2010/main" val="40853757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err="1"/>
              <a:t>Mensa</a:t>
            </a:r>
            <a:r>
              <a:rPr lang="nb-NO" dirty="0"/>
              <a:t>-medlem Mira Svartnes Thorsen </a:t>
            </a:r>
            <a:r>
              <a:rPr lang="nb-NO" baseline="0" dirty="0"/>
              <a:t>sier at </a:t>
            </a:r>
            <a:r>
              <a:rPr lang="nb-NO" dirty="0">
                <a:effectLst/>
              </a:rPr>
              <a:t>hun har fått setningen forklart, men forstår den fortsatt ikke</a:t>
            </a:r>
            <a:r>
              <a:rPr lang="nb-NO" dirty="0" smtClean="0">
                <a:effectLst/>
              </a:rPr>
              <a:t>. </a:t>
            </a:r>
          </a:p>
          <a:p>
            <a:endParaRPr lang="nb-NO" dirty="0" smtClean="0">
              <a:effectLst/>
            </a:endParaRPr>
          </a:p>
          <a:p>
            <a:r>
              <a:rPr lang="nb-NO" dirty="0" smtClean="0">
                <a:effectLst/>
              </a:rPr>
              <a:t>Det er ikke bare i Kristiansand offentlige tekster</a:t>
            </a:r>
            <a:r>
              <a:rPr lang="nb-NO" baseline="0" dirty="0" smtClean="0">
                <a:effectLst/>
              </a:rPr>
              <a:t> og brev </a:t>
            </a:r>
            <a:r>
              <a:rPr lang="nb-NO" baseline="0" smtClean="0">
                <a:effectLst/>
              </a:rPr>
              <a:t>er uforståelige. </a:t>
            </a:r>
            <a:r>
              <a:rPr lang="nb-NO" dirty="0" smtClean="0"/>
              <a:t>Statens </a:t>
            </a:r>
            <a:r>
              <a:rPr lang="nb-NO" dirty="0" err="1"/>
              <a:t>innbyggerundersøkelse</a:t>
            </a:r>
            <a:r>
              <a:rPr lang="nb-NO" dirty="0"/>
              <a:t> for 2017 viste at folk fortsatt synes innholdet i offentlige brev er for vanskelig. Så en av hovedgrunnene til at vi trenger klarspråk, er altså at det skal være enkelt for innbyggerne å forstå hvilke rettigheter de har, og hvordan de skal gå fram for å oppnå dem. </a:t>
            </a:r>
          </a:p>
          <a:p>
            <a:endParaRPr lang="nb-NO" dirty="0"/>
          </a:p>
          <a:p>
            <a:r>
              <a:rPr lang="nb-NO" dirty="0"/>
              <a:t>Kilder: </a:t>
            </a:r>
          </a:p>
          <a:p>
            <a:r>
              <a:rPr lang="nb-NO" dirty="0"/>
              <a:t>https://www.nrk.no/sorlandet/mensa-medlem_-_-offentlige-brev-er-uforstaelige-1.14322772</a:t>
            </a:r>
          </a:p>
          <a:p>
            <a:r>
              <a:rPr lang="nb-NO" dirty="0"/>
              <a:t>https://www.vg.no/nyheter/innenriks/i/6E0W8/en-av-tre-forstaar-ikke-hva-som-staar-i-offentlige-brev</a:t>
            </a:r>
          </a:p>
          <a:p>
            <a:r>
              <a:rPr lang="nb-NO" dirty="0"/>
              <a:t>https://www.difi.no/rapporter-og-statistikk/undersokelser/innbyggerundersokelsen-2017</a:t>
            </a:r>
          </a:p>
          <a:p>
            <a:endParaRPr lang="nb-NO" dirty="0"/>
          </a:p>
          <a:p>
            <a:endParaRPr lang="nb-NO" dirty="0"/>
          </a:p>
          <a:p>
            <a:endParaRPr lang="nb-NO" dirty="0"/>
          </a:p>
          <a:p>
            <a:endParaRPr lang="nb-NO" dirty="0"/>
          </a:p>
          <a:p>
            <a:endParaRPr lang="nb-NO" dirty="0"/>
          </a:p>
          <a:p>
            <a:endParaRPr lang="nb-NO" dirty="0"/>
          </a:p>
        </p:txBody>
      </p:sp>
      <p:sp>
        <p:nvSpPr>
          <p:cNvPr id="4" name="Plassholder for lysbildenummer 3"/>
          <p:cNvSpPr>
            <a:spLocks noGrp="1"/>
          </p:cNvSpPr>
          <p:nvPr>
            <p:ph type="sldNum" sz="quarter" idx="10"/>
          </p:nvPr>
        </p:nvSpPr>
        <p:spPr/>
        <p:txBody>
          <a:bodyPr/>
          <a:lstStyle/>
          <a:p>
            <a:fld id="{E9A5F360-E44A-4E4B-8558-CF50FC504B3C}" type="slidenum">
              <a:rPr lang="nb-NO" smtClean="0"/>
              <a:t>4</a:t>
            </a:fld>
            <a:endParaRPr lang="nb-NO"/>
          </a:p>
        </p:txBody>
      </p:sp>
    </p:spTree>
    <p:extLst>
      <p:ext uri="{BB962C8B-B14F-4D97-AF65-F5344CB8AC3E}">
        <p14:creationId xmlns:p14="http://schemas.microsoft.com/office/powerpoint/2010/main" val="28815867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Så det er gode grunner til at vi bør endre måten vi skriver på, og skrive klarspråk. Nå skal vi se litt nærmere på hva klarspråk egentlig 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pPr marL="0" indent="0">
              <a:buNone/>
            </a:pPr>
            <a:r>
              <a:rPr lang="nb-NO" dirty="0"/>
              <a:t>Vi kommuniserer i klarspråk når ordlyd, struktur og visuell utforming er så tydelig at målgruppen </a:t>
            </a:r>
          </a:p>
          <a:p>
            <a:pPr marL="171450" indent="-171450">
              <a:buFontTx/>
              <a:buChar char="-"/>
            </a:pPr>
            <a:r>
              <a:rPr lang="nb-NO" dirty="0"/>
              <a:t>finner informasjonen de trenger</a:t>
            </a:r>
          </a:p>
          <a:p>
            <a:pPr marL="171450" indent="-171450">
              <a:buFontTx/>
              <a:buChar char="-"/>
            </a:pPr>
            <a:r>
              <a:rPr lang="nb-NO" dirty="0"/>
              <a:t>forstår det de finner</a:t>
            </a:r>
          </a:p>
          <a:p>
            <a:pPr marL="171450" indent="-171450">
              <a:buFontTx/>
              <a:buChar char="-"/>
            </a:pPr>
            <a:r>
              <a:rPr lang="nb-NO" dirty="0"/>
              <a:t>kan bruke det de finner, til å gjøre det de skal</a:t>
            </a:r>
          </a:p>
          <a:p>
            <a:pPr marL="0" indent="0">
              <a:buFontTx/>
              <a:buNone/>
            </a:pPr>
            <a:endParaRPr lang="nb-NO" dirty="0"/>
          </a:p>
          <a:p>
            <a:pPr marL="0" indent="0">
              <a:buFontTx/>
              <a:buNone/>
            </a:pPr>
            <a:r>
              <a:rPr lang="nb-NO" dirty="0"/>
              <a:t>Det er kanskje det siste punktet som skiller seg litt fra det vi ofte tenker er god tekstkvalitet: God tekst handler ikke bare om korrekt språk, gode setninger og en god struktur, men om at noen skal BRUKE teksten til noe. En god tekst gjør det enkelt for innbyggerne å utføre oppgavene sine, og gir dem svar på det de lurer på. En god tekst er effektiv.</a:t>
            </a:r>
          </a:p>
          <a:p>
            <a:endParaRPr lang="nb-NO" dirty="0"/>
          </a:p>
          <a:p>
            <a:r>
              <a:rPr lang="nb-NO" dirty="0"/>
              <a:t>Kanskje kan vi oftere tenke at vi skal snakke til folk som folk, og at vi skal se på teksten litt mer som en samtale, og litt mindre som et kronglete byråkratisk skriv.</a:t>
            </a:r>
          </a:p>
          <a:p>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Det er også verdt å merke seg at klarspråk ikke dreier seg om at alle tekster skal være forståelige for ALLE, men for målgruppen de er ment for. Det betyr at vi skal forklare fagbegreper når vi skriver til innbyggerne – eller kanskje til og med bytte ut fagbegreper med mer hverdagslige ord. Skriver vi til profesjonelle aktører, derimot, skal vi selvfølgelig kunne bruke fagbegreper uten problemer.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Definisjonen gjør det også klart at klarspråk ikke bare er skrivebordsarbeid. Det er målgruppen som kan avgjøre om en tekst er klar, og derfor bør vi alltid involvere innbyggerne når vi lager nye vedtaksmaler, nettsider eller digitale tjenester.</a:t>
            </a:r>
          </a:p>
          <a:p>
            <a:endParaRPr lang="nb-NO" dirty="0"/>
          </a:p>
          <a:p>
            <a:r>
              <a:rPr lang="nb-NO" dirty="0"/>
              <a:t>Kilde: https://www.sprakradet.no/Klarsprak/om-klarsprak/hva-er-klarsprak/</a:t>
            </a:r>
          </a:p>
          <a:p>
            <a:endParaRPr lang="nb-NO" dirty="0"/>
          </a:p>
        </p:txBody>
      </p:sp>
      <p:sp>
        <p:nvSpPr>
          <p:cNvPr id="4" name="Plassholder for lysbildenummer 3"/>
          <p:cNvSpPr>
            <a:spLocks noGrp="1"/>
          </p:cNvSpPr>
          <p:nvPr>
            <p:ph type="sldNum" sz="quarter" idx="10"/>
          </p:nvPr>
        </p:nvSpPr>
        <p:spPr/>
        <p:txBody>
          <a:bodyPr/>
          <a:lstStyle/>
          <a:p>
            <a:fld id="{ACFE2F57-E0AC-714B-BD94-C1D69009A103}" type="slidenum">
              <a:rPr lang="nb-NO" smtClean="0"/>
              <a:t>5</a:t>
            </a:fld>
            <a:endParaRPr lang="nb-NO"/>
          </a:p>
        </p:txBody>
      </p:sp>
    </p:spTree>
    <p:extLst>
      <p:ext uri="{BB962C8B-B14F-4D97-AF65-F5344CB8AC3E}">
        <p14:creationId xmlns:p14="http://schemas.microsoft.com/office/powerpoint/2010/main" val="12921288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Nå skal dere få en liten oppgave: Les teksten dere får utdelt her, og diskuter litt med sidemannen: Er teksten skrevet i klarspråk? </a:t>
            </a:r>
            <a:r>
              <a:rPr lang="nn-NO" dirty="0" err="1"/>
              <a:t>Hva</a:t>
            </a:r>
            <a:r>
              <a:rPr lang="nn-NO" dirty="0"/>
              <a:t> er bra med den, og </a:t>
            </a:r>
            <a:r>
              <a:rPr lang="nn-NO" dirty="0" err="1"/>
              <a:t>hva</a:t>
            </a:r>
            <a:r>
              <a:rPr lang="nn-NO" dirty="0"/>
              <a:t> kan bli </a:t>
            </a:r>
            <a:r>
              <a:rPr lang="nn-NO" dirty="0" err="1"/>
              <a:t>bedre</a:t>
            </a:r>
            <a:r>
              <a:rPr lang="nn-NO"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n-NO" dirty="0"/>
          </a:p>
          <a:p>
            <a:pPr marL="0" marR="0" lvl="0" indent="0" algn="l" defTabSz="914400" rtl="0" eaLnBrk="1" fontAlgn="auto" latinLnBrk="0" hangingPunct="1">
              <a:lnSpc>
                <a:spcPct val="100000"/>
              </a:lnSpc>
              <a:spcBef>
                <a:spcPts val="0"/>
              </a:spcBef>
              <a:spcAft>
                <a:spcPts val="0"/>
              </a:spcAft>
              <a:buClrTx/>
              <a:buSzTx/>
              <a:buFontTx/>
              <a:buNone/>
              <a:tabLst/>
              <a:defRPr/>
            </a:pPr>
            <a:r>
              <a:rPr lang="nn-NO" dirty="0"/>
              <a:t>Vi bruker omtrent 5 </a:t>
            </a:r>
            <a:r>
              <a:rPr lang="nn-NO" dirty="0" err="1"/>
              <a:t>minutter</a:t>
            </a:r>
            <a:r>
              <a:rPr lang="nn-NO" dirty="0"/>
              <a:t> på denne </a:t>
            </a:r>
            <a:r>
              <a:rPr lang="nn-NO" dirty="0" err="1"/>
              <a:t>oppgaven</a:t>
            </a:r>
            <a:r>
              <a:rPr lang="nn-NO" dirty="0"/>
              <a:t> og </a:t>
            </a:r>
            <a:r>
              <a:rPr lang="nn-NO" dirty="0" err="1"/>
              <a:t>oppsummerer</a:t>
            </a:r>
            <a:r>
              <a:rPr lang="nn-NO" dirty="0"/>
              <a:t> i plenum etterpå.</a:t>
            </a:r>
          </a:p>
          <a:p>
            <a:pPr marL="0" marR="0" lvl="0" indent="0" algn="l" defTabSz="914400" rtl="0" eaLnBrk="1" fontAlgn="auto" latinLnBrk="0" hangingPunct="1">
              <a:lnSpc>
                <a:spcPct val="100000"/>
              </a:lnSpc>
              <a:spcBef>
                <a:spcPts val="0"/>
              </a:spcBef>
              <a:spcAft>
                <a:spcPts val="0"/>
              </a:spcAft>
              <a:buClrTx/>
              <a:buSzTx/>
              <a:buFontTx/>
              <a:buNone/>
              <a:tabLst/>
              <a:defRPr/>
            </a:pPr>
            <a:endParaRPr lang="nn-NO" dirty="0"/>
          </a:p>
          <a:p>
            <a:pPr marL="0" marR="0" lvl="0" indent="0" algn="l" defTabSz="914400" rtl="0" eaLnBrk="1" fontAlgn="auto" latinLnBrk="0" hangingPunct="1">
              <a:lnSpc>
                <a:spcPct val="100000"/>
              </a:lnSpc>
              <a:spcBef>
                <a:spcPts val="0"/>
              </a:spcBef>
              <a:spcAft>
                <a:spcPts val="0"/>
              </a:spcAft>
              <a:buClrTx/>
              <a:buSzTx/>
              <a:buFontTx/>
              <a:buNone/>
              <a:tabLst/>
              <a:defRPr/>
            </a:pPr>
            <a:r>
              <a:rPr lang="nn-NO" dirty="0"/>
              <a:t>Oppsummering av </a:t>
            </a:r>
            <a:r>
              <a:rPr lang="nn-NO" dirty="0" err="1"/>
              <a:t>oppgaven</a:t>
            </a:r>
            <a:r>
              <a:rPr lang="nn-NO"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Ja, hva synes dere om denne teksten? (Bruk inntil 5 minutter på deltakernes refleksjoner, og oppsummer med neste lysbilde.)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Kilde: Dette er en reell tekst hentet fra en kommune som vi har gitt det fiktive navnet «Holand kommune».</a:t>
            </a:r>
          </a:p>
          <a:p>
            <a:endParaRPr lang="nb-NO" dirty="0"/>
          </a:p>
        </p:txBody>
      </p:sp>
      <p:sp>
        <p:nvSpPr>
          <p:cNvPr id="4" name="Plassholder for lysbildenummer 3"/>
          <p:cNvSpPr>
            <a:spLocks noGrp="1"/>
          </p:cNvSpPr>
          <p:nvPr>
            <p:ph type="sldNum" sz="quarter" idx="5"/>
          </p:nvPr>
        </p:nvSpPr>
        <p:spPr/>
        <p:txBody>
          <a:bodyPr/>
          <a:lstStyle/>
          <a:p>
            <a:fld id="{E9A5F360-E44A-4E4B-8558-CF50FC504B3C}" type="slidenum">
              <a:rPr lang="nb-NO" smtClean="0"/>
              <a:t>6</a:t>
            </a:fld>
            <a:endParaRPr lang="nb-NO"/>
          </a:p>
        </p:txBody>
      </p:sp>
    </p:spTree>
    <p:extLst>
      <p:ext uri="{BB962C8B-B14F-4D97-AF65-F5344CB8AC3E}">
        <p14:creationId xmlns:p14="http://schemas.microsoft.com/office/powerpoint/2010/main" val="25815136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Denne teksten fungerer ikke så godt. Den er skrevet fra kommunens perspektiv, uten å ta hensyn til hva leserne faktisk har behov for av informasjon.</a:t>
            </a:r>
          </a:p>
          <a:p>
            <a:endParaRPr lang="nb-NO" dirty="0"/>
          </a:p>
          <a:p>
            <a:r>
              <a:rPr lang="nb-NO" dirty="0"/>
              <a:t>Utfordringer ved denne teksten:</a:t>
            </a:r>
          </a:p>
          <a:p>
            <a:endParaRPr lang="nb-NO" dirty="0"/>
          </a:p>
          <a:p>
            <a:pPr marL="171450" indent="-171450">
              <a:buFontTx/>
              <a:buChar char="-"/>
            </a:pPr>
            <a:r>
              <a:rPr lang="nb-NO" dirty="0"/>
              <a:t>Overskriften er ikke presis nok. Hva får jeg egentlig informasjon om her?</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b-NO" dirty="0"/>
              <a:t>Den inneholder et langt </a:t>
            </a:r>
            <a:r>
              <a:rPr lang="nb-NO" dirty="0" err="1"/>
              <a:t>lovsitat</a:t>
            </a:r>
            <a:r>
              <a:rPr lang="nb-NO" dirty="0"/>
              <a:t> som leseren selv må tolke.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b-NO" dirty="0"/>
              <a:t>Hovedbudskapet kommer sent.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b-NO" dirty="0"/>
              <a:t>Den har flere tunge setninger, passivformuleringer og korrekturfeil.</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b-NO" dirty="0"/>
              <a:t>Den er holdt i en lite imøtekommende tone.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b-NO" dirty="0"/>
              <a:t>Den mangler mellomtitler.</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b-NO" dirty="0"/>
              <a:t>Den veksler mellom </a:t>
            </a:r>
            <a:r>
              <a:rPr lang="nb-NO" i="1" dirty="0"/>
              <a:t>dere</a:t>
            </a:r>
            <a:r>
              <a:rPr lang="nb-NO" dirty="0"/>
              <a:t> og </a:t>
            </a:r>
            <a:r>
              <a:rPr lang="nb-NO" i="1" dirty="0"/>
              <a:t>De/Dem.</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b-NO" dirty="0"/>
              <a:t>Den mangler relevant informasjon som leserne trenger.</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nb-NO" i="1"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nb-NO"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nb-NO" dirty="0"/>
          </a:p>
          <a:p>
            <a:pPr marL="171450" indent="-171450">
              <a:buFontTx/>
              <a:buChar char="-"/>
            </a:pPr>
            <a:endParaRPr lang="nb-NO" dirty="0"/>
          </a:p>
          <a:p>
            <a:pPr marL="171450" indent="-171450">
              <a:buFontTx/>
              <a:buChar char="-"/>
            </a:pPr>
            <a:endParaRPr lang="nb-NO" dirty="0"/>
          </a:p>
          <a:p>
            <a:endParaRPr lang="nb-NO" dirty="0"/>
          </a:p>
          <a:p>
            <a:endParaRPr lang="nb-NO" dirty="0"/>
          </a:p>
        </p:txBody>
      </p:sp>
      <p:sp>
        <p:nvSpPr>
          <p:cNvPr id="4" name="Plassholder for lysbildenummer 3"/>
          <p:cNvSpPr>
            <a:spLocks noGrp="1"/>
          </p:cNvSpPr>
          <p:nvPr>
            <p:ph type="sldNum" sz="quarter" idx="5"/>
          </p:nvPr>
        </p:nvSpPr>
        <p:spPr/>
        <p:txBody>
          <a:bodyPr/>
          <a:lstStyle/>
          <a:p>
            <a:fld id="{E9A5F360-E44A-4E4B-8558-CF50FC504B3C}" type="slidenum">
              <a:rPr lang="nb-NO" smtClean="0"/>
              <a:t>7</a:t>
            </a:fld>
            <a:endParaRPr lang="nb-NO"/>
          </a:p>
        </p:txBody>
      </p:sp>
    </p:spTree>
    <p:extLst>
      <p:ext uri="{BB962C8B-B14F-4D97-AF65-F5344CB8AC3E}">
        <p14:creationId xmlns:p14="http://schemas.microsoft.com/office/powerpoint/2010/main" val="19239637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Vi skal se en liten filmsnutt til. Denne filmen er laget om den teksten dere nettopp har sett på.</a:t>
            </a:r>
          </a:p>
        </p:txBody>
      </p:sp>
      <p:sp>
        <p:nvSpPr>
          <p:cNvPr id="4" name="Plassholder for lysbildenummer 3"/>
          <p:cNvSpPr>
            <a:spLocks noGrp="1"/>
          </p:cNvSpPr>
          <p:nvPr>
            <p:ph type="sldNum" sz="quarter" idx="5"/>
          </p:nvPr>
        </p:nvSpPr>
        <p:spPr/>
        <p:txBody>
          <a:bodyPr/>
          <a:lstStyle/>
          <a:p>
            <a:fld id="{E9A5F360-E44A-4E4B-8558-CF50FC504B3C}" type="slidenum">
              <a:rPr lang="nb-NO" smtClean="0"/>
              <a:t>8</a:t>
            </a:fld>
            <a:endParaRPr lang="nb-NO"/>
          </a:p>
        </p:txBody>
      </p:sp>
    </p:spTree>
    <p:extLst>
      <p:ext uri="{BB962C8B-B14F-4D97-AF65-F5344CB8AC3E}">
        <p14:creationId xmlns:p14="http://schemas.microsoft.com/office/powerpoint/2010/main" val="14644092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Les teksten dere får utdelt. </a:t>
            </a:r>
          </a:p>
          <a:p>
            <a:r>
              <a:rPr lang="nb-NO" dirty="0"/>
              <a:t>Hva synes dere om denne versjonen sammenlignet med den forrige? </a:t>
            </a:r>
          </a:p>
          <a:p>
            <a:endParaRPr lang="nb-NO" dirty="0"/>
          </a:p>
          <a:p>
            <a:r>
              <a:rPr lang="nb-NO" dirty="0"/>
              <a:t>Når dere har lest gjennom, kan dere diskutere litt med sidemannen. Vi bruker 5 minutter på denne oppgaven.</a:t>
            </a:r>
          </a:p>
          <a:p>
            <a:endParaRPr lang="nb-NO" dirty="0"/>
          </a:p>
          <a:p>
            <a:r>
              <a:rPr lang="nb-NO" dirty="0"/>
              <a:t>Oppsummering: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Hva er annerledes med denne teksten? (Bruk inntil 5 minutter på deltakernes refleksjoner, og oppsummer med neste lysbilde.)</a:t>
            </a:r>
          </a:p>
          <a:p>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Kilde: Dette er en reell ny versjon hentet fra en kommune som vi har gitt det fiktive navnet «Holand kommune».</a:t>
            </a:r>
          </a:p>
          <a:p>
            <a:endParaRPr lang="nb-NO" dirty="0"/>
          </a:p>
          <a:p>
            <a:endParaRPr lang="nb-NO" dirty="0"/>
          </a:p>
        </p:txBody>
      </p:sp>
      <p:sp>
        <p:nvSpPr>
          <p:cNvPr id="4" name="Plassholder for lysbildenummer 3"/>
          <p:cNvSpPr>
            <a:spLocks noGrp="1"/>
          </p:cNvSpPr>
          <p:nvPr>
            <p:ph type="sldNum" sz="quarter" idx="5"/>
          </p:nvPr>
        </p:nvSpPr>
        <p:spPr/>
        <p:txBody>
          <a:bodyPr/>
          <a:lstStyle/>
          <a:p>
            <a:fld id="{E9A5F360-E44A-4E4B-8558-CF50FC504B3C}" type="slidenum">
              <a:rPr lang="nb-NO" smtClean="0"/>
              <a:t>9</a:t>
            </a:fld>
            <a:endParaRPr lang="nb-NO"/>
          </a:p>
        </p:txBody>
      </p:sp>
    </p:spTree>
    <p:extLst>
      <p:ext uri="{BB962C8B-B14F-4D97-AF65-F5344CB8AC3E}">
        <p14:creationId xmlns:p14="http://schemas.microsoft.com/office/powerpoint/2010/main" val="22351473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tellysbilde">
    <p:spTree>
      <p:nvGrpSpPr>
        <p:cNvPr id="1" name=""/>
        <p:cNvGrpSpPr/>
        <p:nvPr/>
      </p:nvGrpSpPr>
      <p:grpSpPr>
        <a:xfrm>
          <a:off x="0" y="0"/>
          <a:ext cx="0" cy="0"/>
          <a:chOff x="0" y="0"/>
          <a:chExt cx="0" cy="0"/>
        </a:xfrm>
      </p:grpSpPr>
      <p:sp>
        <p:nvSpPr>
          <p:cNvPr id="7" name="Rektangel 6"/>
          <p:cNvSpPr/>
          <p:nvPr userDrawn="1"/>
        </p:nvSpPr>
        <p:spPr>
          <a:xfrm>
            <a:off x="0" y="1244600"/>
            <a:ext cx="12192000" cy="3378200"/>
          </a:xfrm>
          <a:prstGeom prst="rect">
            <a:avLst/>
          </a:prstGeom>
          <a:solidFill>
            <a:srgbClr val="001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10" name="Rektangel 9"/>
          <p:cNvSpPr/>
          <p:nvPr userDrawn="1"/>
        </p:nvSpPr>
        <p:spPr>
          <a:xfrm>
            <a:off x="10244667" y="5911850"/>
            <a:ext cx="1701800" cy="8191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11" name="Title 19"/>
          <p:cNvSpPr>
            <a:spLocks noGrp="1"/>
          </p:cNvSpPr>
          <p:nvPr>
            <p:ph type="ctrTitle"/>
          </p:nvPr>
        </p:nvSpPr>
        <p:spPr>
          <a:xfrm>
            <a:off x="664227" y="2196036"/>
            <a:ext cx="9915291" cy="466880"/>
          </a:xfrm>
        </p:spPr>
        <p:txBody>
          <a:bodyPr>
            <a:noAutofit/>
          </a:bodyPr>
          <a:lstStyle>
            <a:lvl1pPr algn="l">
              <a:defRPr sz="3000">
                <a:solidFill>
                  <a:srgbClr val="FFFFFF"/>
                </a:solidFill>
              </a:defRPr>
            </a:lvl1pPr>
          </a:lstStyle>
          <a:p>
            <a:endParaRPr lang="nb-NO" dirty="0"/>
          </a:p>
        </p:txBody>
      </p:sp>
      <p:sp>
        <p:nvSpPr>
          <p:cNvPr id="12" name="Subtitle 20"/>
          <p:cNvSpPr>
            <a:spLocks noGrp="1"/>
          </p:cNvSpPr>
          <p:nvPr>
            <p:ph type="subTitle" idx="1"/>
          </p:nvPr>
        </p:nvSpPr>
        <p:spPr>
          <a:xfrm>
            <a:off x="664227" y="2822895"/>
            <a:ext cx="8534400" cy="516192"/>
          </a:xfrm>
        </p:spPr>
        <p:txBody>
          <a:bodyPr>
            <a:normAutofit/>
          </a:bodyPr>
          <a:lstStyle>
            <a:lvl1pPr marL="0" indent="0">
              <a:buFontTx/>
              <a:buNone/>
              <a:defRPr sz="2000">
                <a:solidFill>
                  <a:srgbClr val="FFFFFF"/>
                </a:solidFill>
              </a:defRPr>
            </a:lvl1pPr>
          </a:lstStyle>
          <a:p>
            <a:endParaRPr lang="nb-NO" dirty="0"/>
          </a:p>
        </p:txBody>
      </p:sp>
      <p:pic>
        <p:nvPicPr>
          <p:cNvPr id="13" name="Bilde 12" descr="ks_hovedlogo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9138" y="463550"/>
            <a:ext cx="953397" cy="476250"/>
          </a:xfrm>
          <a:prstGeom prst="rect">
            <a:avLst/>
          </a:prstGeom>
        </p:spPr>
      </p:pic>
      <p:pic>
        <p:nvPicPr>
          <p:cNvPr id="14" name="Bilde 13" descr="KS taglin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6438" y="6159500"/>
            <a:ext cx="3137662" cy="287901"/>
          </a:xfrm>
          <a:prstGeom prst="rect">
            <a:avLst/>
          </a:prstGeom>
        </p:spPr>
      </p:pic>
    </p:spTree>
    <p:extLst>
      <p:ext uri="{BB962C8B-B14F-4D97-AF65-F5344CB8AC3E}">
        <p14:creationId xmlns:p14="http://schemas.microsoft.com/office/powerpoint/2010/main" val="1725589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Kapittelslide">
    <p:spTree>
      <p:nvGrpSpPr>
        <p:cNvPr id="1" name=""/>
        <p:cNvGrpSpPr/>
        <p:nvPr/>
      </p:nvGrpSpPr>
      <p:grpSpPr>
        <a:xfrm>
          <a:off x="0" y="0"/>
          <a:ext cx="0" cy="0"/>
          <a:chOff x="0" y="0"/>
          <a:chExt cx="0" cy="0"/>
        </a:xfrm>
      </p:grpSpPr>
      <p:sp>
        <p:nvSpPr>
          <p:cNvPr id="7" name="Rektangel 6"/>
          <p:cNvSpPr/>
          <p:nvPr userDrawn="1"/>
        </p:nvSpPr>
        <p:spPr>
          <a:xfrm>
            <a:off x="0" y="1244600"/>
            <a:ext cx="12192000" cy="5613400"/>
          </a:xfrm>
          <a:prstGeom prst="rect">
            <a:avLst/>
          </a:prstGeom>
          <a:solidFill>
            <a:srgbClr val="001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8" name="Tittel 1"/>
          <p:cNvSpPr>
            <a:spLocks noGrp="1"/>
          </p:cNvSpPr>
          <p:nvPr>
            <p:ph type="ctrTitle"/>
          </p:nvPr>
        </p:nvSpPr>
        <p:spPr>
          <a:xfrm>
            <a:off x="664227" y="2196036"/>
            <a:ext cx="7493466" cy="1066928"/>
          </a:xfrm>
        </p:spPr>
        <p:txBody>
          <a:bodyPr lIns="0" tIns="0" rIns="0" bIns="0" anchor="t">
            <a:noAutofit/>
          </a:bodyPr>
          <a:lstStyle>
            <a:lvl1pPr marL="0" indent="0" algn="l">
              <a:defRPr sz="3000">
                <a:solidFill>
                  <a:schemeClr val="bg1"/>
                </a:solidFill>
                <a:latin typeface="Calibri"/>
                <a:cs typeface="Calibri"/>
              </a:defRPr>
            </a:lvl1pPr>
          </a:lstStyle>
          <a:p>
            <a:r>
              <a:rPr lang="nb-NO" dirty="0"/>
              <a:t>Klikk for å redigere tittelstil</a:t>
            </a:r>
          </a:p>
        </p:txBody>
      </p:sp>
      <p:pic>
        <p:nvPicPr>
          <p:cNvPr id="6" name="Bilde 5" descr="ks_hovedlogo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9138" y="463550"/>
            <a:ext cx="953397" cy="476250"/>
          </a:xfrm>
          <a:prstGeom prst="rect">
            <a:avLst/>
          </a:prstGeom>
        </p:spPr>
      </p:pic>
      <p:pic>
        <p:nvPicPr>
          <p:cNvPr id="9" name="Bilde 8" descr="kommunelenka.png"/>
          <p:cNvPicPr>
            <a:picLocks noChangeAspect="1"/>
          </p:cNvPicPr>
          <p:nvPr userDrawn="1"/>
        </p:nvPicPr>
        <p:blipFill>
          <a:blip r:embed="rId3">
            <a:alphaModFix amt="27000"/>
            <a:extLst>
              <a:ext uri="{28A0092B-C50C-407E-A947-70E740481C1C}">
                <a14:useLocalDpi xmlns:a14="http://schemas.microsoft.com/office/drawing/2010/main" val="0"/>
              </a:ext>
            </a:extLst>
          </a:blip>
          <a:stretch>
            <a:fillRect/>
          </a:stretch>
        </p:blipFill>
        <p:spPr>
          <a:xfrm>
            <a:off x="8157693" y="1450325"/>
            <a:ext cx="5117920" cy="5079466"/>
          </a:xfrm>
          <a:prstGeom prst="rect">
            <a:avLst/>
          </a:prstGeom>
        </p:spPr>
      </p:pic>
    </p:spTree>
    <p:extLst>
      <p:ext uri="{BB962C8B-B14F-4D97-AF65-F5344CB8AC3E}">
        <p14:creationId xmlns:p14="http://schemas.microsoft.com/office/powerpoint/2010/main" val="22594785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Kapittelslide">
    <p:spTree>
      <p:nvGrpSpPr>
        <p:cNvPr id="1" name=""/>
        <p:cNvGrpSpPr/>
        <p:nvPr/>
      </p:nvGrpSpPr>
      <p:grpSpPr>
        <a:xfrm>
          <a:off x="0" y="0"/>
          <a:ext cx="0" cy="0"/>
          <a:chOff x="0" y="0"/>
          <a:chExt cx="0" cy="0"/>
        </a:xfrm>
      </p:grpSpPr>
      <p:sp>
        <p:nvSpPr>
          <p:cNvPr id="7" name="Rektangel 6"/>
          <p:cNvSpPr/>
          <p:nvPr userDrawn="1"/>
        </p:nvSpPr>
        <p:spPr>
          <a:xfrm>
            <a:off x="0" y="1244600"/>
            <a:ext cx="12192000" cy="5613400"/>
          </a:xfrm>
          <a:prstGeom prst="rect">
            <a:avLst/>
          </a:prstGeom>
          <a:solidFill>
            <a:srgbClr val="008CD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8" name="Tittel 1"/>
          <p:cNvSpPr>
            <a:spLocks noGrp="1"/>
          </p:cNvSpPr>
          <p:nvPr>
            <p:ph type="ctrTitle"/>
          </p:nvPr>
        </p:nvSpPr>
        <p:spPr>
          <a:xfrm>
            <a:off x="664227" y="2196036"/>
            <a:ext cx="7151487" cy="1230558"/>
          </a:xfrm>
        </p:spPr>
        <p:txBody>
          <a:bodyPr lIns="0" tIns="0" rIns="0" bIns="0" anchor="t">
            <a:noAutofit/>
          </a:bodyPr>
          <a:lstStyle>
            <a:lvl1pPr marL="0" indent="0" algn="l">
              <a:defRPr sz="3000">
                <a:solidFill>
                  <a:schemeClr val="bg1"/>
                </a:solidFill>
                <a:latin typeface="Calibri"/>
                <a:cs typeface="Calibri"/>
              </a:defRPr>
            </a:lvl1pPr>
          </a:lstStyle>
          <a:p>
            <a:r>
              <a:rPr lang="nb-NO" dirty="0"/>
              <a:t>Klikk for å redigere tittelstil</a:t>
            </a:r>
          </a:p>
        </p:txBody>
      </p:sp>
      <p:pic>
        <p:nvPicPr>
          <p:cNvPr id="6" name="Bilde 5" descr="ks_hovedlogo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9138" y="463550"/>
            <a:ext cx="953397" cy="476250"/>
          </a:xfrm>
          <a:prstGeom prst="rect">
            <a:avLst/>
          </a:prstGeom>
        </p:spPr>
      </p:pic>
      <p:pic>
        <p:nvPicPr>
          <p:cNvPr id="9" name="Bilde 8" descr="kommunelenka.png"/>
          <p:cNvPicPr>
            <a:picLocks noChangeAspect="1"/>
          </p:cNvPicPr>
          <p:nvPr userDrawn="1"/>
        </p:nvPicPr>
        <p:blipFill>
          <a:blip r:embed="rId3">
            <a:alphaModFix amt="27000"/>
            <a:extLst>
              <a:ext uri="{28A0092B-C50C-407E-A947-70E740481C1C}">
                <a14:useLocalDpi xmlns:a14="http://schemas.microsoft.com/office/drawing/2010/main" val="0"/>
              </a:ext>
            </a:extLst>
          </a:blip>
          <a:stretch>
            <a:fillRect/>
          </a:stretch>
        </p:blipFill>
        <p:spPr>
          <a:xfrm>
            <a:off x="8157693" y="1450325"/>
            <a:ext cx="5117920" cy="5079466"/>
          </a:xfrm>
          <a:prstGeom prst="rect">
            <a:avLst/>
          </a:prstGeom>
        </p:spPr>
      </p:pic>
    </p:spTree>
    <p:extLst>
      <p:ext uri="{BB962C8B-B14F-4D97-AF65-F5344CB8AC3E}">
        <p14:creationId xmlns:p14="http://schemas.microsoft.com/office/powerpoint/2010/main" val="3185956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Kapittelslide">
    <p:spTree>
      <p:nvGrpSpPr>
        <p:cNvPr id="1" name=""/>
        <p:cNvGrpSpPr/>
        <p:nvPr/>
      </p:nvGrpSpPr>
      <p:grpSpPr>
        <a:xfrm>
          <a:off x="0" y="0"/>
          <a:ext cx="0" cy="0"/>
          <a:chOff x="0" y="0"/>
          <a:chExt cx="0" cy="0"/>
        </a:xfrm>
      </p:grpSpPr>
      <p:sp>
        <p:nvSpPr>
          <p:cNvPr id="7" name="Rektangel 6"/>
          <p:cNvSpPr/>
          <p:nvPr userDrawn="1"/>
        </p:nvSpPr>
        <p:spPr>
          <a:xfrm>
            <a:off x="0" y="1244600"/>
            <a:ext cx="12192000" cy="5613400"/>
          </a:xfrm>
          <a:prstGeom prst="rect">
            <a:avLst/>
          </a:prstGeom>
          <a:solidFill>
            <a:srgbClr val="BCCF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8" name="Tittel 1"/>
          <p:cNvSpPr>
            <a:spLocks noGrp="1"/>
          </p:cNvSpPr>
          <p:nvPr>
            <p:ph type="ctrTitle"/>
          </p:nvPr>
        </p:nvSpPr>
        <p:spPr>
          <a:xfrm>
            <a:off x="664227" y="2196036"/>
            <a:ext cx="6756851" cy="1134305"/>
          </a:xfrm>
        </p:spPr>
        <p:txBody>
          <a:bodyPr lIns="0" tIns="0" rIns="0" bIns="0" anchor="t">
            <a:noAutofit/>
          </a:bodyPr>
          <a:lstStyle>
            <a:lvl1pPr marL="0" indent="0" algn="l">
              <a:defRPr sz="3000">
                <a:solidFill>
                  <a:srgbClr val="001A58"/>
                </a:solidFill>
                <a:latin typeface="Calibri"/>
                <a:cs typeface="Calibri"/>
              </a:defRPr>
            </a:lvl1pPr>
          </a:lstStyle>
          <a:p>
            <a:r>
              <a:rPr lang="nb-NO" dirty="0"/>
              <a:t>Klikk for å redigere tittelstil</a:t>
            </a:r>
          </a:p>
        </p:txBody>
      </p:sp>
      <p:pic>
        <p:nvPicPr>
          <p:cNvPr id="6" name="Bilde 5" descr="ks_hovedlogo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9138" y="463550"/>
            <a:ext cx="953397" cy="476250"/>
          </a:xfrm>
          <a:prstGeom prst="rect">
            <a:avLst/>
          </a:prstGeom>
        </p:spPr>
      </p:pic>
      <p:pic>
        <p:nvPicPr>
          <p:cNvPr id="9" name="Bilde 8" descr="kommunelenka.png"/>
          <p:cNvPicPr>
            <a:picLocks noChangeAspect="1"/>
          </p:cNvPicPr>
          <p:nvPr userDrawn="1"/>
        </p:nvPicPr>
        <p:blipFill>
          <a:blip r:embed="rId3">
            <a:alphaModFix amt="27000"/>
            <a:extLst>
              <a:ext uri="{28A0092B-C50C-407E-A947-70E740481C1C}">
                <a14:useLocalDpi xmlns:a14="http://schemas.microsoft.com/office/drawing/2010/main" val="0"/>
              </a:ext>
            </a:extLst>
          </a:blip>
          <a:stretch>
            <a:fillRect/>
          </a:stretch>
        </p:blipFill>
        <p:spPr>
          <a:xfrm>
            <a:off x="8157693" y="1450325"/>
            <a:ext cx="5117920" cy="5079466"/>
          </a:xfrm>
          <a:prstGeom prst="rect">
            <a:avLst/>
          </a:prstGeom>
        </p:spPr>
      </p:pic>
    </p:spTree>
    <p:extLst>
      <p:ext uri="{BB962C8B-B14F-4D97-AF65-F5344CB8AC3E}">
        <p14:creationId xmlns:p14="http://schemas.microsoft.com/office/powerpoint/2010/main" val="18064851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3_Tittel og innho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solidFill>
                  <a:srgbClr val="85817D"/>
                </a:solidFill>
              </a:defRPr>
            </a:lvl1pPr>
          </a:lstStyle>
          <a:p>
            <a:r>
              <a:rPr lang="nb-NO" noProof="0"/>
              <a:t>Klikk for å redigere tittelstil</a:t>
            </a:r>
            <a:endParaRPr lang="nb-NO" noProof="0" dirty="0"/>
          </a:p>
        </p:txBody>
      </p:sp>
      <p:sp>
        <p:nvSpPr>
          <p:cNvPr id="3" name="Content Placeholder 2"/>
          <p:cNvSpPr>
            <a:spLocks noGrp="1"/>
          </p:cNvSpPr>
          <p:nvPr>
            <p:ph idx="1"/>
          </p:nvPr>
        </p:nvSpPr>
        <p:spPr/>
        <p:txBody>
          <a:bodyPr/>
          <a:lstStyle>
            <a:lvl1pPr marL="314325" indent="-314325">
              <a:buFontTx/>
              <a:buBlip>
                <a:blip r:embed="rId2"/>
              </a:buBlip>
              <a:defRPr/>
            </a:lvl1pPr>
            <a:lvl2pPr marL="647700" indent="-285750">
              <a:buFontTx/>
              <a:buBlip>
                <a:blip r:embed="rId2"/>
              </a:buBlip>
              <a:defRPr/>
            </a:lvl2pPr>
            <a:lvl3pPr marL="933450" indent="-304800">
              <a:buFontTx/>
              <a:buBlip>
                <a:blip r:embed="rId2"/>
              </a:buBlip>
              <a:defRPr/>
            </a:lvl3pPr>
            <a:lvl4pPr marL="1200150" indent="-304800">
              <a:buFontTx/>
              <a:buBlip>
                <a:blip r:embed="rId2"/>
              </a:buBlip>
              <a:defRPr/>
            </a:lvl4pPr>
            <a:lvl5pPr marL="1438275" indent="-276225">
              <a:buFontTx/>
              <a:buBlip>
                <a:blip r:embed="rId2"/>
              </a:buBlip>
              <a:defRPr/>
            </a:lvl5pPr>
          </a:lstStyle>
          <a:p>
            <a:pPr lvl="0"/>
            <a:r>
              <a:rPr lang="nb-NO" noProof="0"/>
              <a:t>Klikk for å redigere tekststiler i malen</a:t>
            </a:r>
          </a:p>
          <a:p>
            <a:pPr lvl="1"/>
            <a:r>
              <a:rPr lang="nb-NO" noProof="0"/>
              <a:t>Andre nivå</a:t>
            </a:r>
          </a:p>
          <a:p>
            <a:pPr lvl="2"/>
            <a:r>
              <a:rPr lang="nb-NO" noProof="0"/>
              <a:t>Tredje nivå</a:t>
            </a:r>
          </a:p>
          <a:p>
            <a:pPr lvl="3"/>
            <a:r>
              <a:rPr lang="nb-NO" noProof="0"/>
              <a:t>Fjerde nivå</a:t>
            </a:r>
          </a:p>
          <a:p>
            <a:pPr lvl="4"/>
            <a:r>
              <a:rPr lang="nb-NO" noProof="0"/>
              <a:t>Femte nivå</a:t>
            </a:r>
            <a:endParaRPr lang="nb-NO" noProof="0" dirty="0"/>
          </a:p>
        </p:txBody>
      </p:sp>
    </p:spTree>
    <p:extLst>
      <p:ext uri="{BB962C8B-B14F-4D97-AF65-F5344CB8AC3E}">
        <p14:creationId xmlns:p14="http://schemas.microsoft.com/office/powerpoint/2010/main" val="4047660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tel og innhold" type="obj">
  <p:cSld name="Tittel og innhold">
    <p:spTree>
      <p:nvGrpSpPr>
        <p:cNvPr id="1" name="Shape 67"/>
        <p:cNvGrpSpPr/>
        <p:nvPr/>
      </p:nvGrpSpPr>
      <p:grpSpPr>
        <a:xfrm>
          <a:off x="0" y="0"/>
          <a:ext cx="0" cy="0"/>
          <a:chOff x="0" y="0"/>
          <a:chExt cx="0" cy="0"/>
        </a:xfrm>
      </p:grpSpPr>
      <p:sp>
        <p:nvSpPr>
          <p:cNvPr id="68" name="Google Shape;68;p15"/>
          <p:cNvSpPr txBox="1">
            <a:spLocks noGrp="1"/>
          </p:cNvSpPr>
          <p:nvPr>
            <p:ph type="title"/>
          </p:nvPr>
        </p:nvSpPr>
        <p:spPr>
          <a:xfrm>
            <a:off x="622033" y="709133"/>
            <a:ext cx="11310800" cy="775600"/>
          </a:xfrm>
          <a:prstGeom prst="rect">
            <a:avLst/>
          </a:prstGeom>
          <a:noFill/>
          <a:ln>
            <a:noFill/>
          </a:ln>
        </p:spPr>
        <p:txBody>
          <a:bodyPr spcFirstLastPara="1" wrap="square" lIns="0" tIns="0" rIns="0" bIns="0" anchor="t" anchorCtr="0"/>
          <a:lstStyle>
            <a:lvl1pPr marR="0" lvl="0" algn="l" rtl="0">
              <a:spcBef>
                <a:spcPts val="0"/>
              </a:spcBef>
              <a:spcAft>
                <a:spcPts val="0"/>
              </a:spcAft>
              <a:buClr>
                <a:srgbClr val="85817D"/>
              </a:buClr>
              <a:buSzPts val="3200"/>
              <a:buFont typeface="Arial"/>
              <a:buNone/>
              <a:defRPr sz="4267" b="1" i="0" u="none" strike="noStrike" cap="none">
                <a:solidFill>
                  <a:srgbClr val="85817D"/>
                </a:solidFill>
                <a:latin typeface="Arial"/>
                <a:ea typeface="Arial"/>
                <a:cs typeface="Arial"/>
                <a:sym typeface="Arial"/>
              </a:defRPr>
            </a:lvl1pPr>
            <a:lvl2pPr lvl="1" rtl="0">
              <a:spcBef>
                <a:spcPts val="0"/>
              </a:spcBef>
              <a:spcAft>
                <a:spcPts val="0"/>
              </a:spcAft>
              <a:buSzPts val="1400"/>
              <a:buNone/>
              <a:defRPr sz="2400"/>
            </a:lvl2pPr>
            <a:lvl3pPr lvl="2" rtl="0">
              <a:spcBef>
                <a:spcPts val="0"/>
              </a:spcBef>
              <a:spcAft>
                <a:spcPts val="0"/>
              </a:spcAft>
              <a:buSzPts val="1400"/>
              <a:buNone/>
              <a:defRPr sz="2400"/>
            </a:lvl3pPr>
            <a:lvl4pPr lvl="3" rtl="0">
              <a:spcBef>
                <a:spcPts val="0"/>
              </a:spcBef>
              <a:spcAft>
                <a:spcPts val="0"/>
              </a:spcAft>
              <a:buSzPts val="1400"/>
              <a:buNone/>
              <a:defRPr sz="2400"/>
            </a:lvl4pPr>
            <a:lvl5pPr lvl="4" rtl="0">
              <a:spcBef>
                <a:spcPts val="0"/>
              </a:spcBef>
              <a:spcAft>
                <a:spcPts val="0"/>
              </a:spcAft>
              <a:buSzPts val="1400"/>
              <a:buNone/>
              <a:defRPr sz="2400"/>
            </a:lvl5pPr>
            <a:lvl6pPr lvl="5" rtl="0">
              <a:spcBef>
                <a:spcPts val="0"/>
              </a:spcBef>
              <a:spcAft>
                <a:spcPts val="0"/>
              </a:spcAft>
              <a:buSzPts val="1400"/>
              <a:buNone/>
              <a:defRPr sz="2400"/>
            </a:lvl6pPr>
            <a:lvl7pPr lvl="6" rtl="0">
              <a:spcBef>
                <a:spcPts val="0"/>
              </a:spcBef>
              <a:spcAft>
                <a:spcPts val="0"/>
              </a:spcAft>
              <a:buSzPts val="1400"/>
              <a:buNone/>
              <a:defRPr sz="2400"/>
            </a:lvl7pPr>
            <a:lvl8pPr lvl="7" rtl="0">
              <a:spcBef>
                <a:spcPts val="0"/>
              </a:spcBef>
              <a:spcAft>
                <a:spcPts val="0"/>
              </a:spcAft>
              <a:buSzPts val="1400"/>
              <a:buNone/>
              <a:defRPr sz="2400"/>
            </a:lvl8pPr>
            <a:lvl9pPr lvl="8" rtl="0">
              <a:spcBef>
                <a:spcPts val="0"/>
              </a:spcBef>
              <a:spcAft>
                <a:spcPts val="0"/>
              </a:spcAft>
              <a:buSzPts val="1400"/>
              <a:buNone/>
              <a:defRPr sz="2400"/>
            </a:lvl9pPr>
          </a:lstStyle>
          <a:p>
            <a:endParaRPr/>
          </a:p>
        </p:txBody>
      </p:sp>
      <p:sp>
        <p:nvSpPr>
          <p:cNvPr id="69" name="Google Shape;69;p15"/>
          <p:cNvSpPr txBox="1">
            <a:spLocks noGrp="1"/>
          </p:cNvSpPr>
          <p:nvPr>
            <p:ph type="body" idx="1"/>
          </p:nvPr>
        </p:nvSpPr>
        <p:spPr>
          <a:xfrm>
            <a:off x="609600" y="1600201"/>
            <a:ext cx="10972800" cy="4277200"/>
          </a:xfrm>
          <a:prstGeom prst="rect">
            <a:avLst/>
          </a:prstGeom>
          <a:noFill/>
          <a:ln>
            <a:noFill/>
          </a:ln>
        </p:spPr>
        <p:txBody>
          <a:bodyPr spcFirstLastPara="1" wrap="square" lIns="91425" tIns="45700" rIns="91425" bIns="45700" anchor="t" anchorCtr="0"/>
          <a:lstStyle>
            <a:lvl1pPr marL="609585" marR="0" lvl="0" indent="-440256" algn="l" rtl="0">
              <a:spcBef>
                <a:spcPts val="640"/>
              </a:spcBef>
              <a:spcAft>
                <a:spcPts val="0"/>
              </a:spcAft>
              <a:buClr>
                <a:srgbClr val="FF9900"/>
              </a:buClr>
              <a:buSzPts val="1600"/>
              <a:buFont typeface="Wingdings" pitchFamily="2" charset="2"/>
              <a:buChar char="§"/>
              <a:defRPr sz="3200" b="0" i="0" u="none" strike="noStrike" cap="none">
                <a:solidFill>
                  <a:schemeClr val="dk1"/>
                </a:solidFill>
                <a:latin typeface="Arial"/>
                <a:ea typeface="Arial"/>
                <a:cs typeface="Arial"/>
                <a:sym typeface="Arial"/>
              </a:defRPr>
            </a:lvl1pPr>
            <a:lvl2pPr marL="1219170" marR="0" lvl="1" indent="-423323" algn="l" rtl="0">
              <a:spcBef>
                <a:spcPts val="533"/>
              </a:spcBef>
              <a:spcAft>
                <a:spcPts val="0"/>
              </a:spcAft>
              <a:buClr>
                <a:srgbClr val="FF9900"/>
              </a:buClr>
              <a:buSzPts val="1400"/>
              <a:buFont typeface="Arial"/>
              <a:buChar char="◼"/>
              <a:defRPr sz="2667" b="0" i="0" u="none" strike="noStrike" cap="none">
                <a:solidFill>
                  <a:schemeClr val="dk1"/>
                </a:solidFill>
                <a:latin typeface="Arial"/>
                <a:ea typeface="Arial"/>
                <a:cs typeface="Arial"/>
                <a:sym typeface="Arial"/>
              </a:defRPr>
            </a:lvl2pPr>
            <a:lvl3pPr marL="1828754" marR="0" lvl="2" indent="-406390" algn="l" rtl="0">
              <a:spcBef>
                <a:spcPts val="480"/>
              </a:spcBef>
              <a:spcAft>
                <a:spcPts val="0"/>
              </a:spcAft>
              <a:buClr>
                <a:srgbClr val="FF9900"/>
              </a:buClr>
              <a:buSzPts val="1200"/>
              <a:buFont typeface="Arial"/>
              <a:buChar char="◼"/>
              <a:defRPr sz="2400" b="0" i="0" u="none" strike="noStrike" cap="none">
                <a:solidFill>
                  <a:schemeClr val="dk1"/>
                </a:solidFill>
                <a:latin typeface="Arial"/>
                <a:ea typeface="Arial"/>
                <a:cs typeface="Arial"/>
                <a:sym typeface="Arial"/>
              </a:defRPr>
            </a:lvl3pPr>
            <a:lvl4pPr marL="2438339" marR="0" lvl="3" indent="-380990" algn="l" rtl="0">
              <a:spcBef>
                <a:spcPts val="427"/>
              </a:spcBef>
              <a:spcAft>
                <a:spcPts val="0"/>
              </a:spcAft>
              <a:buClr>
                <a:srgbClr val="FF9900"/>
              </a:buClr>
              <a:buSzPts val="900"/>
              <a:buFont typeface="Arial"/>
              <a:buChar char="◼"/>
              <a:defRPr sz="2133" b="0" i="0" u="none" strike="noStrike" cap="none">
                <a:solidFill>
                  <a:schemeClr val="dk1"/>
                </a:solidFill>
                <a:latin typeface="Arial"/>
                <a:ea typeface="Arial"/>
                <a:cs typeface="Arial"/>
                <a:sym typeface="Arial"/>
              </a:defRPr>
            </a:lvl4pPr>
            <a:lvl5pPr marL="3047924" marR="0" lvl="4" indent="-411470" algn="l" rtl="0">
              <a:spcBef>
                <a:spcPts val="373"/>
              </a:spcBef>
              <a:spcAft>
                <a:spcPts val="0"/>
              </a:spcAft>
              <a:buClr>
                <a:schemeClr val="dk1"/>
              </a:buClr>
              <a:buSzPts val="1260"/>
              <a:buFont typeface="Arial"/>
              <a:buChar char="❏"/>
              <a:defRPr sz="1867" b="0" i="0" u="none" strike="noStrike" cap="none">
                <a:solidFill>
                  <a:schemeClr val="dk1"/>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21696521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telside #2">
  <p:cSld name="Tittelside #2">
    <p:spTree>
      <p:nvGrpSpPr>
        <p:cNvPr id="1" name="Shape 70"/>
        <p:cNvGrpSpPr/>
        <p:nvPr/>
      </p:nvGrpSpPr>
      <p:grpSpPr>
        <a:xfrm>
          <a:off x="0" y="0"/>
          <a:ext cx="0" cy="0"/>
          <a:chOff x="0" y="0"/>
          <a:chExt cx="0" cy="0"/>
        </a:xfrm>
      </p:grpSpPr>
      <p:sp>
        <p:nvSpPr>
          <p:cNvPr id="71" name="Google Shape;71;p16"/>
          <p:cNvSpPr txBox="1">
            <a:spLocks noGrp="1"/>
          </p:cNvSpPr>
          <p:nvPr>
            <p:ph type="ctrTitle"/>
          </p:nvPr>
        </p:nvSpPr>
        <p:spPr>
          <a:xfrm>
            <a:off x="4764552" y="1954932"/>
            <a:ext cx="6996000" cy="2169600"/>
          </a:xfrm>
          <a:prstGeom prst="rect">
            <a:avLst/>
          </a:prstGeom>
          <a:noFill/>
          <a:ln>
            <a:noFill/>
          </a:ln>
        </p:spPr>
        <p:txBody>
          <a:bodyPr spcFirstLastPara="1" wrap="square" lIns="0" tIns="0" rIns="0" bIns="0" anchor="ctr" anchorCtr="0"/>
          <a:lstStyle>
            <a:lvl1pPr marR="0" lvl="0" algn="l" rtl="0">
              <a:spcBef>
                <a:spcPts val="0"/>
              </a:spcBef>
              <a:spcAft>
                <a:spcPts val="0"/>
              </a:spcAft>
              <a:buClr>
                <a:schemeClr val="dk1"/>
              </a:buClr>
              <a:buSzPts val="4000"/>
              <a:buFont typeface="Arial"/>
              <a:buNone/>
              <a:defRPr sz="5333" b="1" i="0" u="none" strike="noStrike" cap="none">
                <a:solidFill>
                  <a:schemeClr val="dk1"/>
                </a:solidFill>
                <a:latin typeface="Arial"/>
                <a:ea typeface="Arial"/>
                <a:cs typeface="Arial"/>
                <a:sym typeface="Arial"/>
              </a:defRPr>
            </a:lvl1pPr>
            <a:lvl2pPr lvl="1" rtl="0">
              <a:spcBef>
                <a:spcPts val="0"/>
              </a:spcBef>
              <a:spcAft>
                <a:spcPts val="0"/>
              </a:spcAft>
              <a:buSzPts val="1400"/>
              <a:buNone/>
              <a:defRPr sz="2400"/>
            </a:lvl2pPr>
            <a:lvl3pPr lvl="2" rtl="0">
              <a:spcBef>
                <a:spcPts val="0"/>
              </a:spcBef>
              <a:spcAft>
                <a:spcPts val="0"/>
              </a:spcAft>
              <a:buSzPts val="1400"/>
              <a:buNone/>
              <a:defRPr sz="2400"/>
            </a:lvl3pPr>
            <a:lvl4pPr lvl="3" rtl="0">
              <a:spcBef>
                <a:spcPts val="0"/>
              </a:spcBef>
              <a:spcAft>
                <a:spcPts val="0"/>
              </a:spcAft>
              <a:buSzPts val="1400"/>
              <a:buNone/>
              <a:defRPr sz="2400"/>
            </a:lvl4pPr>
            <a:lvl5pPr lvl="4" rtl="0">
              <a:spcBef>
                <a:spcPts val="0"/>
              </a:spcBef>
              <a:spcAft>
                <a:spcPts val="0"/>
              </a:spcAft>
              <a:buSzPts val="1400"/>
              <a:buNone/>
              <a:defRPr sz="2400"/>
            </a:lvl5pPr>
            <a:lvl6pPr lvl="5" rtl="0">
              <a:spcBef>
                <a:spcPts val="0"/>
              </a:spcBef>
              <a:spcAft>
                <a:spcPts val="0"/>
              </a:spcAft>
              <a:buSzPts val="1400"/>
              <a:buNone/>
              <a:defRPr sz="2400"/>
            </a:lvl6pPr>
            <a:lvl7pPr lvl="6" rtl="0">
              <a:spcBef>
                <a:spcPts val="0"/>
              </a:spcBef>
              <a:spcAft>
                <a:spcPts val="0"/>
              </a:spcAft>
              <a:buSzPts val="1400"/>
              <a:buNone/>
              <a:defRPr sz="2400"/>
            </a:lvl7pPr>
            <a:lvl8pPr lvl="7" rtl="0">
              <a:spcBef>
                <a:spcPts val="0"/>
              </a:spcBef>
              <a:spcAft>
                <a:spcPts val="0"/>
              </a:spcAft>
              <a:buSzPts val="1400"/>
              <a:buNone/>
              <a:defRPr sz="2400"/>
            </a:lvl8pPr>
            <a:lvl9pPr lvl="8" rtl="0">
              <a:spcBef>
                <a:spcPts val="0"/>
              </a:spcBef>
              <a:spcAft>
                <a:spcPts val="0"/>
              </a:spcAft>
              <a:buSzPts val="1400"/>
              <a:buNone/>
              <a:defRPr sz="2400"/>
            </a:lvl9pPr>
          </a:lstStyle>
          <a:p>
            <a:endParaRPr/>
          </a:p>
        </p:txBody>
      </p:sp>
      <p:sp>
        <p:nvSpPr>
          <p:cNvPr id="72" name="Google Shape;72;p16"/>
          <p:cNvSpPr txBox="1">
            <a:spLocks noGrp="1"/>
          </p:cNvSpPr>
          <p:nvPr>
            <p:ph type="subTitle" idx="1"/>
          </p:nvPr>
        </p:nvSpPr>
        <p:spPr>
          <a:xfrm>
            <a:off x="4766400" y="4043164"/>
            <a:ext cx="6994000" cy="1080000"/>
          </a:xfrm>
          <a:prstGeom prst="rect">
            <a:avLst/>
          </a:prstGeom>
          <a:noFill/>
          <a:ln>
            <a:noFill/>
          </a:ln>
        </p:spPr>
        <p:txBody>
          <a:bodyPr spcFirstLastPara="1" wrap="square" lIns="0" tIns="0" rIns="0" bIns="0" anchor="t" anchorCtr="0"/>
          <a:lstStyle>
            <a:lvl1pPr marR="0" lvl="0" algn="l" rtl="0">
              <a:spcBef>
                <a:spcPts val="640"/>
              </a:spcBef>
              <a:spcAft>
                <a:spcPts val="0"/>
              </a:spcAft>
              <a:buClr>
                <a:srgbClr val="85817D"/>
              </a:buClr>
              <a:buSzPts val="2160"/>
              <a:buFont typeface="Arial"/>
              <a:buNone/>
              <a:defRPr sz="3200" b="0" i="0" u="none" strike="noStrike" cap="none">
                <a:solidFill>
                  <a:srgbClr val="85817D"/>
                </a:solidFill>
                <a:latin typeface="Arial"/>
                <a:ea typeface="Arial"/>
                <a:cs typeface="Arial"/>
                <a:sym typeface="Arial"/>
              </a:defRPr>
            </a:lvl1pPr>
            <a:lvl2pPr marR="0" lvl="1" algn="ctr" rtl="0">
              <a:spcBef>
                <a:spcPts val="533"/>
              </a:spcBef>
              <a:spcAft>
                <a:spcPts val="0"/>
              </a:spcAft>
              <a:buClr>
                <a:srgbClr val="888888"/>
              </a:buClr>
              <a:buSzPts val="1800"/>
              <a:buFont typeface="Arial"/>
              <a:buNone/>
              <a:defRPr sz="2667" b="0" i="0" u="none" strike="noStrike" cap="none">
                <a:solidFill>
                  <a:srgbClr val="888888"/>
                </a:solidFill>
                <a:latin typeface="Arial"/>
                <a:ea typeface="Arial"/>
                <a:cs typeface="Arial"/>
                <a:sym typeface="Arial"/>
              </a:defRPr>
            </a:lvl2pPr>
            <a:lvl3pPr marR="0" lvl="2" algn="ctr" rtl="0">
              <a:spcBef>
                <a:spcPts val="480"/>
              </a:spcBef>
              <a:spcAft>
                <a:spcPts val="0"/>
              </a:spcAft>
              <a:buClr>
                <a:srgbClr val="888888"/>
              </a:buClr>
              <a:buSzPts val="1620"/>
              <a:buFont typeface="Arial"/>
              <a:buNone/>
              <a:defRPr sz="2400" b="0" i="0" u="none" strike="noStrike" cap="none">
                <a:solidFill>
                  <a:srgbClr val="888888"/>
                </a:solidFill>
                <a:latin typeface="Arial"/>
                <a:ea typeface="Arial"/>
                <a:cs typeface="Arial"/>
                <a:sym typeface="Arial"/>
              </a:defRPr>
            </a:lvl3pPr>
            <a:lvl4pPr marR="0" lvl="3" algn="ctr" rtl="0">
              <a:spcBef>
                <a:spcPts val="427"/>
              </a:spcBef>
              <a:spcAft>
                <a:spcPts val="0"/>
              </a:spcAft>
              <a:buClr>
                <a:srgbClr val="888888"/>
              </a:buClr>
              <a:buSzPts val="1440"/>
              <a:buFont typeface="Arial"/>
              <a:buNone/>
              <a:defRPr sz="2133" b="0" i="0" u="none" strike="noStrike" cap="none">
                <a:solidFill>
                  <a:srgbClr val="888888"/>
                </a:solidFill>
                <a:latin typeface="Arial"/>
                <a:ea typeface="Arial"/>
                <a:cs typeface="Arial"/>
                <a:sym typeface="Arial"/>
              </a:defRPr>
            </a:lvl4pPr>
            <a:lvl5pPr marR="0" lvl="4" algn="ctr" rtl="0">
              <a:spcBef>
                <a:spcPts val="373"/>
              </a:spcBef>
              <a:spcAft>
                <a:spcPts val="0"/>
              </a:spcAft>
              <a:buClr>
                <a:srgbClr val="888888"/>
              </a:buClr>
              <a:buSzPts val="1260"/>
              <a:buFont typeface="Arial"/>
              <a:buNone/>
              <a:defRPr sz="1867" b="0" i="0" u="none" strike="noStrike" cap="none">
                <a:solidFill>
                  <a:srgbClr val="888888"/>
                </a:solidFill>
                <a:latin typeface="Arial"/>
                <a:ea typeface="Arial"/>
                <a:cs typeface="Arial"/>
                <a:sym typeface="Arial"/>
              </a:defRPr>
            </a:lvl5pPr>
            <a:lvl6pPr marR="0" lvl="5" algn="ctr" rtl="0">
              <a:spcBef>
                <a:spcPts val="533"/>
              </a:spcBef>
              <a:spcAft>
                <a:spcPts val="0"/>
              </a:spcAft>
              <a:buClr>
                <a:srgbClr val="888888"/>
              </a:buClr>
              <a:buSzPts val="2000"/>
              <a:buFont typeface="Arial"/>
              <a:buNone/>
              <a:defRPr sz="2667" b="0" i="0" u="none" strike="noStrike" cap="none">
                <a:solidFill>
                  <a:srgbClr val="888888"/>
                </a:solidFill>
                <a:latin typeface="Arial"/>
                <a:ea typeface="Arial"/>
                <a:cs typeface="Arial"/>
                <a:sym typeface="Arial"/>
              </a:defRPr>
            </a:lvl6pPr>
            <a:lvl7pPr marR="0" lvl="6" algn="ctr" rtl="0">
              <a:spcBef>
                <a:spcPts val="533"/>
              </a:spcBef>
              <a:spcAft>
                <a:spcPts val="0"/>
              </a:spcAft>
              <a:buClr>
                <a:srgbClr val="888888"/>
              </a:buClr>
              <a:buSzPts val="2000"/>
              <a:buFont typeface="Arial"/>
              <a:buNone/>
              <a:defRPr sz="2667" b="0" i="0" u="none" strike="noStrike" cap="none">
                <a:solidFill>
                  <a:srgbClr val="888888"/>
                </a:solidFill>
                <a:latin typeface="Arial"/>
                <a:ea typeface="Arial"/>
                <a:cs typeface="Arial"/>
                <a:sym typeface="Arial"/>
              </a:defRPr>
            </a:lvl7pPr>
            <a:lvl8pPr marR="0" lvl="7" algn="ctr" rtl="0">
              <a:spcBef>
                <a:spcPts val="533"/>
              </a:spcBef>
              <a:spcAft>
                <a:spcPts val="0"/>
              </a:spcAft>
              <a:buClr>
                <a:srgbClr val="888888"/>
              </a:buClr>
              <a:buSzPts val="2000"/>
              <a:buFont typeface="Arial"/>
              <a:buNone/>
              <a:defRPr sz="2667" b="0" i="0" u="none" strike="noStrike" cap="none">
                <a:solidFill>
                  <a:srgbClr val="888888"/>
                </a:solidFill>
                <a:latin typeface="Arial"/>
                <a:ea typeface="Arial"/>
                <a:cs typeface="Arial"/>
                <a:sym typeface="Arial"/>
              </a:defRPr>
            </a:lvl8pPr>
            <a:lvl9pPr marR="0" lvl="8" algn="ctr" rtl="0">
              <a:spcBef>
                <a:spcPts val="533"/>
              </a:spcBef>
              <a:spcAft>
                <a:spcPts val="0"/>
              </a:spcAft>
              <a:buClr>
                <a:srgbClr val="888888"/>
              </a:buClr>
              <a:buSzPts val="2000"/>
              <a:buFont typeface="Arial"/>
              <a:buNone/>
              <a:defRPr sz="2667" b="0" i="0" u="none" strike="noStrike" cap="none">
                <a:solidFill>
                  <a:srgbClr val="888888"/>
                </a:solidFill>
                <a:latin typeface="Arial"/>
                <a:ea typeface="Arial"/>
                <a:cs typeface="Arial"/>
                <a:sym typeface="Arial"/>
              </a:defRPr>
            </a:lvl9pPr>
          </a:lstStyle>
          <a:p>
            <a:endParaRPr/>
          </a:p>
        </p:txBody>
      </p:sp>
      <p:sp>
        <p:nvSpPr>
          <p:cNvPr id="73" name="Google Shape;73;p16"/>
          <p:cNvSpPr txBox="1">
            <a:spLocks noGrp="1"/>
          </p:cNvSpPr>
          <p:nvPr>
            <p:ph type="dt" idx="10"/>
          </p:nvPr>
        </p:nvSpPr>
        <p:spPr>
          <a:xfrm>
            <a:off x="0" y="0"/>
            <a:ext cx="0" cy="0"/>
          </a:xfrm>
          <a:prstGeom prst="rect">
            <a:avLst/>
          </a:prstGeom>
          <a:noFill/>
          <a:ln>
            <a:noFill/>
          </a:ln>
        </p:spPr>
        <p:txBody>
          <a:bodyPr spcFirstLastPara="1" wrap="square" lIns="0" tIns="0" rIns="0" bIns="0" anchor="t" anchorCtr="0"/>
          <a:lstStyle>
            <a:lvl1pPr marR="0" lvl="0" algn="l" rtl="0">
              <a:spcBef>
                <a:spcPts val="0"/>
              </a:spcBef>
              <a:spcAft>
                <a:spcPts val="0"/>
              </a:spcAft>
              <a:buSzPts val="1400"/>
              <a:buNone/>
              <a:defRPr sz="133" b="0" i="0" u="none" strike="noStrike" cap="none">
                <a:solidFill>
                  <a:schemeClr val="lt1"/>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74" name="Google Shape;74;p16"/>
          <p:cNvSpPr txBox="1">
            <a:spLocks noGrp="1"/>
          </p:cNvSpPr>
          <p:nvPr>
            <p:ph type="ftr" idx="11"/>
          </p:nvPr>
        </p:nvSpPr>
        <p:spPr>
          <a:xfrm>
            <a:off x="0" y="0"/>
            <a:ext cx="0" cy="0"/>
          </a:xfrm>
          <a:prstGeom prst="rect">
            <a:avLst/>
          </a:prstGeom>
          <a:noFill/>
          <a:ln>
            <a:noFill/>
          </a:ln>
        </p:spPr>
        <p:txBody>
          <a:bodyPr spcFirstLastPara="1" wrap="square" lIns="0" tIns="0" rIns="0" bIns="0" anchor="t" anchorCtr="0"/>
          <a:lstStyle>
            <a:lvl1pPr marR="0" lvl="0" algn="r" rtl="0">
              <a:spcBef>
                <a:spcPts val="0"/>
              </a:spcBef>
              <a:spcAft>
                <a:spcPts val="0"/>
              </a:spcAft>
              <a:buSzPts val="1400"/>
              <a:buNone/>
              <a:defRPr sz="133" b="0" i="0" u="none" strike="noStrike" cap="none">
                <a:solidFill>
                  <a:schemeClr val="lt1"/>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75" name="Google Shape;75;p16"/>
          <p:cNvSpPr txBox="1">
            <a:spLocks noGrp="1"/>
          </p:cNvSpPr>
          <p:nvPr>
            <p:ph type="sldNum" idx="12"/>
          </p:nvPr>
        </p:nvSpPr>
        <p:spPr>
          <a:xfrm>
            <a:off x="0" y="0"/>
            <a:ext cx="0" cy="0"/>
          </a:xfrm>
          <a:prstGeom prst="rect">
            <a:avLst/>
          </a:prstGeom>
          <a:noFill/>
          <a:ln>
            <a:noFill/>
          </a:ln>
        </p:spPr>
        <p:txBody>
          <a:bodyPr spcFirstLastPara="1" wrap="square" lIns="0" tIns="0" rIns="0" bIns="0" anchor="t" anchorCtr="0">
            <a:noAutofit/>
          </a:bodyPr>
          <a:lstStyle>
            <a:lvl1pPr marL="0" marR="0" lvl="0" indent="0" algn="l" rtl="0">
              <a:spcBef>
                <a:spcPts val="0"/>
              </a:spcBef>
              <a:buNone/>
              <a:defRPr sz="133" b="0" i="0" u="none" strike="noStrike" cap="none">
                <a:solidFill>
                  <a:schemeClr val="lt1"/>
                </a:solidFill>
                <a:latin typeface="Arial"/>
                <a:ea typeface="Arial"/>
                <a:cs typeface="Arial"/>
                <a:sym typeface="Arial"/>
              </a:defRPr>
            </a:lvl1pPr>
            <a:lvl2pPr marL="0" marR="0" lvl="1" indent="0" algn="l" rtl="0">
              <a:spcBef>
                <a:spcPts val="0"/>
              </a:spcBef>
              <a:buNone/>
              <a:defRPr sz="133" b="0" i="0" u="none" strike="noStrike" cap="none">
                <a:solidFill>
                  <a:schemeClr val="lt1"/>
                </a:solidFill>
                <a:latin typeface="Arial"/>
                <a:ea typeface="Arial"/>
                <a:cs typeface="Arial"/>
                <a:sym typeface="Arial"/>
              </a:defRPr>
            </a:lvl2pPr>
            <a:lvl3pPr marL="0" marR="0" lvl="2" indent="0" algn="l" rtl="0">
              <a:spcBef>
                <a:spcPts val="0"/>
              </a:spcBef>
              <a:buNone/>
              <a:defRPr sz="133" b="0" i="0" u="none" strike="noStrike" cap="none">
                <a:solidFill>
                  <a:schemeClr val="lt1"/>
                </a:solidFill>
                <a:latin typeface="Arial"/>
                <a:ea typeface="Arial"/>
                <a:cs typeface="Arial"/>
                <a:sym typeface="Arial"/>
              </a:defRPr>
            </a:lvl3pPr>
            <a:lvl4pPr marL="0" marR="0" lvl="3" indent="0" algn="l" rtl="0">
              <a:spcBef>
                <a:spcPts val="0"/>
              </a:spcBef>
              <a:buNone/>
              <a:defRPr sz="133" b="0" i="0" u="none" strike="noStrike" cap="none">
                <a:solidFill>
                  <a:schemeClr val="lt1"/>
                </a:solidFill>
                <a:latin typeface="Arial"/>
                <a:ea typeface="Arial"/>
                <a:cs typeface="Arial"/>
                <a:sym typeface="Arial"/>
              </a:defRPr>
            </a:lvl4pPr>
            <a:lvl5pPr marL="0" marR="0" lvl="4" indent="0" algn="l" rtl="0">
              <a:spcBef>
                <a:spcPts val="0"/>
              </a:spcBef>
              <a:buNone/>
              <a:defRPr sz="133" b="0" i="0" u="none" strike="noStrike" cap="none">
                <a:solidFill>
                  <a:schemeClr val="lt1"/>
                </a:solidFill>
                <a:latin typeface="Arial"/>
                <a:ea typeface="Arial"/>
                <a:cs typeface="Arial"/>
                <a:sym typeface="Arial"/>
              </a:defRPr>
            </a:lvl5pPr>
            <a:lvl6pPr marL="0" marR="0" lvl="5" indent="0" algn="l" rtl="0">
              <a:spcBef>
                <a:spcPts val="0"/>
              </a:spcBef>
              <a:buNone/>
              <a:defRPr sz="133" b="0" i="0" u="none" strike="noStrike" cap="none">
                <a:solidFill>
                  <a:schemeClr val="lt1"/>
                </a:solidFill>
                <a:latin typeface="Arial"/>
                <a:ea typeface="Arial"/>
                <a:cs typeface="Arial"/>
                <a:sym typeface="Arial"/>
              </a:defRPr>
            </a:lvl6pPr>
            <a:lvl7pPr marL="0" marR="0" lvl="6" indent="0" algn="l" rtl="0">
              <a:spcBef>
                <a:spcPts val="0"/>
              </a:spcBef>
              <a:buNone/>
              <a:defRPr sz="133" b="0" i="0" u="none" strike="noStrike" cap="none">
                <a:solidFill>
                  <a:schemeClr val="lt1"/>
                </a:solidFill>
                <a:latin typeface="Arial"/>
                <a:ea typeface="Arial"/>
                <a:cs typeface="Arial"/>
                <a:sym typeface="Arial"/>
              </a:defRPr>
            </a:lvl7pPr>
            <a:lvl8pPr marL="0" marR="0" lvl="7" indent="0" algn="l" rtl="0">
              <a:spcBef>
                <a:spcPts val="0"/>
              </a:spcBef>
              <a:buNone/>
              <a:defRPr sz="133" b="0" i="0" u="none" strike="noStrike" cap="none">
                <a:solidFill>
                  <a:schemeClr val="lt1"/>
                </a:solidFill>
                <a:latin typeface="Arial"/>
                <a:ea typeface="Arial"/>
                <a:cs typeface="Arial"/>
                <a:sym typeface="Arial"/>
              </a:defRPr>
            </a:lvl8pPr>
            <a:lvl9pPr marL="0" marR="0" lvl="8" indent="0" algn="l" rtl="0">
              <a:spcBef>
                <a:spcPts val="0"/>
              </a:spcBef>
              <a:buNone/>
              <a:defRPr sz="133" b="0" i="0" u="none" strike="noStrike" cap="none">
                <a:solidFill>
                  <a:schemeClr val="lt1"/>
                </a:solidFill>
                <a:latin typeface="Arial"/>
                <a:ea typeface="Arial"/>
                <a:cs typeface="Arial"/>
                <a:sym typeface="Arial"/>
              </a:defRPr>
            </a:lvl9pPr>
          </a:lstStyle>
          <a:p>
            <a:fld id="{00000000-1234-1234-1234-123412341234}" type="slidenum">
              <a:rPr lang="no" smtClean="0"/>
              <a:pPr/>
              <a:t>‹#›</a:t>
            </a:fld>
            <a:endParaRPr lang="no"/>
          </a:p>
        </p:txBody>
      </p:sp>
      <p:pic>
        <p:nvPicPr>
          <p:cNvPr id="76" name="Google Shape;76;p16" descr="monster_forside_02.png"/>
          <p:cNvPicPr preferRelativeResize="0"/>
          <p:nvPr/>
        </p:nvPicPr>
        <p:blipFill rotWithShape="1">
          <a:blip r:embed="rId2">
            <a:alphaModFix/>
          </a:blip>
          <a:srcRect/>
          <a:stretch/>
        </p:blipFill>
        <p:spPr>
          <a:xfrm>
            <a:off x="1" y="0"/>
            <a:ext cx="3547872" cy="6858000"/>
          </a:xfrm>
          <a:prstGeom prst="rect">
            <a:avLst/>
          </a:prstGeom>
          <a:noFill/>
          <a:ln>
            <a:noFill/>
          </a:ln>
        </p:spPr>
      </p:pic>
      <p:pic>
        <p:nvPicPr>
          <p:cNvPr id="77" name="Google Shape;77;p16"/>
          <p:cNvPicPr preferRelativeResize="0"/>
          <p:nvPr/>
        </p:nvPicPr>
        <p:blipFill rotWithShape="1">
          <a:blip r:embed="rId3">
            <a:alphaModFix/>
          </a:blip>
          <a:srcRect/>
          <a:stretch/>
        </p:blipFill>
        <p:spPr>
          <a:xfrm>
            <a:off x="10800523" y="6165549"/>
            <a:ext cx="1056120" cy="529403"/>
          </a:xfrm>
          <a:prstGeom prst="rect">
            <a:avLst/>
          </a:prstGeom>
          <a:noFill/>
          <a:ln>
            <a:noFill/>
          </a:ln>
        </p:spPr>
      </p:pic>
    </p:spTree>
    <p:extLst>
      <p:ext uri="{BB962C8B-B14F-4D97-AF65-F5344CB8AC3E}">
        <p14:creationId xmlns:p14="http://schemas.microsoft.com/office/powerpoint/2010/main" val="28620876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Egendefinert oppsett">
  <p:cSld name="Egendefinert oppsett">
    <p:spTree>
      <p:nvGrpSpPr>
        <p:cNvPr id="1" name="Shape 81"/>
        <p:cNvGrpSpPr/>
        <p:nvPr/>
      </p:nvGrpSpPr>
      <p:grpSpPr>
        <a:xfrm>
          <a:off x="0" y="0"/>
          <a:ext cx="0" cy="0"/>
          <a:chOff x="0" y="0"/>
          <a:chExt cx="0" cy="0"/>
        </a:xfrm>
      </p:grpSpPr>
      <p:sp>
        <p:nvSpPr>
          <p:cNvPr id="82" name="Google Shape;82;p18"/>
          <p:cNvSpPr txBox="1">
            <a:spLocks noGrp="1"/>
          </p:cNvSpPr>
          <p:nvPr>
            <p:ph type="title"/>
          </p:nvPr>
        </p:nvSpPr>
        <p:spPr>
          <a:xfrm>
            <a:off x="622033" y="709133"/>
            <a:ext cx="11310800" cy="775600"/>
          </a:xfrm>
          <a:prstGeom prst="rect">
            <a:avLst/>
          </a:prstGeom>
          <a:noFill/>
          <a:ln>
            <a:noFill/>
          </a:ln>
        </p:spPr>
        <p:txBody>
          <a:bodyPr spcFirstLastPara="1" wrap="square" lIns="0" tIns="0" rIns="0" bIns="0" anchor="t" anchorCtr="0"/>
          <a:lstStyle>
            <a:lvl1pPr marR="0" lvl="0" algn="l" rtl="0">
              <a:spcBef>
                <a:spcPts val="0"/>
              </a:spcBef>
              <a:spcAft>
                <a:spcPts val="0"/>
              </a:spcAft>
              <a:buClr>
                <a:srgbClr val="85817D"/>
              </a:buClr>
              <a:buSzPts val="3400"/>
              <a:buFont typeface="Arial"/>
              <a:buNone/>
              <a:defRPr sz="4533" b="1" i="0" u="none" strike="noStrike" cap="none">
                <a:solidFill>
                  <a:srgbClr val="85817D"/>
                </a:solidFill>
                <a:latin typeface="Arial"/>
                <a:ea typeface="Arial"/>
                <a:cs typeface="Arial"/>
                <a:sym typeface="Arial"/>
              </a:defRPr>
            </a:lvl1pPr>
            <a:lvl2pPr lvl="1" rtl="0">
              <a:spcBef>
                <a:spcPts val="0"/>
              </a:spcBef>
              <a:spcAft>
                <a:spcPts val="0"/>
              </a:spcAft>
              <a:buSzPts val="1400"/>
              <a:buNone/>
              <a:defRPr sz="2400"/>
            </a:lvl2pPr>
            <a:lvl3pPr lvl="2" rtl="0">
              <a:spcBef>
                <a:spcPts val="0"/>
              </a:spcBef>
              <a:spcAft>
                <a:spcPts val="0"/>
              </a:spcAft>
              <a:buSzPts val="1400"/>
              <a:buNone/>
              <a:defRPr sz="2400"/>
            </a:lvl3pPr>
            <a:lvl4pPr lvl="3" rtl="0">
              <a:spcBef>
                <a:spcPts val="0"/>
              </a:spcBef>
              <a:spcAft>
                <a:spcPts val="0"/>
              </a:spcAft>
              <a:buSzPts val="1400"/>
              <a:buNone/>
              <a:defRPr sz="2400"/>
            </a:lvl4pPr>
            <a:lvl5pPr lvl="4" rtl="0">
              <a:spcBef>
                <a:spcPts val="0"/>
              </a:spcBef>
              <a:spcAft>
                <a:spcPts val="0"/>
              </a:spcAft>
              <a:buSzPts val="1400"/>
              <a:buNone/>
              <a:defRPr sz="2400"/>
            </a:lvl5pPr>
            <a:lvl6pPr lvl="5" rtl="0">
              <a:spcBef>
                <a:spcPts val="0"/>
              </a:spcBef>
              <a:spcAft>
                <a:spcPts val="0"/>
              </a:spcAft>
              <a:buSzPts val="1400"/>
              <a:buNone/>
              <a:defRPr sz="2400"/>
            </a:lvl6pPr>
            <a:lvl7pPr lvl="6" rtl="0">
              <a:spcBef>
                <a:spcPts val="0"/>
              </a:spcBef>
              <a:spcAft>
                <a:spcPts val="0"/>
              </a:spcAft>
              <a:buSzPts val="1400"/>
              <a:buNone/>
              <a:defRPr sz="2400"/>
            </a:lvl7pPr>
            <a:lvl8pPr lvl="7" rtl="0">
              <a:spcBef>
                <a:spcPts val="0"/>
              </a:spcBef>
              <a:spcAft>
                <a:spcPts val="0"/>
              </a:spcAft>
              <a:buSzPts val="1400"/>
              <a:buNone/>
              <a:defRPr sz="2400"/>
            </a:lvl8pPr>
            <a:lvl9pPr lvl="8" rtl="0">
              <a:spcBef>
                <a:spcPts val="0"/>
              </a:spcBef>
              <a:spcAft>
                <a:spcPts val="0"/>
              </a:spcAft>
              <a:buSzPts val="1400"/>
              <a:buNone/>
              <a:defRPr sz="2400"/>
            </a:lvl9pPr>
          </a:lstStyle>
          <a:p>
            <a:endParaRPr/>
          </a:p>
        </p:txBody>
      </p:sp>
    </p:spTree>
    <p:extLst>
      <p:ext uri="{BB962C8B-B14F-4D97-AF65-F5344CB8AC3E}">
        <p14:creationId xmlns:p14="http://schemas.microsoft.com/office/powerpoint/2010/main" val="4775848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tort bilde">
  <p:cSld name="Stort bilde">
    <p:spTree>
      <p:nvGrpSpPr>
        <p:cNvPr id="1" name="Shape 83"/>
        <p:cNvGrpSpPr/>
        <p:nvPr/>
      </p:nvGrpSpPr>
      <p:grpSpPr>
        <a:xfrm>
          <a:off x="0" y="0"/>
          <a:ext cx="0" cy="0"/>
          <a:chOff x="0" y="0"/>
          <a:chExt cx="0" cy="0"/>
        </a:xfrm>
      </p:grpSpPr>
      <p:sp>
        <p:nvSpPr>
          <p:cNvPr id="84" name="Google Shape;84;p19"/>
          <p:cNvSpPr txBox="1">
            <a:spLocks noGrp="1"/>
          </p:cNvSpPr>
          <p:nvPr>
            <p:ph type="title"/>
          </p:nvPr>
        </p:nvSpPr>
        <p:spPr>
          <a:xfrm>
            <a:off x="622033" y="709133"/>
            <a:ext cx="11310800" cy="775600"/>
          </a:xfrm>
          <a:prstGeom prst="rect">
            <a:avLst/>
          </a:prstGeom>
          <a:noFill/>
          <a:ln>
            <a:noFill/>
          </a:ln>
        </p:spPr>
        <p:txBody>
          <a:bodyPr spcFirstLastPara="1" wrap="square" lIns="0" tIns="0" rIns="0" bIns="0" anchor="t" anchorCtr="0"/>
          <a:lstStyle>
            <a:lvl1pPr marR="0" lvl="0" algn="l" rtl="0">
              <a:spcBef>
                <a:spcPts val="0"/>
              </a:spcBef>
              <a:spcAft>
                <a:spcPts val="0"/>
              </a:spcAft>
              <a:buClr>
                <a:srgbClr val="85817D"/>
              </a:buClr>
              <a:buSzPts val="3400"/>
              <a:buFont typeface="Arial"/>
              <a:buNone/>
              <a:defRPr sz="4533" b="1" i="0" u="none" strike="noStrike" cap="none">
                <a:solidFill>
                  <a:srgbClr val="85817D"/>
                </a:solidFill>
                <a:latin typeface="Arial"/>
                <a:ea typeface="Arial"/>
                <a:cs typeface="Arial"/>
                <a:sym typeface="Arial"/>
              </a:defRPr>
            </a:lvl1pPr>
            <a:lvl2pPr lvl="1" rtl="0">
              <a:spcBef>
                <a:spcPts val="0"/>
              </a:spcBef>
              <a:spcAft>
                <a:spcPts val="0"/>
              </a:spcAft>
              <a:buSzPts val="1400"/>
              <a:buNone/>
              <a:defRPr sz="2400"/>
            </a:lvl2pPr>
            <a:lvl3pPr lvl="2" rtl="0">
              <a:spcBef>
                <a:spcPts val="0"/>
              </a:spcBef>
              <a:spcAft>
                <a:spcPts val="0"/>
              </a:spcAft>
              <a:buSzPts val="1400"/>
              <a:buNone/>
              <a:defRPr sz="2400"/>
            </a:lvl3pPr>
            <a:lvl4pPr lvl="3" rtl="0">
              <a:spcBef>
                <a:spcPts val="0"/>
              </a:spcBef>
              <a:spcAft>
                <a:spcPts val="0"/>
              </a:spcAft>
              <a:buSzPts val="1400"/>
              <a:buNone/>
              <a:defRPr sz="2400"/>
            </a:lvl4pPr>
            <a:lvl5pPr lvl="4" rtl="0">
              <a:spcBef>
                <a:spcPts val="0"/>
              </a:spcBef>
              <a:spcAft>
                <a:spcPts val="0"/>
              </a:spcAft>
              <a:buSzPts val="1400"/>
              <a:buNone/>
              <a:defRPr sz="2400"/>
            </a:lvl5pPr>
            <a:lvl6pPr lvl="5" rtl="0">
              <a:spcBef>
                <a:spcPts val="0"/>
              </a:spcBef>
              <a:spcAft>
                <a:spcPts val="0"/>
              </a:spcAft>
              <a:buSzPts val="1400"/>
              <a:buNone/>
              <a:defRPr sz="2400"/>
            </a:lvl6pPr>
            <a:lvl7pPr lvl="6" rtl="0">
              <a:spcBef>
                <a:spcPts val="0"/>
              </a:spcBef>
              <a:spcAft>
                <a:spcPts val="0"/>
              </a:spcAft>
              <a:buSzPts val="1400"/>
              <a:buNone/>
              <a:defRPr sz="2400"/>
            </a:lvl7pPr>
            <a:lvl8pPr lvl="7" rtl="0">
              <a:spcBef>
                <a:spcPts val="0"/>
              </a:spcBef>
              <a:spcAft>
                <a:spcPts val="0"/>
              </a:spcAft>
              <a:buSzPts val="1400"/>
              <a:buNone/>
              <a:defRPr sz="2400"/>
            </a:lvl8pPr>
            <a:lvl9pPr lvl="8" rtl="0">
              <a:spcBef>
                <a:spcPts val="0"/>
              </a:spcBef>
              <a:spcAft>
                <a:spcPts val="0"/>
              </a:spcAft>
              <a:buSzPts val="1400"/>
              <a:buNone/>
              <a:defRPr sz="2400"/>
            </a:lvl9pPr>
          </a:lstStyle>
          <a:p>
            <a:endParaRPr/>
          </a:p>
        </p:txBody>
      </p:sp>
    </p:spTree>
    <p:extLst>
      <p:ext uri="{BB962C8B-B14F-4D97-AF65-F5344CB8AC3E}">
        <p14:creationId xmlns:p14="http://schemas.microsoft.com/office/powerpoint/2010/main" val="15161298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Heldekkende bilde">
  <p:cSld name="Heldekkende bilde">
    <p:spTree>
      <p:nvGrpSpPr>
        <p:cNvPr id="1" name="Shape 85"/>
        <p:cNvGrpSpPr/>
        <p:nvPr/>
      </p:nvGrpSpPr>
      <p:grpSpPr>
        <a:xfrm>
          <a:off x="0" y="0"/>
          <a:ext cx="0" cy="0"/>
          <a:chOff x="0" y="0"/>
          <a:chExt cx="0" cy="0"/>
        </a:xfrm>
      </p:grpSpPr>
      <p:sp>
        <p:nvSpPr>
          <p:cNvPr id="86" name="Google Shape;86;p20"/>
          <p:cNvSpPr>
            <a:spLocks noGrp="1"/>
          </p:cNvSpPr>
          <p:nvPr>
            <p:ph type="pic" idx="2"/>
          </p:nvPr>
        </p:nvSpPr>
        <p:spPr>
          <a:xfrm>
            <a:off x="0" y="0"/>
            <a:ext cx="12192000" cy="6858000"/>
          </a:xfrm>
          <a:prstGeom prst="rect">
            <a:avLst/>
          </a:prstGeom>
          <a:noFill/>
          <a:ln>
            <a:noFill/>
          </a:ln>
        </p:spPr>
        <p:txBody>
          <a:bodyPr spcFirstLastPara="1" wrap="square" lIns="91425" tIns="2808000" rIns="91425" bIns="45700" anchor="t" anchorCtr="0"/>
          <a:lstStyle>
            <a:lvl1pPr marR="0" lvl="0" algn="ctr" rtl="0">
              <a:spcBef>
                <a:spcPts val="640"/>
              </a:spcBef>
              <a:spcAft>
                <a:spcPts val="0"/>
              </a:spcAft>
              <a:buClr>
                <a:schemeClr val="dk1"/>
              </a:buClr>
              <a:buSzPts val="2160"/>
              <a:buFont typeface="Arial"/>
              <a:buNone/>
              <a:defRPr sz="3200" b="0" i="0" u="none" strike="noStrike" cap="none">
                <a:solidFill>
                  <a:schemeClr val="dk1"/>
                </a:solidFill>
                <a:latin typeface="Arial"/>
                <a:ea typeface="Arial"/>
                <a:cs typeface="Arial"/>
                <a:sym typeface="Arial"/>
              </a:defRPr>
            </a:lvl1pPr>
            <a:lvl2pPr marR="0" lvl="1" algn="l" rtl="0">
              <a:spcBef>
                <a:spcPts val="533"/>
              </a:spcBef>
              <a:spcAft>
                <a:spcPts val="0"/>
              </a:spcAft>
              <a:buClr>
                <a:schemeClr val="dk1"/>
              </a:buClr>
              <a:buSzPts val="1800"/>
              <a:buFont typeface="Arial"/>
              <a:buChar char="•"/>
              <a:defRPr sz="2667"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1620"/>
              <a:buFont typeface="Arial"/>
              <a:buChar char="•"/>
              <a:defRPr sz="2400" b="0" i="0" u="none" strike="noStrike" cap="none">
                <a:solidFill>
                  <a:schemeClr val="dk1"/>
                </a:solidFill>
                <a:latin typeface="Arial"/>
                <a:ea typeface="Arial"/>
                <a:cs typeface="Arial"/>
                <a:sym typeface="Arial"/>
              </a:defRPr>
            </a:lvl3pPr>
            <a:lvl4pPr marR="0" lvl="3" algn="l" rtl="0">
              <a:spcBef>
                <a:spcPts val="427"/>
              </a:spcBef>
              <a:spcAft>
                <a:spcPts val="0"/>
              </a:spcAft>
              <a:buClr>
                <a:schemeClr val="dk1"/>
              </a:buClr>
              <a:buSzPts val="1440"/>
              <a:buFont typeface="Arial"/>
              <a:buChar char="•"/>
              <a:defRPr sz="2133" b="0" i="0" u="none" strike="noStrike" cap="none">
                <a:solidFill>
                  <a:schemeClr val="dk1"/>
                </a:solidFill>
                <a:latin typeface="Arial"/>
                <a:ea typeface="Arial"/>
                <a:cs typeface="Arial"/>
                <a:sym typeface="Arial"/>
              </a:defRPr>
            </a:lvl4pPr>
            <a:lvl5pPr marR="0" lvl="4" algn="l" rtl="0">
              <a:spcBef>
                <a:spcPts val="373"/>
              </a:spcBef>
              <a:spcAft>
                <a:spcPts val="0"/>
              </a:spcAft>
              <a:buClr>
                <a:schemeClr val="dk1"/>
              </a:buClr>
              <a:buSzPts val="1260"/>
              <a:buFont typeface="Arial"/>
              <a:buChar char="•"/>
              <a:defRPr sz="1867"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22072399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 bilder og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noProof="0" dirty="0"/>
              <a:t>Klikk for å redigere tittelstil</a:t>
            </a:r>
          </a:p>
        </p:txBody>
      </p:sp>
      <p:sp>
        <p:nvSpPr>
          <p:cNvPr id="8" name="Picture Placeholder 7"/>
          <p:cNvSpPr>
            <a:spLocks noGrp="1"/>
          </p:cNvSpPr>
          <p:nvPr>
            <p:ph type="pic" sz="quarter" idx="13" hasCustomPrompt="1"/>
          </p:nvPr>
        </p:nvSpPr>
        <p:spPr>
          <a:xfrm>
            <a:off x="609600" y="1602000"/>
            <a:ext cx="2808000" cy="2052000"/>
          </a:xfrm>
        </p:spPr>
        <p:txBody>
          <a:bodyPr tIns="360000"/>
          <a:lstStyle>
            <a:lvl1pPr algn="ctr">
              <a:buNone/>
              <a:defRPr baseline="0"/>
            </a:lvl1pPr>
          </a:lstStyle>
          <a:p>
            <a:r>
              <a:rPr lang="nb-NO" dirty="0"/>
              <a:t>Sett inn bilde</a:t>
            </a:r>
          </a:p>
        </p:txBody>
      </p:sp>
      <p:sp>
        <p:nvSpPr>
          <p:cNvPr id="9" name="Picture Placeholder 7"/>
          <p:cNvSpPr>
            <a:spLocks noGrp="1"/>
          </p:cNvSpPr>
          <p:nvPr>
            <p:ph type="pic" sz="quarter" idx="15" hasCustomPrompt="1"/>
          </p:nvPr>
        </p:nvSpPr>
        <p:spPr>
          <a:xfrm>
            <a:off x="609600" y="3924000"/>
            <a:ext cx="2808000" cy="2052000"/>
          </a:xfrm>
        </p:spPr>
        <p:txBody>
          <a:bodyPr tIns="360000"/>
          <a:lstStyle>
            <a:lvl1pPr algn="ctr">
              <a:buNone/>
              <a:defRPr baseline="0"/>
            </a:lvl1pPr>
          </a:lstStyle>
          <a:p>
            <a:r>
              <a:rPr lang="nb-NO" dirty="0"/>
              <a:t>Sett inn bilde</a:t>
            </a:r>
          </a:p>
        </p:txBody>
      </p:sp>
      <p:sp>
        <p:nvSpPr>
          <p:cNvPr id="15" name="Text Placeholder 14"/>
          <p:cNvSpPr>
            <a:spLocks noGrp="1"/>
          </p:cNvSpPr>
          <p:nvPr>
            <p:ph type="body" sz="quarter" idx="16"/>
          </p:nvPr>
        </p:nvSpPr>
        <p:spPr>
          <a:xfrm>
            <a:off x="3695733" y="1602000"/>
            <a:ext cx="7872875" cy="2052000"/>
          </a:xfrm>
        </p:spPr>
        <p:txBody>
          <a:bodyPr/>
          <a:lstStyle>
            <a:lvl1pPr marL="609585" indent="-487668">
              <a:buClr>
                <a:schemeClr val="accent1"/>
              </a:buClr>
              <a:buFont typeface="Wingdings" pitchFamily="2" charset="2"/>
              <a:buChar char="§"/>
              <a:defRPr/>
            </a:lvl1pPr>
            <a:lvl2pPr marL="1219170" indent="-457189">
              <a:buClr>
                <a:schemeClr val="accent1"/>
              </a:buClr>
              <a:buFont typeface="Wingdings" pitchFamily="2" charset="2"/>
              <a:buChar char="§"/>
              <a:defRPr/>
            </a:lvl2pPr>
            <a:lvl3pPr marL="1828754" indent="-441948">
              <a:buClr>
                <a:schemeClr val="accent1"/>
              </a:buClr>
              <a:buFont typeface="Wingdings" pitchFamily="2" charset="2"/>
              <a:buChar char="§"/>
              <a:defRPr/>
            </a:lvl3pPr>
            <a:lvl4pPr marL="2438339" indent="-426708">
              <a:buClr>
                <a:schemeClr val="accent1"/>
              </a:buClr>
              <a:buFont typeface="Wingdings" pitchFamily="2" charset="2"/>
              <a:buChar char="§"/>
              <a:defRPr/>
            </a:lvl4pPr>
            <a:lvl5pPr marL="3047924" indent="-411470">
              <a:buClr>
                <a:schemeClr val="accent1"/>
              </a:buClr>
              <a:buFont typeface="Wingdings" pitchFamily="2" charset="2"/>
              <a:buChar char="§"/>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6" name="Text Placeholder 14"/>
          <p:cNvSpPr>
            <a:spLocks noGrp="1"/>
          </p:cNvSpPr>
          <p:nvPr>
            <p:ph type="body" sz="quarter" idx="17"/>
          </p:nvPr>
        </p:nvSpPr>
        <p:spPr>
          <a:xfrm>
            <a:off x="3695733" y="3924000"/>
            <a:ext cx="7872875" cy="2052000"/>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6731442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7" name="Plassholder for tittel 1"/>
          <p:cNvSpPr>
            <a:spLocks noGrp="1"/>
          </p:cNvSpPr>
          <p:nvPr>
            <p:ph type="title"/>
          </p:nvPr>
        </p:nvSpPr>
        <p:spPr>
          <a:xfrm>
            <a:off x="609600" y="732380"/>
            <a:ext cx="10972800" cy="1132114"/>
          </a:xfrm>
          <a:prstGeom prst="rect">
            <a:avLst/>
          </a:prstGeom>
        </p:spPr>
        <p:txBody>
          <a:bodyPr vert="horz" lIns="91440" tIns="45720" rIns="91440" bIns="45720" rtlCol="0" anchor="ctr">
            <a:normAutofit/>
          </a:bodyPr>
          <a:lstStyle>
            <a:lvl1pPr>
              <a:defRPr>
                <a:solidFill>
                  <a:srgbClr val="001046"/>
                </a:solidFill>
              </a:defRPr>
            </a:lvl1pPr>
          </a:lstStyle>
          <a:p>
            <a:r>
              <a:rPr lang="nb-NO" dirty="0"/>
              <a:t>Klikk for å redigere tittelstil</a:t>
            </a:r>
          </a:p>
        </p:txBody>
      </p:sp>
      <p:sp>
        <p:nvSpPr>
          <p:cNvPr id="9" name="Plassholder for dato 3"/>
          <p:cNvSpPr>
            <a:spLocks noGrp="1"/>
          </p:cNvSpPr>
          <p:nvPr>
            <p:ph type="dt" sz="half" idx="2"/>
          </p:nvPr>
        </p:nvSpPr>
        <p:spPr>
          <a:xfrm>
            <a:off x="609600" y="6173788"/>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540C3D-7D2E-B046-9707-68B92A5A8B5C}" type="datetimeFigureOut">
              <a:t>04.09.2019</a:t>
            </a:fld>
            <a:endParaRPr lang="nb-NO"/>
          </a:p>
        </p:txBody>
      </p:sp>
      <p:sp>
        <p:nvSpPr>
          <p:cNvPr id="10" name="Plassholder for bunntekst 4"/>
          <p:cNvSpPr>
            <a:spLocks noGrp="1"/>
          </p:cNvSpPr>
          <p:nvPr>
            <p:ph type="ftr" sz="quarter" idx="3"/>
          </p:nvPr>
        </p:nvSpPr>
        <p:spPr>
          <a:xfrm>
            <a:off x="4165600" y="6173788"/>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11" name="Plassholder for lysbildenummer 5"/>
          <p:cNvSpPr>
            <a:spLocks noGrp="1"/>
          </p:cNvSpPr>
          <p:nvPr>
            <p:ph type="sldNum" sz="quarter" idx="4"/>
          </p:nvPr>
        </p:nvSpPr>
        <p:spPr>
          <a:xfrm>
            <a:off x="8737601" y="6173788"/>
            <a:ext cx="155905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31872E-8BFC-214A-B7E1-4CF644173512}" type="slidenum">
              <a:t>‹#›</a:t>
            </a:fld>
            <a:endParaRPr lang="nb-NO"/>
          </a:p>
        </p:txBody>
      </p:sp>
      <p:sp>
        <p:nvSpPr>
          <p:cNvPr id="14" name="Plassholder for innhold 13"/>
          <p:cNvSpPr>
            <a:spLocks noGrp="1"/>
          </p:cNvSpPr>
          <p:nvPr>
            <p:ph sz="quarter" idx="10"/>
          </p:nvPr>
        </p:nvSpPr>
        <p:spPr>
          <a:xfrm>
            <a:off x="609601" y="1959429"/>
            <a:ext cx="10972800" cy="3611496"/>
          </a:xfrm>
        </p:spPr>
        <p:txBody>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Tree>
    <p:extLst>
      <p:ext uri="{BB962C8B-B14F-4D97-AF65-F5344CB8AC3E}">
        <p14:creationId xmlns:p14="http://schemas.microsoft.com/office/powerpoint/2010/main" val="27440263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11_Heldekkende bilde">
    <p:spTree>
      <p:nvGrpSpPr>
        <p:cNvPr id="1" name=""/>
        <p:cNvGrpSpPr/>
        <p:nvPr/>
      </p:nvGrpSpPr>
      <p:grpSpPr>
        <a:xfrm>
          <a:off x="0" y="0"/>
          <a:ext cx="0" cy="0"/>
          <a:chOff x="0" y="0"/>
          <a:chExt cx="0" cy="0"/>
        </a:xfrm>
      </p:grpSpPr>
      <p:sp>
        <p:nvSpPr>
          <p:cNvPr id="8" name="Picture Placeholder 7"/>
          <p:cNvSpPr>
            <a:spLocks noGrp="1"/>
          </p:cNvSpPr>
          <p:nvPr>
            <p:ph type="pic" sz="quarter" idx="13" hasCustomPrompt="1"/>
          </p:nvPr>
        </p:nvSpPr>
        <p:spPr>
          <a:xfrm>
            <a:off x="0" y="0"/>
            <a:ext cx="12192000" cy="6858000"/>
          </a:xfrm>
        </p:spPr>
        <p:txBody>
          <a:bodyPr tIns="2808000"/>
          <a:lstStyle>
            <a:lvl1pPr algn="ctr">
              <a:buNone/>
              <a:defRPr baseline="0"/>
            </a:lvl1pPr>
          </a:lstStyle>
          <a:p>
            <a:r>
              <a:rPr lang="nb-NO" dirty="0"/>
              <a:t>Sett inn bilde</a:t>
            </a:r>
          </a:p>
        </p:txBody>
      </p:sp>
    </p:spTree>
    <p:extLst>
      <p:ext uri="{BB962C8B-B14F-4D97-AF65-F5344CB8AC3E}">
        <p14:creationId xmlns:p14="http://schemas.microsoft.com/office/powerpoint/2010/main" val="26574016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a:xfrm>
            <a:off x="609600" y="731276"/>
            <a:ext cx="10972800" cy="1143000"/>
          </a:xfrm>
        </p:spPr>
        <p:txBody>
          <a:bodyPr/>
          <a:lstStyle/>
          <a:p>
            <a:r>
              <a:rPr lang="nb-NO"/>
              <a:t>Klikk for å redigere tittelstil</a:t>
            </a:r>
          </a:p>
        </p:txBody>
      </p:sp>
      <p:sp>
        <p:nvSpPr>
          <p:cNvPr id="3" name="Plassholder for innhold 2"/>
          <p:cNvSpPr>
            <a:spLocks noGrp="1"/>
          </p:cNvSpPr>
          <p:nvPr>
            <p:ph sz="half" idx="1"/>
          </p:nvPr>
        </p:nvSpPr>
        <p:spPr>
          <a:xfrm>
            <a:off x="609600" y="1967113"/>
            <a:ext cx="5384800" cy="3688336"/>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innhold 3"/>
          <p:cNvSpPr>
            <a:spLocks noGrp="1"/>
          </p:cNvSpPr>
          <p:nvPr>
            <p:ph sz="half" idx="2"/>
          </p:nvPr>
        </p:nvSpPr>
        <p:spPr>
          <a:xfrm>
            <a:off x="6197600" y="1967113"/>
            <a:ext cx="5384800" cy="3688336"/>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5" name="Plassholder for dato 4"/>
          <p:cNvSpPr>
            <a:spLocks noGrp="1"/>
          </p:cNvSpPr>
          <p:nvPr>
            <p:ph type="dt" sz="half" idx="10"/>
          </p:nvPr>
        </p:nvSpPr>
        <p:spPr/>
        <p:txBody>
          <a:bodyPr/>
          <a:lstStyle/>
          <a:p>
            <a:fld id="{49540C3D-7D2E-B046-9707-68B92A5A8B5C}" type="datetimeFigureOut">
              <a:t>04.09.2019</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DA31872E-8BFC-214A-B7E1-4CF644173512}" type="slidenum">
              <a:t>‹#›</a:t>
            </a:fld>
            <a:endParaRPr lang="nb-NO"/>
          </a:p>
        </p:txBody>
      </p:sp>
    </p:spTree>
    <p:extLst>
      <p:ext uri="{BB962C8B-B14F-4D97-AF65-F5344CB8AC3E}">
        <p14:creationId xmlns:p14="http://schemas.microsoft.com/office/powerpoint/2010/main" val="6624392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a:xfrm>
            <a:off x="609600" y="731276"/>
            <a:ext cx="10972800" cy="1143000"/>
          </a:xfrm>
        </p:spPr>
        <p:txBody>
          <a:bodyPr/>
          <a:lstStyle/>
          <a:p>
            <a:r>
              <a:rPr lang="nb-NO"/>
              <a:t>Klikk for å redigere tittelstil</a:t>
            </a:r>
          </a:p>
        </p:txBody>
      </p:sp>
      <p:sp>
        <p:nvSpPr>
          <p:cNvPr id="3" name="Plassholder for dato 2"/>
          <p:cNvSpPr>
            <a:spLocks noGrp="1"/>
          </p:cNvSpPr>
          <p:nvPr>
            <p:ph type="dt" sz="half" idx="10"/>
          </p:nvPr>
        </p:nvSpPr>
        <p:spPr/>
        <p:txBody>
          <a:bodyPr/>
          <a:lstStyle/>
          <a:p>
            <a:fld id="{49540C3D-7D2E-B046-9707-68B92A5A8B5C}" type="datetimeFigureOut">
              <a:t>04.09.2019</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DA31872E-8BFC-214A-B7E1-4CF644173512}" type="slidenum">
              <a:t>‹#›</a:t>
            </a:fld>
            <a:endParaRPr lang="nb-NO"/>
          </a:p>
        </p:txBody>
      </p:sp>
    </p:spTree>
    <p:extLst>
      <p:ext uri="{BB962C8B-B14F-4D97-AF65-F5344CB8AC3E}">
        <p14:creationId xmlns:p14="http://schemas.microsoft.com/office/powerpoint/2010/main" val="1982255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49540C3D-7D2E-B046-9707-68B92A5A8B5C}" type="datetimeFigureOut">
              <a:t>04.09.2019</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DA31872E-8BFC-214A-B7E1-4CF644173512}" type="slidenum">
              <a:t>‹#›</a:t>
            </a:fld>
            <a:endParaRPr lang="nb-NO"/>
          </a:p>
        </p:txBody>
      </p:sp>
    </p:spTree>
    <p:extLst>
      <p:ext uri="{BB962C8B-B14F-4D97-AF65-F5344CB8AC3E}">
        <p14:creationId xmlns:p14="http://schemas.microsoft.com/office/powerpoint/2010/main" val="10154994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609601" y="273050"/>
            <a:ext cx="4011084" cy="1162050"/>
          </a:xfrm>
        </p:spPr>
        <p:txBody>
          <a:bodyPr anchor="b"/>
          <a:lstStyle>
            <a:lvl1pPr algn="l">
              <a:defRPr sz="2000" b="1"/>
            </a:lvl1pPr>
          </a:lstStyle>
          <a:p>
            <a:r>
              <a:rPr lang="nb-NO" dirty="0"/>
              <a:t>Klikk for å redigere tittelstil</a:t>
            </a:r>
          </a:p>
        </p:txBody>
      </p:sp>
      <p:sp>
        <p:nvSpPr>
          <p:cNvPr id="3" name="Plassholder for innhold 2"/>
          <p:cNvSpPr>
            <a:spLocks noGrp="1"/>
          </p:cNvSpPr>
          <p:nvPr>
            <p:ph idx="1"/>
          </p:nvPr>
        </p:nvSpPr>
        <p:spPr>
          <a:xfrm>
            <a:off x="4766733" y="273051"/>
            <a:ext cx="6815667" cy="5853113"/>
          </a:xfrm>
        </p:spPr>
        <p:txBody>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49540C3D-7D2E-B046-9707-68B92A5A8B5C}" type="datetimeFigureOut">
              <a:t>04.09.2019</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DA31872E-8BFC-214A-B7E1-4CF644173512}" type="slidenum">
              <a:t>‹#›</a:t>
            </a:fld>
            <a:endParaRPr lang="nb-NO"/>
          </a:p>
        </p:txBody>
      </p:sp>
    </p:spTree>
    <p:extLst>
      <p:ext uri="{BB962C8B-B14F-4D97-AF65-F5344CB8AC3E}">
        <p14:creationId xmlns:p14="http://schemas.microsoft.com/office/powerpoint/2010/main" val="31375753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2389717" y="4800600"/>
            <a:ext cx="7315200" cy="566738"/>
          </a:xfrm>
        </p:spPr>
        <p:txBody>
          <a:bodyPr anchor="b"/>
          <a:lstStyle>
            <a:lvl1pPr algn="l">
              <a:defRPr sz="2000" b="1"/>
            </a:lvl1pPr>
          </a:lstStyle>
          <a:p>
            <a:r>
              <a:rPr lang="nb-NO"/>
              <a:t>Klikk for å redigere tittelstil</a:t>
            </a:r>
          </a:p>
        </p:txBody>
      </p:sp>
      <p:sp>
        <p:nvSpPr>
          <p:cNvPr id="3" name="Plassholder for bild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49540C3D-7D2E-B046-9707-68B92A5A8B5C}" type="datetimeFigureOut">
              <a:t>04.09.2019</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DA31872E-8BFC-214A-B7E1-4CF644173512}" type="slidenum">
              <a:t>‹#›</a:t>
            </a:fld>
            <a:endParaRPr lang="nb-NO"/>
          </a:p>
        </p:txBody>
      </p:sp>
    </p:spTree>
    <p:extLst>
      <p:ext uri="{BB962C8B-B14F-4D97-AF65-F5344CB8AC3E}">
        <p14:creationId xmlns:p14="http://schemas.microsoft.com/office/powerpoint/2010/main" val="26182128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Klikk for å redigere tittelstil</a:t>
            </a:r>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49540C3D-7D2E-B046-9707-68B92A5A8B5C}" type="datetimeFigureOut">
              <a:t>04.09.2019</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DA31872E-8BFC-214A-B7E1-4CF644173512}" type="slidenum">
              <a:t>‹#›</a:t>
            </a:fld>
            <a:endParaRPr lang="nb-NO"/>
          </a:p>
        </p:txBody>
      </p:sp>
    </p:spTree>
    <p:extLst>
      <p:ext uri="{BB962C8B-B14F-4D97-AF65-F5344CB8AC3E}">
        <p14:creationId xmlns:p14="http://schemas.microsoft.com/office/powerpoint/2010/main" val="42437242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839200" y="274639"/>
            <a:ext cx="2743200" cy="5851525"/>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609600" y="274639"/>
            <a:ext cx="8026400" cy="5851525"/>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49540C3D-7D2E-B046-9707-68B92A5A8B5C}" type="datetimeFigureOut">
              <a:t>04.09.2019</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DA31872E-8BFC-214A-B7E1-4CF644173512}" type="slidenum">
              <a:t>‹#›</a:t>
            </a:fld>
            <a:endParaRPr lang="nb-NO"/>
          </a:p>
        </p:txBody>
      </p:sp>
    </p:spTree>
    <p:extLst>
      <p:ext uri="{BB962C8B-B14F-4D97-AF65-F5344CB8AC3E}">
        <p14:creationId xmlns:p14="http://schemas.microsoft.com/office/powerpoint/2010/main" val="13915407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10" Type="http://schemas.openxmlformats.org/officeDocument/2006/relationships/image" Target="../media/image6.png"/><Relationship Id="rId4" Type="http://schemas.openxmlformats.org/officeDocument/2006/relationships/slideLayout" Target="../slideLayouts/slideLayout17.xml"/><Relationship Id="rId9" Type="http://schemas.openxmlformats.org/officeDocument/2006/relationships/image" Target="../media/image5.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609600" y="639068"/>
            <a:ext cx="10972800" cy="1143000"/>
          </a:xfrm>
          <a:prstGeom prst="rect">
            <a:avLst/>
          </a:prstGeom>
        </p:spPr>
        <p:txBody>
          <a:bodyPr vert="horz" lIns="91440" tIns="45720" rIns="91440" bIns="45720" rtlCol="0" anchor="ctr">
            <a:normAutofit/>
          </a:bodyPr>
          <a:lstStyle/>
          <a:p>
            <a:r>
              <a:rPr lang="nb-NO" dirty="0"/>
              <a:t>Klikk for å redigere tittelstil</a:t>
            </a:r>
          </a:p>
        </p:txBody>
      </p:sp>
      <p:sp>
        <p:nvSpPr>
          <p:cNvPr id="3" name="Plassholder for tekst 2"/>
          <p:cNvSpPr>
            <a:spLocks noGrp="1"/>
          </p:cNvSpPr>
          <p:nvPr>
            <p:ph type="body" idx="1"/>
          </p:nvPr>
        </p:nvSpPr>
        <p:spPr>
          <a:xfrm>
            <a:off x="609600" y="1913324"/>
            <a:ext cx="10972800" cy="3557708"/>
          </a:xfrm>
          <a:prstGeom prst="rect">
            <a:avLst/>
          </a:prstGeom>
        </p:spPr>
        <p:txBody>
          <a:bodyPr vert="horz" lIns="91440" tIns="45720" rIns="91440" bIns="4572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p:cNvSpPr>
            <a:spLocks noGrp="1"/>
          </p:cNvSpPr>
          <p:nvPr>
            <p:ph type="dt" sz="half" idx="2"/>
          </p:nvPr>
        </p:nvSpPr>
        <p:spPr>
          <a:xfrm>
            <a:off x="609600" y="6173788"/>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540C3D-7D2E-B046-9707-68B92A5A8B5C}" type="datetimeFigureOut">
              <a:t>04.09.2019</a:t>
            </a:fld>
            <a:endParaRPr lang="nb-NO"/>
          </a:p>
        </p:txBody>
      </p:sp>
      <p:sp>
        <p:nvSpPr>
          <p:cNvPr id="5" name="Plassholder for bunntekst 4"/>
          <p:cNvSpPr>
            <a:spLocks noGrp="1"/>
          </p:cNvSpPr>
          <p:nvPr>
            <p:ph type="ftr" sz="quarter" idx="3"/>
          </p:nvPr>
        </p:nvSpPr>
        <p:spPr>
          <a:xfrm>
            <a:off x="4165600" y="6173788"/>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p:cNvSpPr>
            <a:spLocks noGrp="1"/>
          </p:cNvSpPr>
          <p:nvPr>
            <p:ph type="sldNum" sz="quarter" idx="4"/>
          </p:nvPr>
        </p:nvSpPr>
        <p:spPr>
          <a:xfrm>
            <a:off x="8737601" y="6173788"/>
            <a:ext cx="155905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31872E-8BFC-214A-B7E1-4CF644173512}" type="slidenum">
              <a:t>‹#›</a:t>
            </a:fld>
            <a:endParaRPr lang="nb-NO"/>
          </a:p>
        </p:txBody>
      </p:sp>
      <p:pic>
        <p:nvPicPr>
          <p:cNvPr id="8" name="Bilde 7" descr="ks_hovedlogo_rgb.png"/>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0928244" y="6173787"/>
            <a:ext cx="730357" cy="364835"/>
          </a:xfrm>
          <a:prstGeom prst="rect">
            <a:avLst/>
          </a:prstGeom>
        </p:spPr>
      </p:pic>
    </p:spTree>
    <p:extLst>
      <p:ext uri="{BB962C8B-B14F-4D97-AF65-F5344CB8AC3E}">
        <p14:creationId xmlns:p14="http://schemas.microsoft.com/office/powerpoint/2010/main" val="55272691"/>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1" r:id="rId3"/>
    <p:sldLayoutId id="2147483703" r:id="rId4"/>
    <p:sldLayoutId id="2147483704" r:id="rId5"/>
    <p:sldLayoutId id="2147483705" r:id="rId6"/>
    <p:sldLayoutId id="2147483706" r:id="rId7"/>
    <p:sldLayoutId id="2147483707" r:id="rId8"/>
    <p:sldLayoutId id="2147483708" r:id="rId9"/>
    <p:sldLayoutId id="2147483649" r:id="rId10"/>
    <p:sldLayoutId id="2147483709" r:id="rId11"/>
    <p:sldLayoutId id="2147483710" r:id="rId12"/>
    <p:sldLayoutId id="2147483711" r:id="rId13"/>
  </p:sldLayoutIdLst>
  <p:txStyles>
    <p:titleStyle>
      <a:lvl1pPr algn="l" defTabSz="457200" rtl="0" eaLnBrk="1" latinLnBrk="0" hangingPunct="1">
        <a:spcBef>
          <a:spcPct val="0"/>
        </a:spcBef>
        <a:buNone/>
        <a:defRPr sz="2800" kern="1200">
          <a:solidFill>
            <a:srgbClr val="001A58"/>
          </a:solidFill>
          <a:latin typeface="+mj-lt"/>
          <a:ea typeface="+mj-ea"/>
          <a:cs typeface="+mj-cs"/>
        </a:defRPr>
      </a:lvl1pPr>
    </p:titleStyle>
    <p:bodyStyle>
      <a:lvl1pPr marL="342900" indent="-342900" algn="l" defTabSz="457200" rtl="0" eaLnBrk="1" latinLnBrk="0" hangingPunct="1">
        <a:spcBef>
          <a:spcPct val="20000"/>
        </a:spcBef>
        <a:buFont typeface="Arial"/>
        <a:buChar char="•"/>
        <a:defRPr sz="2000" kern="1200">
          <a:solidFill>
            <a:srgbClr val="001A58"/>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001A58"/>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rgbClr val="001A58"/>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1A58"/>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1A58"/>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22033" y="709133"/>
            <a:ext cx="11310800" cy="775600"/>
          </a:xfrm>
          <a:prstGeom prst="rect">
            <a:avLst/>
          </a:prstGeom>
          <a:noFill/>
          <a:ln>
            <a:noFill/>
          </a:ln>
        </p:spPr>
        <p:txBody>
          <a:bodyPr spcFirstLastPara="1" wrap="square" lIns="0" tIns="0" rIns="0" bIns="0" anchor="t" anchorCtr="0"/>
          <a:lstStyle>
            <a:lvl1pPr marR="0" lvl="0" algn="l" rtl="0">
              <a:spcBef>
                <a:spcPts val="0"/>
              </a:spcBef>
              <a:spcAft>
                <a:spcPts val="0"/>
              </a:spcAft>
              <a:buClr>
                <a:srgbClr val="85817D"/>
              </a:buClr>
              <a:buSzPts val="3400"/>
              <a:buFont typeface="Arial"/>
              <a:buNone/>
              <a:defRPr sz="3400" b="1" i="0" u="none" strike="noStrike" cap="none">
                <a:solidFill>
                  <a:srgbClr val="85817D"/>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52" name="Google Shape;52;p13"/>
          <p:cNvSpPr txBox="1">
            <a:spLocks noGrp="1"/>
          </p:cNvSpPr>
          <p:nvPr>
            <p:ph type="body" idx="1"/>
          </p:nvPr>
        </p:nvSpPr>
        <p:spPr>
          <a:xfrm>
            <a:off x="609600" y="1600201"/>
            <a:ext cx="10972800" cy="4277200"/>
          </a:xfrm>
          <a:prstGeom prst="rect">
            <a:avLst/>
          </a:prstGeom>
          <a:noFill/>
          <a:ln>
            <a:noFill/>
          </a:ln>
        </p:spPr>
        <p:txBody>
          <a:bodyPr spcFirstLastPara="1" wrap="square" lIns="91425" tIns="45700" rIns="91425" bIns="45700" anchor="t" anchorCtr="0"/>
          <a:lstStyle>
            <a:lvl1pPr marL="457200" marR="0" lvl="0" indent="-365760" algn="l" rtl="0">
              <a:spcBef>
                <a:spcPts val="480"/>
              </a:spcBef>
              <a:spcAft>
                <a:spcPts val="0"/>
              </a:spcAft>
              <a:buClr>
                <a:schemeClr val="dk1"/>
              </a:buClr>
              <a:buSzPts val="2160"/>
              <a:buFont typeface="Arial"/>
              <a:buChar char="•"/>
              <a:defRPr sz="2400" b="0" i="0" u="none" strike="noStrike" cap="none">
                <a:solidFill>
                  <a:schemeClr val="dk1"/>
                </a:solidFill>
                <a:latin typeface="Arial"/>
                <a:ea typeface="Arial"/>
                <a:cs typeface="Arial"/>
                <a:sym typeface="Arial"/>
              </a:defRPr>
            </a:lvl1pPr>
            <a:lvl2pPr marL="914400" marR="0" lvl="1" indent="-342900" algn="l" rtl="0">
              <a:spcBef>
                <a:spcPts val="40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2pPr>
            <a:lvl3pPr marL="1371600" marR="0" lvl="2" indent="-331469" algn="l" rtl="0">
              <a:spcBef>
                <a:spcPts val="360"/>
              </a:spcBef>
              <a:spcAft>
                <a:spcPts val="0"/>
              </a:spcAft>
              <a:buClr>
                <a:schemeClr val="dk1"/>
              </a:buClr>
              <a:buSzPts val="1620"/>
              <a:buFont typeface="Arial"/>
              <a:buChar char="•"/>
              <a:defRPr sz="1800" b="0" i="0" u="none" strike="noStrike" cap="none">
                <a:solidFill>
                  <a:schemeClr val="dk1"/>
                </a:solidFill>
                <a:latin typeface="Arial"/>
                <a:ea typeface="Arial"/>
                <a:cs typeface="Arial"/>
                <a:sym typeface="Arial"/>
              </a:defRPr>
            </a:lvl3pPr>
            <a:lvl4pPr marL="1828800" marR="0" lvl="3" indent="-320039" algn="l" rtl="0">
              <a:spcBef>
                <a:spcPts val="320"/>
              </a:spcBef>
              <a:spcAft>
                <a:spcPts val="0"/>
              </a:spcAft>
              <a:buClr>
                <a:schemeClr val="dk1"/>
              </a:buClr>
              <a:buSzPts val="1440"/>
              <a:buFont typeface="Arial"/>
              <a:buChar char="•"/>
              <a:defRPr sz="1600" b="0" i="0" u="none" strike="noStrike" cap="none">
                <a:solidFill>
                  <a:schemeClr val="dk1"/>
                </a:solidFill>
                <a:latin typeface="Arial"/>
                <a:ea typeface="Arial"/>
                <a:cs typeface="Arial"/>
                <a:sym typeface="Arial"/>
              </a:defRPr>
            </a:lvl4pPr>
            <a:lvl5pPr marL="2286000" marR="0" lvl="4" indent="-308610" algn="l" rtl="0">
              <a:spcBef>
                <a:spcPts val="280"/>
              </a:spcBef>
              <a:spcAft>
                <a:spcPts val="0"/>
              </a:spcAft>
              <a:buClr>
                <a:schemeClr val="dk1"/>
              </a:buClr>
              <a:buSzPts val="1260"/>
              <a:buFont typeface="Arial"/>
              <a:buChar char="•"/>
              <a:defRPr sz="14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53" name="Google Shape;53;p13"/>
          <p:cNvSpPr txBox="1">
            <a:spLocks noGrp="1"/>
          </p:cNvSpPr>
          <p:nvPr>
            <p:ph type="dt" idx="10"/>
          </p:nvPr>
        </p:nvSpPr>
        <p:spPr>
          <a:xfrm>
            <a:off x="609599" y="6370981"/>
            <a:ext cx="2030000" cy="241200"/>
          </a:xfrm>
          <a:prstGeom prst="rect">
            <a:avLst/>
          </a:prstGeom>
          <a:noFill/>
          <a:ln>
            <a:noFill/>
          </a:ln>
        </p:spPr>
        <p:txBody>
          <a:bodyPr spcFirstLastPara="1" wrap="square" lIns="0" tIns="0" rIns="0" bIns="0" anchor="t" anchorCtr="0"/>
          <a:lstStyle>
            <a:lvl1pPr marR="0" lvl="0" algn="l" rtl="0">
              <a:spcBef>
                <a:spcPts val="0"/>
              </a:spcBef>
              <a:spcAft>
                <a:spcPts val="0"/>
              </a:spcAft>
              <a:buSzPts val="1400"/>
              <a:buNone/>
              <a:defRPr sz="1333" b="0" i="0" u="none" strike="noStrike" cap="none">
                <a:solidFill>
                  <a:srgbClr val="85817D"/>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54" name="Google Shape;54;p13"/>
          <p:cNvSpPr txBox="1">
            <a:spLocks noGrp="1"/>
          </p:cNvSpPr>
          <p:nvPr>
            <p:ph type="ftr" idx="11"/>
          </p:nvPr>
        </p:nvSpPr>
        <p:spPr>
          <a:xfrm>
            <a:off x="3937000" y="6372000"/>
            <a:ext cx="6383600" cy="241200"/>
          </a:xfrm>
          <a:prstGeom prst="rect">
            <a:avLst/>
          </a:prstGeom>
          <a:noFill/>
          <a:ln>
            <a:noFill/>
          </a:ln>
        </p:spPr>
        <p:txBody>
          <a:bodyPr spcFirstLastPara="1" wrap="square" lIns="0" tIns="0" rIns="0" bIns="0" anchor="t" anchorCtr="0"/>
          <a:lstStyle>
            <a:lvl1pPr marR="0" lvl="0" algn="r" rtl="0">
              <a:spcBef>
                <a:spcPts val="0"/>
              </a:spcBef>
              <a:spcAft>
                <a:spcPts val="0"/>
              </a:spcAft>
              <a:buSzPts val="1400"/>
              <a:buNone/>
              <a:defRPr sz="1333" b="0" i="0" u="none" strike="noStrike" cap="none">
                <a:solidFill>
                  <a:srgbClr val="85817D"/>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55" name="Google Shape;55;p13"/>
          <p:cNvSpPr txBox="1">
            <a:spLocks noGrp="1"/>
          </p:cNvSpPr>
          <p:nvPr>
            <p:ph type="sldNum" idx="12"/>
          </p:nvPr>
        </p:nvSpPr>
        <p:spPr>
          <a:xfrm>
            <a:off x="2679701" y="6372000"/>
            <a:ext cx="1220800" cy="241200"/>
          </a:xfrm>
          <a:prstGeom prst="rect">
            <a:avLst/>
          </a:prstGeom>
          <a:noFill/>
          <a:ln>
            <a:noFill/>
          </a:ln>
        </p:spPr>
        <p:txBody>
          <a:bodyPr spcFirstLastPara="1" wrap="square" lIns="0" tIns="0" rIns="0" bIns="0" anchor="t" anchorCtr="0">
            <a:noAutofit/>
          </a:bodyPr>
          <a:lstStyle>
            <a:lvl1pPr marL="0" marR="0" lvl="0" indent="0" algn="l" rtl="0">
              <a:spcBef>
                <a:spcPts val="0"/>
              </a:spcBef>
              <a:buNone/>
              <a:defRPr sz="1333" b="0" i="0" u="none" strike="noStrike" cap="none">
                <a:solidFill>
                  <a:srgbClr val="85817D"/>
                </a:solidFill>
                <a:latin typeface="Arial"/>
                <a:ea typeface="Arial"/>
                <a:cs typeface="Arial"/>
                <a:sym typeface="Arial"/>
              </a:defRPr>
            </a:lvl1pPr>
            <a:lvl2pPr marL="0" marR="0" lvl="1" indent="0" algn="l" rtl="0">
              <a:spcBef>
                <a:spcPts val="0"/>
              </a:spcBef>
              <a:buNone/>
              <a:defRPr sz="1333" b="0" i="0" u="none" strike="noStrike" cap="none">
                <a:solidFill>
                  <a:srgbClr val="85817D"/>
                </a:solidFill>
                <a:latin typeface="Arial"/>
                <a:ea typeface="Arial"/>
                <a:cs typeface="Arial"/>
                <a:sym typeface="Arial"/>
              </a:defRPr>
            </a:lvl2pPr>
            <a:lvl3pPr marL="0" marR="0" lvl="2" indent="0" algn="l" rtl="0">
              <a:spcBef>
                <a:spcPts val="0"/>
              </a:spcBef>
              <a:buNone/>
              <a:defRPr sz="1333" b="0" i="0" u="none" strike="noStrike" cap="none">
                <a:solidFill>
                  <a:srgbClr val="85817D"/>
                </a:solidFill>
                <a:latin typeface="Arial"/>
                <a:ea typeface="Arial"/>
                <a:cs typeface="Arial"/>
                <a:sym typeface="Arial"/>
              </a:defRPr>
            </a:lvl3pPr>
            <a:lvl4pPr marL="0" marR="0" lvl="3" indent="0" algn="l" rtl="0">
              <a:spcBef>
                <a:spcPts val="0"/>
              </a:spcBef>
              <a:buNone/>
              <a:defRPr sz="1333" b="0" i="0" u="none" strike="noStrike" cap="none">
                <a:solidFill>
                  <a:srgbClr val="85817D"/>
                </a:solidFill>
                <a:latin typeface="Arial"/>
                <a:ea typeface="Arial"/>
                <a:cs typeface="Arial"/>
                <a:sym typeface="Arial"/>
              </a:defRPr>
            </a:lvl4pPr>
            <a:lvl5pPr marL="0" marR="0" lvl="4" indent="0" algn="l" rtl="0">
              <a:spcBef>
                <a:spcPts val="0"/>
              </a:spcBef>
              <a:buNone/>
              <a:defRPr sz="1333" b="0" i="0" u="none" strike="noStrike" cap="none">
                <a:solidFill>
                  <a:srgbClr val="85817D"/>
                </a:solidFill>
                <a:latin typeface="Arial"/>
                <a:ea typeface="Arial"/>
                <a:cs typeface="Arial"/>
                <a:sym typeface="Arial"/>
              </a:defRPr>
            </a:lvl5pPr>
            <a:lvl6pPr marL="0" marR="0" lvl="5" indent="0" algn="l" rtl="0">
              <a:spcBef>
                <a:spcPts val="0"/>
              </a:spcBef>
              <a:buNone/>
              <a:defRPr sz="1333" b="0" i="0" u="none" strike="noStrike" cap="none">
                <a:solidFill>
                  <a:srgbClr val="85817D"/>
                </a:solidFill>
                <a:latin typeface="Arial"/>
                <a:ea typeface="Arial"/>
                <a:cs typeface="Arial"/>
                <a:sym typeface="Arial"/>
              </a:defRPr>
            </a:lvl6pPr>
            <a:lvl7pPr marL="0" marR="0" lvl="6" indent="0" algn="l" rtl="0">
              <a:spcBef>
                <a:spcPts val="0"/>
              </a:spcBef>
              <a:buNone/>
              <a:defRPr sz="1333" b="0" i="0" u="none" strike="noStrike" cap="none">
                <a:solidFill>
                  <a:srgbClr val="85817D"/>
                </a:solidFill>
                <a:latin typeface="Arial"/>
                <a:ea typeface="Arial"/>
                <a:cs typeface="Arial"/>
                <a:sym typeface="Arial"/>
              </a:defRPr>
            </a:lvl7pPr>
            <a:lvl8pPr marL="0" marR="0" lvl="7" indent="0" algn="l" rtl="0">
              <a:spcBef>
                <a:spcPts val="0"/>
              </a:spcBef>
              <a:buNone/>
              <a:defRPr sz="1333" b="0" i="0" u="none" strike="noStrike" cap="none">
                <a:solidFill>
                  <a:srgbClr val="85817D"/>
                </a:solidFill>
                <a:latin typeface="Arial"/>
                <a:ea typeface="Arial"/>
                <a:cs typeface="Arial"/>
                <a:sym typeface="Arial"/>
              </a:defRPr>
            </a:lvl8pPr>
            <a:lvl9pPr marL="0" marR="0" lvl="8" indent="0" algn="l" rtl="0">
              <a:spcBef>
                <a:spcPts val="0"/>
              </a:spcBef>
              <a:buNone/>
              <a:defRPr sz="1333" b="0" i="0" u="none" strike="noStrike" cap="none">
                <a:solidFill>
                  <a:srgbClr val="85817D"/>
                </a:solidFill>
                <a:latin typeface="Arial"/>
                <a:ea typeface="Arial"/>
                <a:cs typeface="Arial"/>
                <a:sym typeface="Arial"/>
              </a:defRPr>
            </a:lvl9pPr>
          </a:lstStyle>
          <a:p>
            <a:fld id="{00000000-1234-1234-1234-123412341234}" type="slidenum">
              <a:rPr lang="no" smtClean="0"/>
              <a:pPr/>
              <a:t>‹#›</a:t>
            </a:fld>
            <a:endParaRPr lang="no"/>
          </a:p>
        </p:txBody>
      </p:sp>
      <p:cxnSp>
        <p:nvCxnSpPr>
          <p:cNvPr id="56" name="Google Shape;56;p13"/>
          <p:cNvCxnSpPr/>
          <p:nvPr/>
        </p:nvCxnSpPr>
        <p:spPr>
          <a:xfrm rot="10800000">
            <a:off x="292800" y="6152388"/>
            <a:ext cx="11640000" cy="1600"/>
          </a:xfrm>
          <a:prstGeom prst="straightConnector1">
            <a:avLst/>
          </a:prstGeom>
          <a:noFill/>
          <a:ln w="9525" cap="flat" cmpd="sng">
            <a:solidFill>
              <a:srgbClr val="85817D"/>
            </a:solidFill>
            <a:prstDash val="solid"/>
            <a:round/>
            <a:headEnd type="none" w="sm" len="sm"/>
            <a:tailEnd type="none" w="sm" len="sm"/>
          </a:ln>
        </p:spPr>
      </p:cxnSp>
      <p:pic>
        <p:nvPicPr>
          <p:cNvPr id="57" name="Google Shape;57;p13"/>
          <p:cNvPicPr preferRelativeResize="0"/>
          <p:nvPr/>
        </p:nvPicPr>
        <p:blipFill rotWithShape="1">
          <a:blip r:embed="rId9">
            <a:alphaModFix/>
          </a:blip>
          <a:srcRect/>
          <a:stretch/>
        </p:blipFill>
        <p:spPr>
          <a:xfrm>
            <a:off x="10712444" y="5999653"/>
            <a:ext cx="1365240" cy="808752"/>
          </a:xfrm>
          <a:prstGeom prst="rect">
            <a:avLst/>
          </a:prstGeom>
          <a:noFill/>
          <a:ln>
            <a:noFill/>
          </a:ln>
        </p:spPr>
      </p:pic>
      <p:pic>
        <p:nvPicPr>
          <p:cNvPr id="58" name="Google Shape;58;p13" descr="monster_innholdssider.png"/>
          <p:cNvPicPr preferRelativeResize="0"/>
          <p:nvPr/>
        </p:nvPicPr>
        <p:blipFill rotWithShape="1">
          <a:blip r:embed="rId10">
            <a:alphaModFix/>
          </a:blip>
          <a:srcRect/>
          <a:stretch/>
        </p:blipFill>
        <p:spPr>
          <a:xfrm>
            <a:off x="1" y="4"/>
            <a:ext cx="2831639" cy="3134485"/>
          </a:xfrm>
          <a:prstGeom prst="rect">
            <a:avLst/>
          </a:prstGeom>
          <a:noFill/>
          <a:ln>
            <a:noFill/>
          </a:ln>
        </p:spPr>
      </p:pic>
    </p:spTree>
    <p:extLst>
      <p:ext uri="{BB962C8B-B14F-4D97-AF65-F5344CB8AC3E}">
        <p14:creationId xmlns:p14="http://schemas.microsoft.com/office/powerpoint/2010/main" val="4170595429"/>
      </p:ext>
    </p:extLst>
  </p:cSld>
  <p:clrMap bg1="lt1" tx1="dk1" bg2="dk2" tx2="lt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p:cNvSpPr>
            <a:spLocks noGrp="1"/>
          </p:cNvSpPr>
          <p:nvPr>
            <p:ph type="ctrTitle"/>
          </p:nvPr>
        </p:nvSpPr>
        <p:spPr>
          <a:xfrm>
            <a:off x="664227" y="2196035"/>
            <a:ext cx="9915291" cy="1993999"/>
          </a:xfrm>
        </p:spPr>
        <p:txBody>
          <a:bodyPr/>
          <a:lstStyle/>
          <a:p>
            <a:pPr algn="ctr"/>
            <a:r>
              <a:rPr lang="nb-NO" dirty="0"/>
              <a:t/>
            </a:r>
            <a:br>
              <a:rPr lang="nb-NO" dirty="0"/>
            </a:br>
            <a:r>
              <a:rPr lang="nb-NO" sz="4400" dirty="0" smtClean="0"/>
              <a:t>Klart språk </a:t>
            </a:r>
            <a:r>
              <a:rPr lang="nb-NO" dirty="0"/>
              <a:t/>
            </a:r>
            <a:br>
              <a:rPr lang="nb-NO" dirty="0"/>
            </a:br>
            <a:r>
              <a:rPr lang="nb-NO" dirty="0"/>
              <a:t/>
            </a:r>
            <a:br>
              <a:rPr lang="nb-NO" dirty="0"/>
            </a:br>
            <a:r>
              <a:rPr lang="nb-NO" dirty="0"/>
              <a:t>– hva er det, hvorfor trenger vi det, og hvordan i all verden skal vi gjøre det?</a:t>
            </a:r>
            <a:br>
              <a:rPr lang="nb-NO" dirty="0"/>
            </a:br>
            <a:endParaRPr lang="nb-NO" dirty="0"/>
          </a:p>
        </p:txBody>
      </p:sp>
      <p:sp>
        <p:nvSpPr>
          <p:cNvPr id="7" name="Undertittel 6"/>
          <p:cNvSpPr>
            <a:spLocks noGrp="1"/>
          </p:cNvSpPr>
          <p:nvPr>
            <p:ph type="subTitle" idx="1"/>
          </p:nvPr>
        </p:nvSpPr>
        <p:spPr>
          <a:xfrm>
            <a:off x="7081502" y="6165882"/>
            <a:ext cx="4748033" cy="475109"/>
          </a:xfrm>
        </p:spPr>
        <p:txBody>
          <a:bodyPr>
            <a:noAutofit/>
          </a:bodyPr>
          <a:lstStyle/>
          <a:p>
            <a:pPr algn="r"/>
            <a:r>
              <a:rPr lang="nb-NO" sz="1400" i="1" dirty="0">
                <a:solidFill>
                  <a:srgbClr val="001A58"/>
                </a:solidFill>
              </a:rPr>
              <a:t>«En selvstendig og nyskapende kommunesektor»</a:t>
            </a:r>
          </a:p>
        </p:txBody>
      </p:sp>
    </p:spTree>
    <p:extLst>
      <p:ext uri="{BB962C8B-B14F-4D97-AF65-F5344CB8AC3E}">
        <p14:creationId xmlns:p14="http://schemas.microsoft.com/office/powerpoint/2010/main" val="29534831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l høyre 3">
            <a:extLst>
              <a:ext uri="{FF2B5EF4-FFF2-40B4-BE49-F238E27FC236}">
                <a16:creationId xmlns:a16="http://schemas.microsoft.com/office/drawing/2014/main" id="{6F93E022-29B7-004F-AB2B-9F4257FABFCD}"/>
              </a:ext>
            </a:extLst>
          </p:cNvPr>
          <p:cNvSpPr/>
          <p:nvPr/>
        </p:nvSpPr>
        <p:spPr>
          <a:xfrm>
            <a:off x="354564" y="83976"/>
            <a:ext cx="2743200" cy="1408363"/>
          </a:xfrm>
          <a:prstGeom prst="rightArrow">
            <a:avLst/>
          </a:prstGeom>
          <a:solidFill>
            <a:srgbClr val="001A5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b="1" dirty="0"/>
              <a:t>Hyggelig overskrift</a:t>
            </a:r>
          </a:p>
        </p:txBody>
      </p:sp>
      <p:sp>
        <p:nvSpPr>
          <p:cNvPr id="6" name="Pil høyre 5">
            <a:extLst>
              <a:ext uri="{FF2B5EF4-FFF2-40B4-BE49-F238E27FC236}">
                <a16:creationId xmlns:a16="http://schemas.microsoft.com/office/drawing/2014/main" id="{B38FDE3C-E654-A94A-B7C7-C6890C8B53EB}"/>
              </a:ext>
            </a:extLst>
          </p:cNvPr>
          <p:cNvSpPr/>
          <p:nvPr/>
        </p:nvSpPr>
        <p:spPr>
          <a:xfrm>
            <a:off x="354565" y="1571213"/>
            <a:ext cx="2743200" cy="1405251"/>
          </a:xfrm>
          <a:prstGeom prst="rightArrow">
            <a:avLst/>
          </a:prstGeom>
          <a:solidFill>
            <a:srgbClr val="001A5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b="1" dirty="0"/>
              <a:t>Hovedbudskapet kommer tidlig </a:t>
            </a:r>
          </a:p>
        </p:txBody>
      </p:sp>
      <p:sp>
        <p:nvSpPr>
          <p:cNvPr id="8" name="Pil venstre 7">
            <a:extLst>
              <a:ext uri="{FF2B5EF4-FFF2-40B4-BE49-F238E27FC236}">
                <a16:creationId xmlns:a16="http://schemas.microsoft.com/office/drawing/2014/main" id="{5EF845EF-7E37-DD45-BA5B-4DB33FDC3BD9}"/>
              </a:ext>
            </a:extLst>
          </p:cNvPr>
          <p:cNvSpPr/>
          <p:nvPr/>
        </p:nvSpPr>
        <p:spPr>
          <a:xfrm>
            <a:off x="8714790" y="382554"/>
            <a:ext cx="2911150" cy="1371601"/>
          </a:xfrm>
          <a:prstGeom prst="leftArrow">
            <a:avLst/>
          </a:prstGeom>
          <a:solidFill>
            <a:srgbClr val="00104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b="1" dirty="0"/>
              <a:t>Vennlig tone</a:t>
            </a:r>
          </a:p>
        </p:txBody>
      </p:sp>
      <p:sp>
        <p:nvSpPr>
          <p:cNvPr id="9" name="Pil venstre 8">
            <a:extLst>
              <a:ext uri="{FF2B5EF4-FFF2-40B4-BE49-F238E27FC236}">
                <a16:creationId xmlns:a16="http://schemas.microsoft.com/office/drawing/2014/main" id="{AB40C44E-0A7E-0E46-992D-066D7A95A361}"/>
              </a:ext>
            </a:extLst>
          </p:cNvPr>
          <p:cNvSpPr/>
          <p:nvPr/>
        </p:nvSpPr>
        <p:spPr>
          <a:xfrm>
            <a:off x="8780106" y="1866123"/>
            <a:ext cx="2845834" cy="1294667"/>
          </a:xfrm>
          <a:prstGeom prst="leftArrow">
            <a:avLst/>
          </a:prstGeom>
          <a:solidFill>
            <a:srgbClr val="00104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b="1" dirty="0"/>
              <a:t>Informative mellomtitler</a:t>
            </a:r>
          </a:p>
        </p:txBody>
      </p:sp>
      <p:sp>
        <p:nvSpPr>
          <p:cNvPr id="10" name="Pil høyre 9">
            <a:extLst>
              <a:ext uri="{FF2B5EF4-FFF2-40B4-BE49-F238E27FC236}">
                <a16:creationId xmlns:a16="http://schemas.microsoft.com/office/drawing/2014/main" id="{C8441E93-1B59-3146-97A7-B34FA1AAE11F}"/>
              </a:ext>
            </a:extLst>
          </p:cNvPr>
          <p:cNvSpPr/>
          <p:nvPr/>
        </p:nvSpPr>
        <p:spPr>
          <a:xfrm>
            <a:off x="354564" y="3160790"/>
            <a:ext cx="2743200" cy="1405251"/>
          </a:xfrm>
          <a:prstGeom prst="rightArrow">
            <a:avLst/>
          </a:prstGeom>
          <a:solidFill>
            <a:srgbClr val="001A5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b="1" dirty="0"/>
              <a:t>Mer håndterlig regelverksinformasjon</a:t>
            </a:r>
          </a:p>
        </p:txBody>
      </p:sp>
      <p:sp>
        <p:nvSpPr>
          <p:cNvPr id="11" name="Pil venstre 10">
            <a:extLst>
              <a:ext uri="{FF2B5EF4-FFF2-40B4-BE49-F238E27FC236}">
                <a16:creationId xmlns:a16="http://schemas.microsoft.com/office/drawing/2014/main" id="{CF064B65-6272-7144-9070-7E99404DDBC9}"/>
              </a:ext>
            </a:extLst>
          </p:cNvPr>
          <p:cNvSpPr/>
          <p:nvPr/>
        </p:nvSpPr>
        <p:spPr>
          <a:xfrm>
            <a:off x="8780105" y="3489649"/>
            <a:ext cx="2845835" cy="1399592"/>
          </a:xfrm>
          <a:prstGeom prst="leftArrow">
            <a:avLst/>
          </a:prstGeom>
          <a:solidFill>
            <a:srgbClr val="00104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b="1" dirty="0"/>
              <a:t>Henvender seg konsekvent til </a:t>
            </a:r>
            <a:r>
              <a:rPr lang="nb-NO" b="1" i="1" dirty="0"/>
              <a:t>dere</a:t>
            </a:r>
          </a:p>
        </p:txBody>
      </p:sp>
      <p:sp>
        <p:nvSpPr>
          <p:cNvPr id="12" name="Pil venstre 11">
            <a:extLst>
              <a:ext uri="{FF2B5EF4-FFF2-40B4-BE49-F238E27FC236}">
                <a16:creationId xmlns:a16="http://schemas.microsoft.com/office/drawing/2014/main" id="{7C847917-DB2E-E241-A51E-23261FA53D31}"/>
              </a:ext>
            </a:extLst>
          </p:cNvPr>
          <p:cNvSpPr/>
          <p:nvPr/>
        </p:nvSpPr>
        <p:spPr>
          <a:xfrm>
            <a:off x="8714790" y="5066523"/>
            <a:ext cx="2911151" cy="1604865"/>
          </a:xfrm>
          <a:prstGeom prst="leftArrow">
            <a:avLst/>
          </a:prstGeom>
          <a:solidFill>
            <a:srgbClr val="00104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b="1" dirty="0"/>
              <a:t>Inneholder relevant informasjon om SFO, besøksdag m.m.</a:t>
            </a:r>
          </a:p>
        </p:txBody>
      </p:sp>
      <p:sp>
        <p:nvSpPr>
          <p:cNvPr id="13" name="Pil høyre 12">
            <a:extLst>
              <a:ext uri="{FF2B5EF4-FFF2-40B4-BE49-F238E27FC236}">
                <a16:creationId xmlns:a16="http://schemas.microsoft.com/office/drawing/2014/main" id="{81781B69-4BC6-C34B-8B2B-DA1109F7BDD3}"/>
              </a:ext>
            </a:extLst>
          </p:cNvPr>
          <p:cNvSpPr/>
          <p:nvPr/>
        </p:nvSpPr>
        <p:spPr>
          <a:xfrm>
            <a:off x="354564" y="4679707"/>
            <a:ext cx="2743200" cy="1405251"/>
          </a:xfrm>
          <a:prstGeom prst="rightArrow">
            <a:avLst>
              <a:gd name="adj1" fmla="val 57968"/>
              <a:gd name="adj2" fmla="val 50000"/>
            </a:avLst>
          </a:prstGeom>
          <a:solidFill>
            <a:srgbClr val="001A5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b="1" dirty="0"/>
              <a:t>Mer direkte og aktivt språk og ingen korrekturfeil</a:t>
            </a:r>
          </a:p>
        </p:txBody>
      </p:sp>
      <p:pic>
        <p:nvPicPr>
          <p:cNvPr id="16" name="Bilde 15">
            <a:extLst>
              <a:ext uri="{FF2B5EF4-FFF2-40B4-BE49-F238E27FC236}">
                <a16:creationId xmlns:a16="http://schemas.microsoft.com/office/drawing/2014/main" id="{96E533C7-F0E3-EA4F-997A-73F45BFAF855}"/>
              </a:ext>
            </a:extLst>
          </p:cNvPr>
          <p:cNvPicPr>
            <a:picLocks noChangeAspect="1"/>
          </p:cNvPicPr>
          <p:nvPr/>
        </p:nvPicPr>
        <p:blipFill rotWithShape="1">
          <a:blip r:embed="rId3"/>
          <a:srcRect l="5461" t="9387" r="6359" b="11701"/>
          <a:stretch/>
        </p:blipFill>
        <p:spPr>
          <a:xfrm>
            <a:off x="3331027" y="452063"/>
            <a:ext cx="4922910" cy="6234254"/>
          </a:xfrm>
          <a:prstGeom prst="rect">
            <a:avLst/>
          </a:prstGeom>
          <a:ln>
            <a:solidFill>
              <a:schemeClr val="tx1"/>
            </a:solidFill>
          </a:ln>
        </p:spPr>
      </p:pic>
      <p:sp>
        <p:nvSpPr>
          <p:cNvPr id="14" name="Ellipse 13">
            <a:extLst>
              <a:ext uri="{FF2B5EF4-FFF2-40B4-BE49-F238E27FC236}">
                <a16:creationId xmlns:a16="http://schemas.microsoft.com/office/drawing/2014/main" id="{488E75B2-D78F-4042-983C-79C013E3D166}"/>
              </a:ext>
            </a:extLst>
          </p:cNvPr>
          <p:cNvSpPr/>
          <p:nvPr/>
        </p:nvSpPr>
        <p:spPr>
          <a:xfrm>
            <a:off x="5019868" y="270587"/>
            <a:ext cx="3461659" cy="1838131"/>
          </a:xfrm>
          <a:prstGeom prst="ellipse">
            <a:avLst/>
          </a:prstGeom>
          <a:solidFill>
            <a:srgbClr val="001A5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2400" b="1" dirty="0"/>
              <a:t>Denne teksten tar leserens perspektiv</a:t>
            </a:r>
            <a:r>
              <a:rPr lang="nb-NO" dirty="0"/>
              <a:t>.</a:t>
            </a:r>
          </a:p>
        </p:txBody>
      </p:sp>
    </p:spTree>
    <p:extLst>
      <p:ext uri="{BB962C8B-B14F-4D97-AF65-F5344CB8AC3E}">
        <p14:creationId xmlns:p14="http://schemas.microsoft.com/office/powerpoint/2010/main" val="1203181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P spid="9" grpId="0" animBg="1"/>
      <p:bldP spid="10" grpId="0" animBg="1"/>
      <p:bldP spid="11" grpId="0" animBg="1"/>
      <p:bldP spid="12" grpId="0" animBg="1"/>
      <p:bldP spid="13"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1"/>
          <p:cNvSpPr txBox="1">
            <a:spLocks/>
          </p:cNvSpPr>
          <p:nvPr/>
        </p:nvSpPr>
        <p:spPr>
          <a:xfrm>
            <a:off x="1242567" y="6164040"/>
            <a:ext cx="7822606" cy="408249"/>
          </a:xfrm>
          <a:prstGeom prst="rect">
            <a:avLst/>
          </a:prstGeom>
        </p:spPr>
        <p:txBody>
          <a:bodyPr vert="horz" lIns="68580" tIns="0" rIns="68580" bIns="0" rtlCol="0" anchor="t">
            <a:normAutofit/>
          </a:bodyPr>
          <a:lstStyle>
            <a:lvl1pPr algn="l" defTabSz="457200" rtl="0" eaLnBrk="1" latinLnBrk="0" hangingPunct="1">
              <a:spcBef>
                <a:spcPct val="0"/>
              </a:spcBef>
              <a:buNone/>
              <a:defRPr sz="2800" kern="1200">
                <a:solidFill>
                  <a:schemeClr val="tx2"/>
                </a:solidFill>
                <a:latin typeface="Calibri"/>
                <a:ea typeface="+mj-ea"/>
                <a:cs typeface="Calibri"/>
              </a:defRPr>
            </a:lvl1pPr>
          </a:lstStyle>
          <a:p>
            <a:pPr algn="ctr"/>
            <a:r>
              <a:rPr lang="nb-NO" sz="2400" b="1" dirty="0">
                <a:solidFill>
                  <a:srgbClr val="298D8F"/>
                </a:solidFill>
                <a:latin typeface="HelveticaNeueLT Pro 25 UltLt" panose="020B0303020202020204" pitchFamily="34" charset="0"/>
              </a:rPr>
              <a:t>www.klarspråk.no/kommunesektoren</a:t>
            </a:r>
          </a:p>
        </p:txBody>
      </p:sp>
      <p:pic>
        <p:nvPicPr>
          <p:cNvPr id="1026" name="Picture 2" descr="Beskrivelse: C:\Users\8030mbn\AppData\Local\Temp\SnipImage-{294A8C68-34FD-4C31-91A7-0A1C84253488}.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31636" y="1496263"/>
            <a:ext cx="1717642" cy="4550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lassholder for innhold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60353" y="1496263"/>
            <a:ext cx="5871283" cy="4550246"/>
          </a:xfrm>
          <a:prstGeom prst="rect">
            <a:avLst/>
          </a:prstGeom>
        </p:spPr>
      </p:pic>
      <p:sp>
        <p:nvSpPr>
          <p:cNvPr id="5" name="Tittel 1">
            <a:extLst>
              <a:ext uri="{FF2B5EF4-FFF2-40B4-BE49-F238E27FC236}">
                <a16:creationId xmlns:a16="http://schemas.microsoft.com/office/drawing/2014/main" id="{01E369C7-91D8-2741-B08B-7FA0B49FB64E}"/>
              </a:ext>
            </a:extLst>
          </p:cNvPr>
          <p:cNvSpPr>
            <a:spLocks noGrp="1"/>
          </p:cNvSpPr>
          <p:nvPr>
            <p:ph type="title"/>
          </p:nvPr>
        </p:nvSpPr>
        <p:spPr>
          <a:xfrm>
            <a:off x="1860353" y="353263"/>
            <a:ext cx="9840580" cy="1143000"/>
          </a:xfrm>
        </p:spPr>
        <p:txBody>
          <a:bodyPr/>
          <a:lstStyle/>
          <a:p>
            <a:r>
              <a:rPr lang="nb-NO" dirty="0">
                <a:solidFill>
                  <a:schemeClr val="accent5">
                    <a:lumMod val="75000"/>
                  </a:schemeClr>
                </a:solidFill>
              </a:rPr>
              <a:t>Kommunesektoren deler tekster</a:t>
            </a:r>
          </a:p>
        </p:txBody>
      </p:sp>
    </p:spTree>
    <p:extLst>
      <p:ext uri="{BB962C8B-B14F-4D97-AF65-F5344CB8AC3E}">
        <p14:creationId xmlns:p14="http://schemas.microsoft.com/office/powerpoint/2010/main" val="221674619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CB55938-08D8-AE45-AD60-7781482609FF}"/>
              </a:ext>
            </a:extLst>
          </p:cNvPr>
          <p:cNvSpPr>
            <a:spLocks noGrp="1"/>
          </p:cNvSpPr>
          <p:nvPr>
            <p:ph type="title"/>
          </p:nvPr>
        </p:nvSpPr>
        <p:spPr/>
        <p:txBody>
          <a:bodyPr/>
          <a:lstStyle/>
          <a:p>
            <a:r>
              <a:rPr lang="nb-NO" dirty="0"/>
              <a:t>Slik skriver vi klart</a:t>
            </a:r>
          </a:p>
        </p:txBody>
      </p:sp>
      <p:sp>
        <p:nvSpPr>
          <p:cNvPr id="3" name="Plassholder for innhold 2">
            <a:extLst>
              <a:ext uri="{FF2B5EF4-FFF2-40B4-BE49-F238E27FC236}">
                <a16:creationId xmlns:a16="http://schemas.microsoft.com/office/drawing/2014/main" id="{336F379D-5CDC-7A43-BED4-3D34FC0E9AE2}"/>
              </a:ext>
            </a:extLst>
          </p:cNvPr>
          <p:cNvSpPr>
            <a:spLocks noGrp="1"/>
          </p:cNvSpPr>
          <p:nvPr>
            <p:ph sz="half" idx="1"/>
          </p:nvPr>
        </p:nvSpPr>
        <p:spPr>
          <a:xfrm>
            <a:off x="609600" y="1967113"/>
            <a:ext cx="5384800" cy="4446566"/>
          </a:xfrm>
        </p:spPr>
        <p:txBody>
          <a:bodyPr>
            <a:normAutofit/>
          </a:bodyPr>
          <a:lstStyle/>
          <a:p>
            <a:r>
              <a:rPr lang="nb-NO" dirty="0"/>
              <a:t>Få tydelig fram hva leseren skal vite eller gjøre etter å ha lest teksten.</a:t>
            </a:r>
          </a:p>
          <a:p>
            <a:endParaRPr lang="nb-NO" dirty="0"/>
          </a:p>
          <a:p>
            <a:r>
              <a:rPr lang="nb-NO" dirty="0"/>
              <a:t>Rett teksten direkte til leseren – med </a:t>
            </a:r>
            <a:r>
              <a:rPr lang="nb-NO" i="1" dirty="0"/>
              <a:t>du</a:t>
            </a:r>
            <a:r>
              <a:rPr lang="nb-NO" dirty="0"/>
              <a:t> eller </a:t>
            </a:r>
            <a:r>
              <a:rPr lang="nb-NO" i="1" dirty="0"/>
              <a:t>dere</a:t>
            </a:r>
            <a:r>
              <a:rPr lang="nb-NO" dirty="0"/>
              <a:t>.</a:t>
            </a:r>
          </a:p>
          <a:p>
            <a:endParaRPr lang="nb-NO" dirty="0"/>
          </a:p>
          <a:p>
            <a:r>
              <a:rPr lang="nb-NO" dirty="0"/>
              <a:t>Lag en oversiktlig struktur med informative overskrifter, mellomtitler og punktlister.</a:t>
            </a:r>
          </a:p>
          <a:p>
            <a:endParaRPr lang="nb-NO" dirty="0"/>
          </a:p>
          <a:p>
            <a:r>
              <a:rPr lang="nb-NO" dirty="0"/>
              <a:t>Husk å sette punktum.</a:t>
            </a:r>
          </a:p>
          <a:p>
            <a:endParaRPr lang="nb-NO" dirty="0"/>
          </a:p>
          <a:p>
            <a:r>
              <a:rPr lang="nb-NO" dirty="0"/>
              <a:t>Skriv aktivt.</a:t>
            </a:r>
          </a:p>
          <a:p>
            <a:endParaRPr lang="nb-NO" u="sng" dirty="0"/>
          </a:p>
        </p:txBody>
      </p:sp>
      <p:sp>
        <p:nvSpPr>
          <p:cNvPr id="4" name="Plassholder for innhold 3">
            <a:extLst>
              <a:ext uri="{FF2B5EF4-FFF2-40B4-BE49-F238E27FC236}">
                <a16:creationId xmlns:a16="http://schemas.microsoft.com/office/drawing/2014/main" id="{D67D8FA9-25C2-F540-82E1-FE30A26689F6}"/>
              </a:ext>
            </a:extLst>
          </p:cNvPr>
          <p:cNvSpPr>
            <a:spLocks noGrp="1"/>
          </p:cNvSpPr>
          <p:nvPr>
            <p:ph sz="half" idx="2"/>
          </p:nvPr>
        </p:nvSpPr>
        <p:spPr>
          <a:xfrm>
            <a:off x="6197600" y="1967113"/>
            <a:ext cx="5384800" cy="4446566"/>
          </a:xfrm>
        </p:spPr>
        <p:txBody>
          <a:bodyPr>
            <a:normAutofit/>
          </a:bodyPr>
          <a:lstStyle/>
          <a:p>
            <a:r>
              <a:rPr lang="nb-NO" dirty="0"/>
              <a:t>Bruk verb når du kan, ikke tunge substantiveringer.</a:t>
            </a:r>
          </a:p>
          <a:p>
            <a:endParaRPr lang="nb-NO" dirty="0"/>
          </a:p>
          <a:p>
            <a:r>
              <a:rPr lang="nb-NO" dirty="0"/>
              <a:t>Forklar fagbegreper og forkortelser som ikke er kjent for målgruppen.</a:t>
            </a:r>
            <a:br>
              <a:rPr lang="nb-NO" dirty="0"/>
            </a:br>
            <a:endParaRPr lang="nb-NO" dirty="0"/>
          </a:p>
          <a:p>
            <a:r>
              <a:rPr lang="nb-NO" dirty="0"/>
              <a:t>Unngå moteord og utdaterte formuleringer.</a:t>
            </a:r>
            <a:br>
              <a:rPr lang="nb-NO" dirty="0"/>
            </a:br>
            <a:endParaRPr lang="nb-NO" dirty="0"/>
          </a:p>
          <a:p>
            <a:r>
              <a:rPr lang="nb-NO" dirty="0"/>
              <a:t>Følg rettskrivings- og tegnsettingsreglene.</a:t>
            </a:r>
          </a:p>
          <a:p>
            <a:endParaRPr lang="nb-NO" dirty="0"/>
          </a:p>
          <a:p>
            <a:endParaRPr lang="nb-NO" dirty="0"/>
          </a:p>
        </p:txBody>
      </p:sp>
    </p:spTree>
    <p:extLst>
      <p:ext uri="{BB962C8B-B14F-4D97-AF65-F5344CB8AC3E}">
        <p14:creationId xmlns:p14="http://schemas.microsoft.com/office/powerpoint/2010/main" val="7610443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47F2014-2DFA-CF47-B57F-B1FC71B5B7A7}"/>
              </a:ext>
            </a:extLst>
          </p:cNvPr>
          <p:cNvSpPr>
            <a:spLocks noGrp="1"/>
          </p:cNvSpPr>
          <p:nvPr>
            <p:ph type="title"/>
          </p:nvPr>
        </p:nvSpPr>
        <p:spPr>
          <a:xfrm>
            <a:off x="609600" y="1558590"/>
            <a:ext cx="5021943" cy="3419810"/>
          </a:xfrm>
        </p:spPr>
        <p:txBody>
          <a:bodyPr>
            <a:normAutofit/>
          </a:bodyPr>
          <a:lstStyle/>
          <a:p>
            <a:r>
              <a:rPr lang="nb-NO" sz="3600" dirty="0"/>
              <a:t>Men viktigst av alt: innbyggerperspektivet</a:t>
            </a:r>
          </a:p>
        </p:txBody>
      </p:sp>
      <p:pic>
        <p:nvPicPr>
          <p:cNvPr id="5" name="Plassholder for innhold 4"/>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5191760" y="1225620"/>
            <a:ext cx="7294154" cy="5171321"/>
          </a:xfrm>
        </p:spPr>
      </p:pic>
    </p:spTree>
    <p:extLst>
      <p:ext uri="{BB962C8B-B14F-4D97-AF65-F5344CB8AC3E}">
        <p14:creationId xmlns:p14="http://schemas.microsoft.com/office/powerpoint/2010/main" val="77796006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lassholder for innhold 3"/>
          <p:cNvPicPr>
            <a:picLocks noGrp="1" noChangeAspect="1"/>
          </p:cNvPicPr>
          <p:nvPr>
            <p:ph idx="1"/>
          </p:nvPr>
        </p:nvPicPr>
        <p:blipFill rotWithShape="1">
          <a:blip r:embed="rId3">
            <a:extLst>
              <a:ext uri="{28A0092B-C50C-407E-A947-70E740481C1C}">
                <a14:useLocalDpi xmlns:a14="http://schemas.microsoft.com/office/drawing/2010/main" val="0"/>
              </a:ext>
            </a:extLst>
          </a:blip>
          <a:srcRect l="4643" t="14653" r="13261" b="32592"/>
          <a:stretch/>
        </p:blipFill>
        <p:spPr>
          <a:xfrm>
            <a:off x="2090327" y="613138"/>
            <a:ext cx="7056784" cy="6417368"/>
          </a:xfrm>
          <a:ln>
            <a:noFill/>
          </a:ln>
        </p:spPr>
      </p:pic>
      <p:sp>
        <p:nvSpPr>
          <p:cNvPr id="16" name="Bildeforklaring formet som en ellipse 15"/>
          <p:cNvSpPr/>
          <p:nvPr/>
        </p:nvSpPr>
        <p:spPr>
          <a:xfrm>
            <a:off x="3610000" y="0"/>
            <a:ext cx="3218656" cy="1728192"/>
          </a:xfrm>
          <a:prstGeom prst="wedgeEllipseCallout">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1219170">
              <a:buClr>
                <a:srgbClr val="000000"/>
              </a:buClr>
            </a:pPr>
            <a:r>
              <a:rPr lang="nb-NO" sz="1600" kern="0" dirty="0">
                <a:solidFill>
                  <a:schemeClr val="bg1"/>
                </a:solidFill>
                <a:latin typeface="Arial"/>
                <a:sym typeface="Arial"/>
              </a:rPr>
              <a:t>«Lovhenvisningen i starten gjør at jeg nesten føler at jeg har gjort noe galt.»</a:t>
            </a:r>
          </a:p>
        </p:txBody>
      </p:sp>
      <p:sp>
        <p:nvSpPr>
          <p:cNvPr id="19" name="Bildeforklaring formet som en ellipse 18"/>
          <p:cNvSpPr/>
          <p:nvPr/>
        </p:nvSpPr>
        <p:spPr>
          <a:xfrm>
            <a:off x="5618719" y="2224756"/>
            <a:ext cx="3168352" cy="1368152"/>
          </a:xfrm>
          <a:prstGeom prst="wedgeEllipseCallout">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1219170">
              <a:buClr>
                <a:srgbClr val="000000"/>
              </a:buClr>
            </a:pPr>
            <a:r>
              <a:rPr lang="nb-NO" sz="1600" kern="0" dirty="0">
                <a:solidFill>
                  <a:schemeClr val="bg1"/>
                </a:solidFill>
                <a:latin typeface="Arial"/>
                <a:sym typeface="Arial"/>
              </a:rPr>
              <a:t>«Ønsker kommunen at vi skal bytte skole?»</a:t>
            </a:r>
          </a:p>
        </p:txBody>
      </p:sp>
      <p:sp>
        <p:nvSpPr>
          <p:cNvPr id="20" name="Bildeforklaring formet som en ellipse 19"/>
          <p:cNvSpPr/>
          <p:nvPr/>
        </p:nvSpPr>
        <p:spPr>
          <a:xfrm>
            <a:off x="1564292" y="1828132"/>
            <a:ext cx="3240360" cy="1764776"/>
          </a:xfrm>
          <a:prstGeom prst="wedgeEllipseCallout">
            <a:avLst/>
          </a:prstGeom>
          <a:solidFill>
            <a:srgbClr val="008CD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1219170">
              <a:buClr>
                <a:srgbClr val="000000"/>
              </a:buClr>
            </a:pPr>
            <a:r>
              <a:rPr lang="nb-NO" sz="1600" kern="0" dirty="0">
                <a:solidFill>
                  <a:schemeClr val="bg1"/>
                </a:solidFill>
                <a:latin typeface="Arial"/>
                <a:sym typeface="Arial"/>
              </a:rPr>
              <a:t>«Det virker som det er viktigere å informere om annen skole enn at barnet har fått plass.» </a:t>
            </a:r>
          </a:p>
        </p:txBody>
      </p:sp>
      <p:sp>
        <p:nvSpPr>
          <p:cNvPr id="23" name="Bildeforklaring formet som en ellipse 22"/>
          <p:cNvSpPr/>
          <p:nvPr/>
        </p:nvSpPr>
        <p:spPr>
          <a:xfrm>
            <a:off x="8938187" y="4233176"/>
            <a:ext cx="2736304" cy="1908792"/>
          </a:xfrm>
          <a:prstGeom prst="wedgeEllipseCallout">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1219170">
              <a:buClr>
                <a:srgbClr val="000000"/>
              </a:buClr>
            </a:pPr>
            <a:r>
              <a:rPr lang="nb-NO" sz="1600" kern="0" dirty="0">
                <a:solidFill>
                  <a:schemeClr val="bg1"/>
                </a:solidFill>
                <a:latin typeface="Arial"/>
                <a:sym typeface="Arial"/>
              </a:rPr>
              <a:t>«Dette er de som skal lære barna mine å skrive, da må de gjøre det riktig selv.» </a:t>
            </a:r>
          </a:p>
        </p:txBody>
      </p:sp>
      <p:sp>
        <p:nvSpPr>
          <p:cNvPr id="41" name="Bildeforklaring formet som en ellipse 40"/>
          <p:cNvSpPr/>
          <p:nvPr/>
        </p:nvSpPr>
        <p:spPr>
          <a:xfrm>
            <a:off x="664017" y="312161"/>
            <a:ext cx="2354560" cy="1224136"/>
          </a:xfrm>
          <a:prstGeom prst="wedgeEllipseCallout">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1219170">
              <a:buClr>
                <a:srgbClr val="000000"/>
              </a:buClr>
            </a:pPr>
            <a:r>
              <a:rPr lang="nb-NO" sz="1600" kern="0" dirty="0">
                <a:solidFill>
                  <a:schemeClr val="bg1"/>
                </a:solidFill>
                <a:latin typeface="Arial"/>
                <a:sym typeface="Arial"/>
              </a:rPr>
              <a:t>«Jeg savner ordet </a:t>
            </a:r>
            <a:r>
              <a:rPr lang="nb-NO" sz="1600" i="1" kern="0" dirty="0">
                <a:solidFill>
                  <a:schemeClr val="bg1"/>
                </a:solidFill>
                <a:latin typeface="Arial"/>
                <a:sym typeface="Arial"/>
              </a:rPr>
              <a:t>velkommen</a:t>
            </a:r>
            <a:r>
              <a:rPr lang="nb-NO" sz="1600" kern="0" dirty="0">
                <a:solidFill>
                  <a:schemeClr val="bg1"/>
                </a:solidFill>
                <a:latin typeface="Arial"/>
                <a:sym typeface="Arial"/>
              </a:rPr>
              <a:t>.»</a:t>
            </a:r>
          </a:p>
        </p:txBody>
      </p:sp>
    </p:spTree>
    <p:extLst>
      <p:ext uri="{BB962C8B-B14F-4D97-AF65-F5344CB8AC3E}">
        <p14:creationId xmlns:p14="http://schemas.microsoft.com/office/powerpoint/2010/main" val="3209232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41"/>
                                        </p:tgtEl>
                                        <p:attrNameLst>
                                          <p:attrName>style.visibility</p:attrName>
                                        </p:attrNameLst>
                                      </p:cBhvr>
                                      <p:to>
                                        <p:strVal val="visible"/>
                                      </p:to>
                                    </p:set>
                                    <p:anim calcmode="lin" valueType="num">
                                      <p:cBhvr additive="base">
                                        <p:cTn id="13" dur="500" fill="hold"/>
                                        <p:tgtEl>
                                          <p:spTgt spid="41"/>
                                        </p:tgtEl>
                                        <p:attrNameLst>
                                          <p:attrName>ppt_x</p:attrName>
                                        </p:attrNameLst>
                                      </p:cBhvr>
                                      <p:tavLst>
                                        <p:tav tm="0">
                                          <p:val>
                                            <p:strVal val="1+#ppt_w/2"/>
                                          </p:val>
                                        </p:tav>
                                        <p:tav tm="100000">
                                          <p:val>
                                            <p:strVal val="#ppt_x"/>
                                          </p:val>
                                        </p:tav>
                                      </p:tavLst>
                                    </p:anim>
                                    <p:anim calcmode="lin" valueType="num">
                                      <p:cBhvr additive="base">
                                        <p:cTn id="14"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0-#ppt_w/2"/>
                                          </p:val>
                                        </p:tav>
                                        <p:tav tm="100000">
                                          <p:val>
                                            <p:strVal val="#ppt_x"/>
                                          </p:val>
                                        </p:tav>
                                      </p:tavLst>
                                    </p:anim>
                                    <p:anim calcmode="lin" valueType="num">
                                      <p:cBhvr additive="base">
                                        <p:cTn id="20"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1+#ppt_w/2"/>
                                          </p:val>
                                        </p:tav>
                                        <p:tav tm="100000">
                                          <p:val>
                                            <p:strVal val="#ppt_x"/>
                                          </p:val>
                                        </p:tav>
                                      </p:tavLst>
                                    </p:anim>
                                    <p:anim calcmode="lin" valueType="num">
                                      <p:cBhvr additive="base">
                                        <p:cTn id="32"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9" grpId="0" animBg="1"/>
      <p:bldP spid="20" grpId="0" animBg="1"/>
      <p:bldP spid="23" grpId="0" animBg="1"/>
      <p:bldP spid="4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972457" y="2835847"/>
            <a:ext cx="10972800" cy="1143000"/>
          </a:xfrm>
        </p:spPr>
        <p:txBody>
          <a:bodyPr>
            <a:noAutofit/>
          </a:bodyPr>
          <a:lstStyle/>
          <a:p>
            <a:r>
              <a:rPr lang="nb-NO" sz="10000" dirty="0"/>
              <a:t>Hva kan vi oppnå?</a:t>
            </a:r>
          </a:p>
        </p:txBody>
      </p:sp>
    </p:spTree>
    <p:extLst>
      <p:ext uri="{BB962C8B-B14F-4D97-AF65-F5344CB8AC3E}">
        <p14:creationId xmlns:p14="http://schemas.microsoft.com/office/powerpoint/2010/main" val="258884560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D48672F-3A8A-474F-B494-DCB51C4EFE79}"/>
              </a:ext>
            </a:extLst>
          </p:cNvPr>
          <p:cNvSpPr>
            <a:spLocks noGrp="1"/>
          </p:cNvSpPr>
          <p:nvPr>
            <p:ph type="title"/>
          </p:nvPr>
        </p:nvSpPr>
        <p:spPr>
          <a:xfrm>
            <a:off x="609600" y="358031"/>
            <a:ext cx="10972800" cy="1143000"/>
          </a:xfrm>
        </p:spPr>
        <p:txBody>
          <a:bodyPr/>
          <a:lstStyle/>
          <a:p>
            <a:r>
              <a:rPr lang="nb-NO" dirty="0"/>
              <a:t>Fredrikstad kommune</a:t>
            </a:r>
          </a:p>
        </p:txBody>
      </p:sp>
      <p:sp>
        <p:nvSpPr>
          <p:cNvPr id="4" name="Plassholder for innhold 3">
            <a:extLst>
              <a:ext uri="{FF2B5EF4-FFF2-40B4-BE49-F238E27FC236}">
                <a16:creationId xmlns:a16="http://schemas.microsoft.com/office/drawing/2014/main" id="{552D71BA-0FFC-714C-855B-FC5D4D5ADF70}"/>
              </a:ext>
            </a:extLst>
          </p:cNvPr>
          <p:cNvSpPr>
            <a:spLocks noGrp="1"/>
          </p:cNvSpPr>
          <p:nvPr>
            <p:ph sz="half" idx="1"/>
          </p:nvPr>
        </p:nvSpPr>
        <p:spPr>
          <a:xfrm>
            <a:off x="609600" y="1601353"/>
            <a:ext cx="5384800" cy="3688336"/>
          </a:xfrm>
        </p:spPr>
        <p:txBody>
          <a:bodyPr/>
          <a:lstStyle/>
          <a:p>
            <a:r>
              <a:rPr lang="nb-NO" dirty="0"/>
              <a:t>Henvendelsene til servicetorget gikk drastisk ned da kommunen bearbeidet tekstene fra oppvekstseksjonene.</a:t>
            </a:r>
          </a:p>
          <a:p>
            <a:endParaRPr lang="nb-NO" dirty="0"/>
          </a:p>
          <a:p>
            <a:r>
              <a:rPr lang="nb-NO" dirty="0"/>
              <a:t>De har siden fortsatt med tekster på andre fagområder, blant annet helse, omsorg og velferd. Innbyggerne opplever også effekten: </a:t>
            </a:r>
          </a:p>
          <a:p>
            <a:endParaRPr lang="nb-NO" dirty="0"/>
          </a:p>
          <a:p>
            <a:endParaRPr lang="nb-NO" dirty="0"/>
          </a:p>
          <a:p>
            <a:endParaRPr lang="nb-NO" dirty="0"/>
          </a:p>
          <a:p>
            <a:endParaRPr lang="nb-NO" dirty="0"/>
          </a:p>
          <a:p>
            <a:pPr marL="0" indent="0">
              <a:buNone/>
            </a:pPr>
            <a:endParaRPr lang="nb-NO" dirty="0"/>
          </a:p>
          <a:p>
            <a:endParaRPr lang="nb-NO" dirty="0"/>
          </a:p>
          <a:p>
            <a:endParaRPr lang="nb-NO" dirty="0"/>
          </a:p>
        </p:txBody>
      </p:sp>
      <p:pic>
        <p:nvPicPr>
          <p:cNvPr id="9" name="Plassholder for innhold 8"/>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212008" y="124895"/>
            <a:ext cx="4186261" cy="5980374"/>
          </a:xfrm>
        </p:spPr>
      </p:pic>
      <p:sp>
        <p:nvSpPr>
          <p:cNvPr id="12" name="Bildeforklaring formet som en ellipse 11">
            <a:extLst>
              <a:ext uri="{FF2B5EF4-FFF2-40B4-BE49-F238E27FC236}">
                <a16:creationId xmlns:a16="http://schemas.microsoft.com/office/drawing/2014/main" id="{A5864C68-53ED-C842-9B81-873911D93EB5}"/>
              </a:ext>
            </a:extLst>
          </p:cNvPr>
          <p:cNvSpPr/>
          <p:nvPr/>
        </p:nvSpPr>
        <p:spPr>
          <a:xfrm flipV="1">
            <a:off x="543287" y="4008156"/>
            <a:ext cx="10902225" cy="2197435"/>
          </a:xfrm>
          <a:prstGeom prst="wedgeEllipseCallout">
            <a:avLst>
              <a:gd name="adj1" fmla="val 27691"/>
              <a:gd name="adj2" fmla="val -89456"/>
            </a:avLst>
          </a:prstGeom>
          <a:solidFill>
            <a:schemeClr val="bg1">
              <a:lumMod val="9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2000" dirty="0">
              <a:solidFill>
                <a:schemeClr val="tx1"/>
              </a:solidFill>
            </a:endParaRPr>
          </a:p>
        </p:txBody>
      </p:sp>
      <p:sp>
        <p:nvSpPr>
          <p:cNvPr id="13" name="TekstSylinder 12">
            <a:extLst>
              <a:ext uri="{FF2B5EF4-FFF2-40B4-BE49-F238E27FC236}">
                <a16:creationId xmlns:a16="http://schemas.microsoft.com/office/drawing/2014/main" id="{0284E0ED-B3A5-2B47-B647-BA07EC784511}"/>
              </a:ext>
            </a:extLst>
          </p:cNvPr>
          <p:cNvSpPr txBox="1"/>
          <p:nvPr/>
        </p:nvSpPr>
        <p:spPr>
          <a:xfrm>
            <a:off x="1671184" y="4091210"/>
            <a:ext cx="8873544" cy="2031325"/>
          </a:xfrm>
          <a:prstGeom prst="rect">
            <a:avLst/>
          </a:prstGeom>
          <a:noFill/>
        </p:spPr>
        <p:txBody>
          <a:bodyPr wrap="square" rtlCol="0">
            <a:spAutoFit/>
          </a:bodyPr>
          <a:lstStyle/>
          <a:p>
            <a:pPr algn="ctr"/>
            <a:r>
              <a:rPr lang="nb-NO" dirty="0"/>
              <a:t/>
            </a:r>
            <a:br>
              <a:rPr lang="nb-NO" dirty="0"/>
            </a:br>
            <a:r>
              <a:rPr lang="nb-NO" dirty="0"/>
              <a:t>Hei, Språkrådet. Hvis dere ikke allerede har Tildelingstjenesten i Fredrikstad på listen over beste praksis for klart språk, bør dere få det. Jeg har lest to brev som gjelder min far, som har demens. Det er tydelig, respektfullt og likevel helse- og omsorgsfaglig begrunnet. Av hensyn til mine foreldre, som begge er omhandlet, kan jeg ikke sende eksempel. Men det vil overraske meg om dette ikke er praksis som følger av en god språkstrategi.</a:t>
            </a:r>
          </a:p>
          <a:p>
            <a:pPr algn="ctr"/>
            <a:endParaRPr lang="nb-NO" dirty="0"/>
          </a:p>
        </p:txBody>
      </p:sp>
    </p:spTree>
    <p:extLst>
      <p:ext uri="{BB962C8B-B14F-4D97-AF65-F5344CB8AC3E}">
        <p14:creationId xmlns:p14="http://schemas.microsoft.com/office/powerpoint/2010/main" val="1465306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8943039-0DD5-674A-9A93-8AFA384CE6E0}"/>
              </a:ext>
            </a:extLst>
          </p:cNvPr>
          <p:cNvSpPr>
            <a:spLocks noGrp="1"/>
          </p:cNvSpPr>
          <p:nvPr>
            <p:ph type="title"/>
          </p:nvPr>
        </p:nvSpPr>
        <p:spPr>
          <a:xfrm>
            <a:off x="609600" y="402025"/>
            <a:ext cx="10972800" cy="1132114"/>
          </a:xfrm>
        </p:spPr>
        <p:txBody>
          <a:bodyPr/>
          <a:lstStyle/>
          <a:p>
            <a:r>
              <a:rPr lang="nb-NO" dirty="0"/>
              <a:t>Hamar kommune </a:t>
            </a:r>
          </a:p>
        </p:txBody>
      </p:sp>
      <p:sp>
        <p:nvSpPr>
          <p:cNvPr id="3" name="Plassholder for innhold 2">
            <a:extLst>
              <a:ext uri="{FF2B5EF4-FFF2-40B4-BE49-F238E27FC236}">
                <a16:creationId xmlns:a16="http://schemas.microsoft.com/office/drawing/2014/main" id="{E46AAC89-C43E-C049-BA09-01B68864CDFB}"/>
              </a:ext>
            </a:extLst>
          </p:cNvPr>
          <p:cNvSpPr>
            <a:spLocks noGrp="1"/>
          </p:cNvSpPr>
          <p:nvPr>
            <p:ph sz="quarter" idx="10"/>
          </p:nvPr>
        </p:nvSpPr>
        <p:spPr>
          <a:xfrm>
            <a:off x="609601" y="1640790"/>
            <a:ext cx="5982586" cy="4206582"/>
          </a:xfrm>
        </p:spPr>
        <p:txBody>
          <a:bodyPr>
            <a:normAutofit fontScale="85000" lnSpcReduction="20000"/>
          </a:bodyPr>
          <a:lstStyle/>
          <a:p>
            <a:r>
              <a:rPr lang="nb-NO" sz="2600" dirty="0"/>
              <a:t>Ny mal for saksframlegg gir effektive arbeidsprosesser og minimerer faren for misforståelser på grunn av språklige </a:t>
            </a:r>
            <a:br>
              <a:rPr lang="nb-NO" sz="2600" dirty="0"/>
            </a:br>
            <a:r>
              <a:rPr lang="nb-NO" sz="2600" dirty="0"/>
              <a:t>uklarheter.</a:t>
            </a:r>
          </a:p>
          <a:p>
            <a:endParaRPr lang="nb-NO" sz="2600" dirty="0"/>
          </a:p>
          <a:p>
            <a:r>
              <a:rPr lang="nb-NO" sz="2600" dirty="0"/>
              <a:t>De har også regnet ut hvor mye penger det er å spare på at tekstene blir så klare at innbyggerne ikke trenger å ringe:</a:t>
            </a:r>
            <a:br>
              <a:rPr lang="nb-NO" sz="2600" dirty="0"/>
            </a:br>
            <a:endParaRPr lang="nb-NO" sz="2600" dirty="0"/>
          </a:p>
          <a:p>
            <a:pPr lvl="1">
              <a:buFont typeface="Arial" panose="020B0604020202020204" pitchFamily="34" charset="0"/>
              <a:buChar char="•"/>
            </a:pPr>
            <a:r>
              <a:rPr lang="nb-NO" sz="2600" dirty="0"/>
              <a:t>1000 utsendelser per dag</a:t>
            </a:r>
          </a:p>
          <a:p>
            <a:pPr lvl="1">
              <a:buFont typeface="Arial" panose="020B0604020202020204" pitchFamily="34" charset="0"/>
              <a:buChar char="•"/>
            </a:pPr>
            <a:r>
              <a:rPr lang="nb-NO" sz="2600" dirty="0"/>
              <a:t>Hvis 10 % ringer = 100 telefoner hver dag</a:t>
            </a:r>
          </a:p>
          <a:p>
            <a:pPr lvl="1">
              <a:buFont typeface="Arial" panose="020B0604020202020204" pitchFamily="34" charset="0"/>
              <a:buChar char="•"/>
            </a:pPr>
            <a:r>
              <a:rPr lang="nb-NO" sz="2600" dirty="0"/>
              <a:t>70 kroner per telefon = 7000 kroner per dag </a:t>
            </a:r>
          </a:p>
          <a:p>
            <a:pPr lvl="1">
              <a:buFont typeface="Arial" panose="020B0604020202020204" pitchFamily="34" charset="0"/>
              <a:buChar char="•"/>
            </a:pPr>
            <a:r>
              <a:rPr lang="nb-NO" sz="2600" dirty="0"/>
              <a:t>1,5 millioner kroner i året</a:t>
            </a:r>
          </a:p>
          <a:p>
            <a:endParaRPr lang="nb-NO" dirty="0"/>
          </a:p>
          <a:p>
            <a:endParaRPr lang="nb-NO" dirty="0"/>
          </a:p>
        </p:txBody>
      </p:sp>
      <p:pic>
        <p:nvPicPr>
          <p:cNvPr id="5" name="Bilde 4"/>
          <p:cNvPicPr>
            <a:picLocks noChangeAspect="1"/>
          </p:cNvPicPr>
          <p:nvPr/>
        </p:nvPicPr>
        <p:blipFill rotWithShape="1">
          <a:blip r:embed="rId3">
            <a:extLst>
              <a:ext uri="{28A0092B-C50C-407E-A947-70E740481C1C}">
                <a14:useLocalDpi xmlns:a14="http://schemas.microsoft.com/office/drawing/2010/main" val="0"/>
              </a:ext>
            </a:extLst>
          </a:blip>
          <a:srcRect l="17701" r="12028"/>
          <a:stretch/>
        </p:blipFill>
        <p:spPr>
          <a:xfrm>
            <a:off x="6783571" y="678472"/>
            <a:ext cx="5443871" cy="5168900"/>
          </a:xfrm>
          <a:prstGeom prst="rect">
            <a:avLst/>
          </a:prstGeom>
        </p:spPr>
      </p:pic>
    </p:spTree>
    <p:extLst>
      <p:ext uri="{BB962C8B-B14F-4D97-AF65-F5344CB8AC3E}">
        <p14:creationId xmlns:p14="http://schemas.microsoft.com/office/powerpoint/2010/main" val="200240514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5484166" y="5028533"/>
            <a:ext cx="5074652" cy="1132114"/>
          </a:xfrm>
        </p:spPr>
        <p:txBody>
          <a:bodyPr>
            <a:normAutofit fontScale="90000"/>
          </a:bodyPr>
          <a:lstStyle/>
          <a:p>
            <a:r>
              <a:rPr lang="nb-NO" sz="3200" b="1" dirty="0"/>
              <a:t>Odd Iver Rånes </a:t>
            </a:r>
            <a:r>
              <a:rPr lang="nb-NO" dirty="0"/>
              <a:t/>
            </a:r>
            <a:br>
              <a:rPr lang="nb-NO" dirty="0"/>
            </a:br>
            <a:r>
              <a:rPr lang="nb-NO" dirty="0"/>
              <a:t>leder av kundesenteret i Plan- og bygningsetaten i Oslo kommune</a:t>
            </a:r>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5174" r="17655" b="24722"/>
          <a:stretch/>
        </p:blipFill>
        <p:spPr bwMode="auto">
          <a:xfrm>
            <a:off x="1592132" y="282237"/>
            <a:ext cx="3648311" cy="60230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Bildeforklaring formet som en ellipse 17"/>
          <p:cNvSpPr/>
          <p:nvPr/>
        </p:nvSpPr>
        <p:spPr>
          <a:xfrm flipH="1">
            <a:off x="5763944" y="153813"/>
            <a:ext cx="4515096" cy="2398318"/>
          </a:xfrm>
          <a:prstGeom prst="wedgeEllipseCallout">
            <a:avLst>
              <a:gd name="adj1" fmla="val 40792"/>
              <a:gd name="adj2" fmla="val 48601"/>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nb-NO" sz="2400" dirty="0"/>
              <a:t>Tidligere fikk jeg </a:t>
            </a:r>
          </a:p>
          <a:p>
            <a:pPr algn="ctr"/>
            <a:r>
              <a:rPr lang="nb-NO" sz="2400" dirty="0"/>
              <a:t>tre til fem henvendelser </a:t>
            </a:r>
            <a:br>
              <a:rPr lang="nb-NO" sz="2400" dirty="0"/>
            </a:br>
            <a:r>
              <a:rPr lang="nb-NO" sz="2400" dirty="0"/>
              <a:t>daglig på grunn av uklart språk, nå får jeg omtrent ingen.</a:t>
            </a:r>
          </a:p>
        </p:txBody>
      </p:sp>
    </p:spTree>
    <p:extLst>
      <p:ext uri="{BB962C8B-B14F-4D97-AF65-F5344CB8AC3E}">
        <p14:creationId xmlns:p14="http://schemas.microsoft.com/office/powerpoint/2010/main" val="336367096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8943039-0DD5-674A-9A93-8AFA384CE6E0}"/>
              </a:ext>
            </a:extLst>
          </p:cNvPr>
          <p:cNvSpPr>
            <a:spLocks noGrp="1"/>
          </p:cNvSpPr>
          <p:nvPr>
            <p:ph type="title"/>
          </p:nvPr>
        </p:nvSpPr>
        <p:spPr/>
        <p:txBody>
          <a:bodyPr/>
          <a:lstStyle/>
          <a:p>
            <a:r>
              <a:rPr lang="nb-NO" dirty="0"/>
              <a:t>Eksempel fra Helgelandssykehuset </a:t>
            </a:r>
          </a:p>
        </p:txBody>
      </p:sp>
      <p:sp>
        <p:nvSpPr>
          <p:cNvPr id="3" name="Plassholder for innhold 2">
            <a:extLst>
              <a:ext uri="{FF2B5EF4-FFF2-40B4-BE49-F238E27FC236}">
                <a16:creationId xmlns:a16="http://schemas.microsoft.com/office/drawing/2014/main" id="{E46AAC89-C43E-C049-BA09-01B68864CDFB}"/>
              </a:ext>
            </a:extLst>
          </p:cNvPr>
          <p:cNvSpPr>
            <a:spLocks noGrp="1"/>
          </p:cNvSpPr>
          <p:nvPr>
            <p:ph sz="quarter" idx="10"/>
          </p:nvPr>
        </p:nvSpPr>
        <p:spPr>
          <a:xfrm>
            <a:off x="609601" y="1959429"/>
            <a:ext cx="4820815" cy="3611496"/>
          </a:xfrm>
        </p:spPr>
        <p:txBody>
          <a:bodyPr>
            <a:normAutofit fontScale="92500" lnSpcReduction="20000"/>
          </a:bodyPr>
          <a:lstStyle/>
          <a:p>
            <a:r>
              <a:rPr lang="nb-NO" sz="2600" dirty="0"/>
              <a:t>10–20 % av konsultasjonene må utsettes fordi pasientene ikke møter opp godt nok forberedt. </a:t>
            </a:r>
          </a:p>
          <a:p>
            <a:endParaRPr lang="nb-NO" sz="2600" dirty="0"/>
          </a:p>
          <a:p>
            <a:r>
              <a:rPr lang="nb-NO" sz="2600" dirty="0"/>
              <a:t>Hovedårsaken er at de ikke har forstått innholdet i innkallingsbrevet. </a:t>
            </a:r>
          </a:p>
          <a:p>
            <a:pPr marL="0" indent="0">
              <a:buNone/>
            </a:pPr>
            <a:endParaRPr lang="nb-NO" sz="2600" dirty="0"/>
          </a:p>
          <a:p>
            <a:r>
              <a:rPr lang="nb-NO" sz="2600" dirty="0"/>
              <a:t>Hver utsatte konsultasjon koster sykehuset 480 kroner. </a:t>
            </a:r>
          </a:p>
          <a:p>
            <a:endParaRPr lang="nb-NO" dirty="0"/>
          </a:p>
          <a:p>
            <a:endParaRPr lang="nb-NO" dirty="0"/>
          </a:p>
        </p:txBody>
      </p:sp>
      <p:sp>
        <p:nvSpPr>
          <p:cNvPr id="5" name="Plassholder for innhold 2">
            <a:extLst>
              <a:ext uri="{FF2B5EF4-FFF2-40B4-BE49-F238E27FC236}">
                <a16:creationId xmlns:a16="http://schemas.microsoft.com/office/drawing/2014/main" id="{48D6524B-7BAF-8945-AD37-6372E5F9FF22}"/>
              </a:ext>
            </a:extLst>
          </p:cNvPr>
          <p:cNvSpPr txBox="1">
            <a:spLocks/>
          </p:cNvSpPr>
          <p:nvPr/>
        </p:nvSpPr>
        <p:spPr>
          <a:xfrm>
            <a:off x="6254622" y="1959429"/>
            <a:ext cx="5194040" cy="3611496"/>
          </a:xfrm>
          <a:prstGeom prst="rect">
            <a:avLst/>
          </a:prstGeom>
          <a:solidFill>
            <a:srgbClr val="001A58"/>
          </a:solid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000" kern="1200">
                <a:solidFill>
                  <a:srgbClr val="001A58"/>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001A58"/>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rgbClr val="001A58"/>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1A58"/>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1A58"/>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nb-NO" dirty="0">
                <a:solidFill>
                  <a:schemeClr val="bg1"/>
                </a:solidFill>
              </a:rPr>
              <a:t>Hva kan sykehuset spare hvis flere pasienter forstår innholdet i innkallingsbrevet?</a:t>
            </a:r>
          </a:p>
          <a:p>
            <a:pPr marL="0" indent="0">
              <a:buFont typeface="Arial"/>
              <a:buNone/>
            </a:pPr>
            <a:r>
              <a:rPr lang="nb-NO" sz="1800" b="1" dirty="0">
                <a:solidFill>
                  <a:schemeClr val="bg1"/>
                </a:solidFill>
              </a:rPr>
              <a:t>5 %: </a:t>
            </a:r>
            <a:r>
              <a:rPr lang="nb-NO" sz="1800" dirty="0">
                <a:solidFill>
                  <a:schemeClr val="bg1"/>
                </a:solidFill>
              </a:rPr>
              <a:t>		4 000 x 480 kr		=   1 920 000 kr</a:t>
            </a:r>
          </a:p>
          <a:p>
            <a:pPr marL="0" indent="0">
              <a:buFont typeface="Arial"/>
              <a:buNone/>
            </a:pPr>
            <a:r>
              <a:rPr lang="nb-NO" sz="1800" b="1" dirty="0">
                <a:solidFill>
                  <a:schemeClr val="bg1"/>
                </a:solidFill>
              </a:rPr>
              <a:t>10 %:	</a:t>
            </a:r>
            <a:r>
              <a:rPr lang="nb-NO" sz="1800" dirty="0">
                <a:solidFill>
                  <a:schemeClr val="bg1"/>
                </a:solidFill>
              </a:rPr>
              <a:t>8 000 x 480 kr    	=   3 840 000 kr</a:t>
            </a:r>
          </a:p>
          <a:p>
            <a:pPr marL="0" indent="0">
              <a:buFont typeface="Arial"/>
              <a:buNone/>
            </a:pPr>
            <a:r>
              <a:rPr lang="nb-NO" sz="1800" b="1" dirty="0">
                <a:solidFill>
                  <a:schemeClr val="bg1"/>
                </a:solidFill>
              </a:rPr>
              <a:t>20 %:  	</a:t>
            </a:r>
            <a:r>
              <a:rPr lang="nb-NO" sz="1800" dirty="0">
                <a:solidFill>
                  <a:schemeClr val="bg1"/>
                </a:solidFill>
              </a:rPr>
              <a:t>16 000 x 480 kr 	=   7 680 000 kr</a:t>
            </a:r>
          </a:p>
          <a:p>
            <a:pPr marL="0" indent="0">
              <a:buFont typeface="Arial"/>
              <a:buNone/>
            </a:pPr>
            <a:endParaRPr lang="nb-NO" sz="1800" dirty="0">
              <a:solidFill>
                <a:schemeClr val="bg1"/>
              </a:solidFill>
            </a:endParaRPr>
          </a:p>
          <a:p>
            <a:pPr marL="0" indent="0">
              <a:buNone/>
            </a:pPr>
            <a:r>
              <a:rPr lang="nb-NO" sz="1800" dirty="0">
                <a:solidFill>
                  <a:schemeClr val="bg1"/>
                </a:solidFill>
              </a:rPr>
              <a:t>Nasjonalt: 5,8 millioner polikliniske konsultasjoner (2015)</a:t>
            </a:r>
          </a:p>
          <a:p>
            <a:pPr marL="0" indent="0">
              <a:buNone/>
            </a:pPr>
            <a:r>
              <a:rPr lang="nb-NO" sz="1800" b="1" dirty="0">
                <a:solidFill>
                  <a:schemeClr val="bg1"/>
                </a:solidFill>
              </a:rPr>
              <a:t>5 %:   	</a:t>
            </a:r>
            <a:r>
              <a:rPr lang="nb-NO" sz="1800" dirty="0">
                <a:solidFill>
                  <a:schemeClr val="bg1"/>
                </a:solidFill>
              </a:rPr>
              <a:t>300 000 x 480 kr	=   144 millioner kr</a:t>
            </a:r>
          </a:p>
          <a:p>
            <a:pPr marL="0" indent="0">
              <a:buNone/>
            </a:pPr>
            <a:r>
              <a:rPr lang="nb-NO" sz="1800" b="1" dirty="0">
                <a:solidFill>
                  <a:schemeClr val="bg1"/>
                </a:solidFill>
              </a:rPr>
              <a:t>10 %:   	</a:t>
            </a:r>
            <a:r>
              <a:rPr lang="nb-NO" sz="1800" dirty="0">
                <a:solidFill>
                  <a:schemeClr val="bg1"/>
                </a:solidFill>
              </a:rPr>
              <a:t>600 000 x 480 kr	=   288 millioner kr</a:t>
            </a:r>
          </a:p>
          <a:p>
            <a:pPr marL="0" indent="0">
              <a:buNone/>
            </a:pPr>
            <a:r>
              <a:rPr lang="nb-NO" sz="1800" b="1" dirty="0">
                <a:solidFill>
                  <a:schemeClr val="bg1"/>
                </a:solidFill>
              </a:rPr>
              <a:t>20 %:   	</a:t>
            </a:r>
            <a:r>
              <a:rPr lang="nb-NO" sz="1800" dirty="0">
                <a:solidFill>
                  <a:schemeClr val="bg1"/>
                </a:solidFill>
              </a:rPr>
              <a:t>120 000 x 480 kr	=   576 millioner kr</a:t>
            </a:r>
          </a:p>
          <a:p>
            <a:pPr marL="0" indent="0">
              <a:buFont typeface="Arial"/>
              <a:buNone/>
            </a:pPr>
            <a:endParaRPr lang="nb-NO" sz="1800" dirty="0">
              <a:solidFill>
                <a:schemeClr val="bg1"/>
              </a:solidFill>
            </a:endParaRPr>
          </a:p>
          <a:p>
            <a:pPr marL="0" indent="0">
              <a:buFont typeface="Arial"/>
              <a:buNone/>
            </a:pPr>
            <a:endParaRPr lang="nb-NO" sz="1800" dirty="0">
              <a:solidFill>
                <a:schemeClr val="bg1"/>
              </a:solidFill>
            </a:endParaRPr>
          </a:p>
          <a:p>
            <a:endParaRPr lang="nb-NO" dirty="0"/>
          </a:p>
          <a:p>
            <a:endParaRPr lang="nb-NO" dirty="0"/>
          </a:p>
        </p:txBody>
      </p:sp>
    </p:spTree>
    <p:extLst>
      <p:ext uri="{BB962C8B-B14F-4D97-AF65-F5344CB8AC3E}">
        <p14:creationId xmlns:p14="http://schemas.microsoft.com/office/powerpoint/2010/main" val="239545060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kstSylinder 8">
            <a:extLst>
              <a:ext uri="{FF2B5EF4-FFF2-40B4-BE49-F238E27FC236}">
                <a16:creationId xmlns:a16="http://schemas.microsoft.com/office/drawing/2014/main" id="{AFB5781F-B6C2-2B41-9AE4-0F4CE7B2845F}"/>
              </a:ext>
            </a:extLst>
          </p:cNvPr>
          <p:cNvSpPr txBox="1"/>
          <p:nvPr/>
        </p:nvSpPr>
        <p:spPr>
          <a:xfrm>
            <a:off x="0" y="0"/>
            <a:ext cx="12192000" cy="6858000"/>
          </a:xfrm>
          <a:prstGeom prst="rect">
            <a:avLst/>
          </a:prstGeom>
          <a:solidFill>
            <a:schemeClr val="tx1"/>
          </a:solidFill>
        </p:spPr>
        <p:txBody>
          <a:bodyPr wrap="square" rtlCol="0">
            <a:spAutoFit/>
          </a:bodyPr>
          <a:lstStyle/>
          <a:p>
            <a:endParaRPr lang="nb-NO" dirty="0"/>
          </a:p>
        </p:txBody>
      </p:sp>
      <p:sp>
        <p:nvSpPr>
          <p:cNvPr id="2" name="Tittel 1">
            <a:extLst>
              <a:ext uri="{FF2B5EF4-FFF2-40B4-BE49-F238E27FC236}">
                <a16:creationId xmlns:a16="http://schemas.microsoft.com/office/drawing/2014/main" id="{CF24A775-B674-5147-91BA-0EC8844094D1}"/>
              </a:ext>
            </a:extLst>
          </p:cNvPr>
          <p:cNvSpPr>
            <a:spLocks noGrp="1"/>
          </p:cNvSpPr>
          <p:nvPr>
            <p:ph type="title"/>
          </p:nvPr>
        </p:nvSpPr>
        <p:spPr/>
        <p:txBody>
          <a:bodyPr/>
          <a:lstStyle/>
          <a:p>
            <a:endParaRPr lang="nb-NO" dirty="0"/>
          </a:p>
        </p:txBody>
      </p:sp>
      <p:sp>
        <p:nvSpPr>
          <p:cNvPr id="4" name="Rektangel 3">
            <a:extLst>
              <a:ext uri="{FF2B5EF4-FFF2-40B4-BE49-F238E27FC236}">
                <a16:creationId xmlns:a16="http://schemas.microsoft.com/office/drawing/2014/main" id="{55A82B5F-DD34-B842-8FB6-C4197FFF7148}"/>
              </a:ext>
            </a:extLst>
          </p:cNvPr>
          <p:cNvSpPr/>
          <p:nvPr/>
        </p:nvSpPr>
        <p:spPr>
          <a:xfrm>
            <a:off x="5977217" y="3244334"/>
            <a:ext cx="237566" cy="369332"/>
          </a:xfrm>
          <a:prstGeom prst="rect">
            <a:avLst/>
          </a:prstGeom>
        </p:spPr>
        <p:txBody>
          <a:bodyPr wrap="none">
            <a:spAutoFit/>
          </a:bodyPr>
          <a:lstStyle/>
          <a:p>
            <a:r>
              <a:rPr lang="nb-NO" dirty="0"/>
              <a:t> </a:t>
            </a:r>
          </a:p>
        </p:txBody>
      </p:sp>
      <p:pic>
        <p:nvPicPr>
          <p:cNvPr id="8" name="Oppgitt over kommunens språk_.mp4">
            <a:hlinkClick r:id="" action="ppaction://media"/>
            <a:extLst>
              <a:ext uri="{FF2B5EF4-FFF2-40B4-BE49-F238E27FC236}">
                <a16:creationId xmlns:a16="http://schemas.microsoft.com/office/drawing/2014/main" id="{C799B8DF-D719-8A46-A0D2-E0E9279CDB97}"/>
              </a:ext>
            </a:extLst>
          </p:cNvPr>
          <p:cNvPicPr>
            <a:picLocks noGrp="1" noChangeAspect="1"/>
          </p:cNvPicPr>
          <p:nvPr>
            <p:ph sz="quarter" idx="10"/>
            <a:videoFile r:link="rId2"/>
            <p:extLst>
              <p:ext uri="{DAA4B4D4-6D71-4841-9C94-3DE7FCFB9230}">
                <p14:media xmlns:p14="http://schemas.microsoft.com/office/powerpoint/2010/main" r:embed="rId1"/>
              </p:ext>
            </p:extLst>
          </p:nvPr>
        </p:nvPicPr>
        <p:blipFill>
          <a:blip r:embed="rId5"/>
          <a:stretch>
            <a:fillRect/>
          </a:stretch>
        </p:blipFill>
        <p:spPr>
          <a:xfrm>
            <a:off x="1692322" y="62990"/>
            <a:ext cx="8871045" cy="6654017"/>
          </a:xfrm>
        </p:spPr>
      </p:pic>
    </p:spTree>
    <p:extLst>
      <p:ext uri="{BB962C8B-B14F-4D97-AF65-F5344CB8AC3E}">
        <p14:creationId xmlns:p14="http://schemas.microsoft.com/office/powerpoint/2010/main" val="1986823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805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A4E2AE5B-5872-7744-86F7-E4AB2C4B2A6D}"/>
              </a:ext>
            </a:extLst>
          </p:cNvPr>
          <p:cNvSpPr>
            <a:spLocks noGrp="1"/>
          </p:cNvSpPr>
          <p:nvPr>
            <p:ph type="title"/>
          </p:nvPr>
        </p:nvSpPr>
        <p:spPr/>
        <p:txBody>
          <a:bodyPr>
            <a:normAutofit/>
          </a:bodyPr>
          <a:lstStyle/>
          <a:p>
            <a:r>
              <a:rPr lang="nb-NO" sz="4000" dirty="0"/>
              <a:t>Klarspråk gir mange effekter</a:t>
            </a:r>
          </a:p>
        </p:txBody>
      </p:sp>
      <p:sp>
        <p:nvSpPr>
          <p:cNvPr id="6" name="Plassholder for innhold 5">
            <a:extLst>
              <a:ext uri="{FF2B5EF4-FFF2-40B4-BE49-F238E27FC236}">
                <a16:creationId xmlns:a16="http://schemas.microsoft.com/office/drawing/2014/main" id="{C3FFD848-B5B8-2C4F-A5C5-FF20DF7BF214}"/>
              </a:ext>
            </a:extLst>
          </p:cNvPr>
          <p:cNvSpPr>
            <a:spLocks noGrp="1"/>
          </p:cNvSpPr>
          <p:nvPr>
            <p:ph sz="half" idx="1"/>
          </p:nvPr>
        </p:nvSpPr>
        <p:spPr/>
        <p:txBody>
          <a:bodyPr/>
          <a:lstStyle/>
          <a:p>
            <a:pPr>
              <a:lnSpc>
                <a:spcPct val="100000"/>
              </a:lnSpc>
            </a:pPr>
            <a:r>
              <a:rPr lang="nb-NO" sz="2800" dirty="0"/>
              <a:t>sparer tid og penger</a:t>
            </a:r>
          </a:p>
          <a:p>
            <a:r>
              <a:rPr lang="nb-NO" sz="2800" dirty="0"/>
              <a:t>mer fornøyde innbyggere som </a:t>
            </a:r>
            <a:br>
              <a:rPr lang="nb-NO" sz="2800" dirty="0"/>
            </a:br>
            <a:r>
              <a:rPr lang="nb-NO" sz="2800" dirty="0"/>
              <a:t>har tillit til kommunen</a:t>
            </a:r>
          </a:p>
          <a:p>
            <a:pPr>
              <a:lnSpc>
                <a:spcPct val="100000"/>
              </a:lnSpc>
            </a:pPr>
            <a:r>
              <a:rPr lang="nb-NO" sz="2800" dirty="0"/>
              <a:t>mer korrekt saksbehandling</a:t>
            </a:r>
          </a:p>
          <a:p>
            <a:pPr>
              <a:lnSpc>
                <a:spcPct val="100000"/>
              </a:lnSpc>
            </a:pPr>
            <a:r>
              <a:rPr lang="nb-NO" sz="2800" dirty="0"/>
              <a:t>bedre rettssikkerhet</a:t>
            </a:r>
          </a:p>
          <a:p>
            <a:pPr>
              <a:lnSpc>
                <a:spcPct val="100000"/>
              </a:lnSpc>
            </a:pPr>
            <a:r>
              <a:rPr lang="nb-NO" sz="2800" dirty="0"/>
              <a:t>et mer velfungerende demokrati</a:t>
            </a:r>
          </a:p>
          <a:p>
            <a:endParaRPr lang="nb-NO" dirty="0"/>
          </a:p>
        </p:txBody>
      </p:sp>
      <p:pic>
        <p:nvPicPr>
          <p:cNvPr id="2" name="Plassholder for innhold 1"/>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638201" y="906447"/>
            <a:ext cx="7400067" cy="4937420"/>
          </a:xfrm>
        </p:spPr>
      </p:pic>
    </p:spTree>
    <p:extLst>
      <p:ext uri="{BB962C8B-B14F-4D97-AF65-F5344CB8AC3E}">
        <p14:creationId xmlns:p14="http://schemas.microsoft.com/office/powerpoint/2010/main" val="240792447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9D1AC1FA-26FC-FC44-AD83-EE350A63EC09}"/>
              </a:ext>
            </a:extLst>
          </p:cNvPr>
          <p:cNvSpPr>
            <a:spLocks noGrp="1"/>
          </p:cNvSpPr>
          <p:nvPr>
            <p:ph type="title"/>
          </p:nvPr>
        </p:nvSpPr>
        <p:spPr>
          <a:xfrm>
            <a:off x="609600" y="513562"/>
            <a:ext cx="10972800" cy="1143000"/>
          </a:xfrm>
        </p:spPr>
        <p:txBody>
          <a:bodyPr/>
          <a:lstStyle/>
          <a:p>
            <a:r>
              <a:rPr lang="nb-NO" dirty="0"/>
              <a:t>Hvordan jobber vi med klarspråk?</a:t>
            </a:r>
            <a:br>
              <a:rPr lang="nb-NO" dirty="0"/>
            </a:br>
            <a:endParaRPr lang="nb-NO" dirty="0"/>
          </a:p>
        </p:txBody>
      </p:sp>
      <p:sp>
        <p:nvSpPr>
          <p:cNvPr id="5" name="Plassholder for innhold 4">
            <a:extLst>
              <a:ext uri="{FF2B5EF4-FFF2-40B4-BE49-F238E27FC236}">
                <a16:creationId xmlns:a16="http://schemas.microsoft.com/office/drawing/2014/main" id="{5306EE17-35E0-B94E-B8AD-015FB4B6C992}"/>
              </a:ext>
            </a:extLst>
          </p:cNvPr>
          <p:cNvSpPr>
            <a:spLocks noGrp="1"/>
          </p:cNvSpPr>
          <p:nvPr>
            <p:ph sz="half" idx="1"/>
          </p:nvPr>
        </p:nvSpPr>
        <p:spPr>
          <a:xfrm>
            <a:off x="609599" y="1656562"/>
            <a:ext cx="6255657" cy="4221724"/>
          </a:xfrm>
        </p:spPr>
        <p:txBody>
          <a:bodyPr>
            <a:normAutofit fontScale="85000" lnSpcReduction="20000"/>
          </a:bodyPr>
          <a:lstStyle/>
          <a:p>
            <a:pPr marL="0" indent="0">
              <a:buNone/>
            </a:pPr>
            <a:r>
              <a:rPr lang="nb-NO" sz="3300" dirty="0"/>
              <a:t>Vi må jobbe på flere nivåer: </a:t>
            </a:r>
            <a:endParaRPr lang="nb-NO" sz="2800" dirty="0"/>
          </a:p>
          <a:p>
            <a:r>
              <a:rPr lang="nb-NO" sz="2800" dirty="0"/>
              <a:t>motivere og endre holdninger internt</a:t>
            </a:r>
          </a:p>
          <a:p>
            <a:pPr marL="0" indent="0">
              <a:buNone/>
            </a:pPr>
            <a:endParaRPr lang="nb-NO" sz="2800" dirty="0"/>
          </a:p>
          <a:p>
            <a:r>
              <a:rPr lang="nb-NO" sz="2800" dirty="0"/>
              <a:t>heve kompetansen om hvordan vi skriver klarspråk</a:t>
            </a:r>
          </a:p>
          <a:p>
            <a:pPr marL="0" indent="0">
              <a:buNone/>
            </a:pPr>
            <a:endParaRPr lang="nb-NO" sz="2800" dirty="0"/>
          </a:p>
          <a:p>
            <a:r>
              <a:rPr lang="nb-NO" sz="2800" dirty="0"/>
              <a:t>oppdatere maler, standardbrev og systemer og la klarspråk bli en del av kvalitetssikringsrutinene</a:t>
            </a:r>
            <a:br>
              <a:rPr lang="nb-NO" sz="2800" dirty="0"/>
            </a:br>
            <a:endParaRPr lang="nb-NO" sz="2800" dirty="0"/>
          </a:p>
          <a:p>
            <a:r>
              <a:rPr lang="nb-NO" sz="2800" dirty="0"/>
              <a:t>se klarspråk som et middel i utviklingsprosjekter</a:t>
            </a:r>
          </a:p>
          <a:p>
            <a:endParaRPr lang="nb-NO" sz="2600" dirty="0"/>
          </a:p>
          <a:p>
            <a:endParaRPr lang="nb-NO" dirty="0"/>
          </a:p>
          <a:p>
            <a:endParaRPr lang="nb-NO" dirty="0"/>
          </a:p>
          <a:p>
            <a:endParaRPr lang="nb-NO" dirty="0"/>
          </a:p>
        </p:txBody>
      </p:sp>
      <p:pic>
        <p:nvPicPr>
          <p:cNvPr id="2" name="Plassholder for innhold 1"/>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15867"/>
          <a:stretch/>
        </p:blipFill>
        <p:spPr>
          <a:xfrm>
            <a:off x="7039429" y="855547"/>
            <a:ext cx="6052458" cy="4799902"/>
          </a:xfrm>
        </p:spPr>
      </p:pic>
    </p:spTree>
    <p:extLst>
      <p:ext uri="{BB962C8B-B14F-4D97-AF65-F5344CB8AC3E}">
        <p14:creationId xmlns:p14="http://schemas.microsoft.com/office/powerpoint/2010/main" val="306901624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tel 7">
            <a:extLst>
              <a:ext uri="{FF2B5EF4-FFF2-40B4-BE49-F238E27FC236}">
                <a16:creationId xmlns:a16="http://schemas.microsoft.com/office/drawing/2014/main" id="{B5D84856-B39F-754F-A602-12D52238F71C}"/>
              </a:ext>
            </a:extLst>
          </p:cNvPr>
          <p:cNvSpPr>
            <a:spLocks noGrp="1"/>
          </p:cNvSpPr>
          <p:nvPr>
            <p:ph type="title"/>
          </p:nvPr>
        </p:nvSpPr>
        <p:spPr>
          <a:xfrm>
            <a:off x="6066971" y="1819623"/>
            <a:ext cx="10972800" cy="1143000"/>
          </a:xfrm>
        </p:spPr>
        <p:txBody>
          <a:bodyPr>
            <a:normAutofit/>
          </a:bodyPr>
          <a:lstStyle/>
          <a:p>
            <a:r>
              <a:rPr lang="nb-NO" sz="3600" dirty="0"/>
              <a:t>Forankring er avgjørende</a:t>
            </a:r>
          </a:p>
        </p:txBody>
      </p:sp>
      <p:sp>
        <p:nvSpPr>
          <p:cNvPr id="9" name="Plassholder for innhold 8">
            <a:extLst>
              <a:ext uri="{FF2B5EF4-FFF2-40B4-BE49-F238E27FC236}">
                <a16:creationId xmlns:a16="http://schemas.microsoft.com/office/drawing/2014/main" id="{E447F70D-5EB1-0543-B620-47F21E4D324E}"/>
              </a:ext>
            </a:extLst>
          </p:cNvPr>
          <p:cNvSpPr>
            <a:spLocks noGrp="1"/>
          </p:cNvSpPr>
          <p:nvPr>
            <p:ph sz="half" idx="1"/>
          </p:nvPr>
        </p:nvSpPr>
        <p:spPr>
          <a:xfrm>
            <a:off x="6197600" y="2962623"/>
            <a:ext cx="5384800" cy="3688336"/>
          </a:xfrm>
        </p:spPr>
        <p:txBody>
          <a:bodyPr/>
          <a:lstStyle/>
          <a:p>
            <a:r>
              <a:rPr lang="nb-NO" dirty="0"/>
              <a:t>Ledelsen må legge til rette for at avdelingene kan prioritere klarspråk. </a:t>
            </a:r>
          </a:p>
          <a:p>
            <a:endParaRPr lang="nb-NO" dirty="0"/>
          </a:p>
          <a:p>
            <a:endParaRPr lang="nb-NO" dirty="0"/>
          </a:p>
        </p:txBody>
      </p:sp>
      <p:pic>
        <p:nvPicPr>
          <p:cNvPr id="5" name="Plassholder for innhold 4"/>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r="10497"/>
          <a:stretch/>
        </p:blipFill>
        <p:spPr>
          <a:xfrm>
            <a:off x="-740229" y="702541"/>
            <a:ext cx="6807200" cy="5074480"/>
          </a:xfrm>
        </p:spPr>
      </p:pic>
      <p:pic>
        <p:nvPicPr>
          <p:cNvPr id="7" name="Plassholder for innhold 4"/>
          <p:cNvPicPr>
            <a:picLocks noChangeAspect="1"/>
          </p:cNvPicPr>
          <p:nvPr/>
        </p:nvPicPr>
        <p:blipFill rotWithShape="1">
          <a:blip r:embed="rId3">
            <a:extLst>
              <a:ext uri="{28A0092B-C50C-407E-A947-70E740481C1C}">
                <a14:useLocalDpi xmlns:a14="http://schemas.microsoft.com/office/drawing/2010/main" val="0"/>
              </a:ext>
            </a:extLst>
          </a:blip>
          <a:srcRect r="10497"/>
          <a:stretch/>
        </p:blipFill>
        <p:spPr>
          <a:xfrm>
            <a:off x="-587829" y="854941"/>
            <a:ext cx="6807200" cy="5074480"/>
          </a:xfrm>
          <a:prstGeom prst="rect">
            <a:avLst/>
          </a:prstGeom>
        </p:spPr>
      </p:pic>
    </p:spTree>
    <p:extLst>
      <p:ext uri="{BB962C8B-B14F-4D97-AF65-F5344CB8AC3E}">
        <p14:creationId xmlns:p14="http://schemas.microsoft.com/office/powerpoint/2010/main" val="382605182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1E369C7-91D8-2741-B08B-7FA0B49FB64E}"/>
              </a:ext>
            </a:extLst>
          </p:cNvPr>
          <p:cNvSpPr>
            <a:spLocks noGrp="1"/>
          </p:cNvSpPr>
          <p:nvPr>
            <p:ph type="title"/>
          </p:nvPr>
        </p:nvSpPr>
        <p:spPr>
          <a:xfrm>
            <a:off x="609600" y="267329"/>
            <a:ext cx="10972800" cy="1143000"/>
          </a:xfrm>
        </p:spPr>
        <p:txBody>
          <a:bodyPr>
            <a:normAutofit/>
          </a:bodyPr>
          <a:lstStyle/>
          <a:p>
            <a:r>
              <a:rPr lang="nb-NO" sz="3500" dirty="0"/>
              <a:t>KS hjelper oss i arbeidet: www.ks.no/klartsprak</a:t>
            </a:r>
          </a:p>
        </p:txBody>
      </p:sp>
      <p:sp>
        <p:nvSpPr>
          <p:cNvPr id="4" name="Plassholder for innhold 3">
            <a:extLst>
              <a:ext uri="{FF2B5EF4-FFF2-40B4-BE49-F238E27FC236}">
                <a16:creationId xmlns:a16="http://schemas.microsoft.com/office/drawing/2014/main" id="{BE0C432C-DB3C-F945-8E39-E9B16EC2C511}"/>
              </a:ext>
            </a:extLst>
          </p:cNvPr>
          <p:cNvSpPr>
            <a:spLocks noGrp="1"/>
          </p:cNvSpPr>
          <p:nvPr>
            <p:ph sz="half" idx="2"/>
          </p:nvPr>
        </p:nvSpPr>
        <p:spPr/>
        <p:txBody>
          <a:bodyPr/>
          <a:lstStyle/>
          <a:p>
            <a:endParaRPr lang="nb-NO"/>
          </a:p>
        </p:txBody>
      </p:sp>
      <p:sp>
        <p:nvSpPr>
          <p:cNvPr id="9" name="Plassholder for innhold 8">
            <a:extLst>
              <a:ext uri="{FF2B5EF4-FFF2-40B4-BE49-F238E27FC236}">
                <a16:creationId xmlns:a16="http://schemas.microsoft.com/office/drawing/2014/main" id="{EA44CCF6-C31F-4547-ADC4-6379B193C3E6}"/>
              </a:ext>
            </a:extLst>
          </p:cNvPr>
          <p:cNvSpPr>
            <a:spLocks noGrp="1"/>
          </p:cNvSpPr>
          <p:nvPr>
            <p:ph sz="half" idx="1"/>
          </p:nvPr>
        </p:nvSpPr>
        <p:spPr/>
        <p:txBody>
          <a:bodyPr/>
          <a:lstStyle/>
          <a:p>
            <a:endParaRPr lang="nb-NO" dirty="0"/>
          </a:p>
        </p:txBody>
      </p:sp>
      <p:pic>
        <p:nvPicPr>
          <p:cNvPr id="3" name="Bilde 2"/>
          <p:cNvPicPr>
            <a:picLocks noChangeAspect="1"/>
          </p:cNvPicPr>
          <p:nvPr/>
        </p:nvPicPr>
        <p:blipFill rotWithShape="1">
          <a:blip r:embed="rId3"/>
          <a:srcRect l="10431" t="8211" r="13785" b="11109"/>
          <a:stretch/>
        </p:blipFill>
        <p:spPr>
          <a:xfrm>
            <a:off x="1035296" y="1142881"/>
            <a:ext cx="9277058" cy="5555462"/>
          </a:xfrm>
          <a:prstGeom prst="rect">
            <a:avLst/>
          </a:prstGeom>
        </p:spPr>
      </p:pic>
    </p:spTree>
    <p:extLst>
      <p:ext uri="{BB962C8B-B14F-4D97-AF65-F5344CB8AC3E}">
        <p14:creationId xmlns:p14="http://schemas.microsoft.com/office/powerpoint/2010/main" val="347541805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sz="quarter" idx="10"/>
          </p:nvPr>
        </p:nvSpPr>
        <p:spPr>
          <a:xfrm>
            <a:off x="684905" y="1188293"/>
            <a:ext cx="10972800" cy="3611496"/>
          </a:xfrm>
        </p:spPr>
        <p:txBody>
          <a:bodyPr>
            <a:normAutofit/>
          </a:bodyPr>
          <a:lstStyle/>
          <a:p>
            <a:pPr marL="0" indent="0">
              <a:buNone/>
            </a:pPr>
            <a:endParaRPr lang="nb-NO" sz="4400" b="1" dirty="0"/>
          </a:p>
          <a:p>
            <a:pPr marL="0" indent="0">
              <a:buNone/>
            </a:pPr>
            <a:r>
              <a:rPr lang="nb-NO" sz="4400" b="1" dirty="0"/>
              <a:t>«Akkumulert premieavvik minus avsatte midler på fond for amortisering av premieavviket opprettholdes på nivået i 2011 (243,5 mill. kr).»</a:t>
            </a:r>
            <a:endParaRPr lang="nb-NO" sz="4400" dirty="0"/>
          </a:p>
        </p:txBody>
      </p:sp>
      <p:sp>
        <p:nvSpPr>
          <p:cNvPr id="4" name="Plassholder for innhold 2"/>
          <p:cNvSpPr txBox="1">
            <a:spLocks/>
          </p:cNvSpPr>
          <p:nvPr/>
        </p:nvSpPr>
        <p:spPr>
          <a:xfrm>
            <a:off x="837305" y="2230162"/>
            <a:ext cx="10972800" cy="361149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000" kern="1200">
                <a:solidFill>
                  <a:srgbClr val="001A58"/>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001A58"/>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rgbClr val="001A58"/>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1A58"/>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1A58"/>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endParaRPr lang="nb-NO" dirty="0"/>
          </a:p>
        </p:txBody>
      </p:sp>
    </p:spTree>
    <p:extLst>
      <p:ext uri="{BB962C8B-B14F-4D97-AF65-F5344CB8AC3E}">
        <p14:creationId xmlns:p14="http://schemas.microsoft.com/office/powerpoint/2010/main" val="17761703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p:cNvPicPr>
            <a:picLocks noChangeAspect="1"/>
          </p:cNvPicPr>
          <p:nvPr/>
        </p:nvPicPr>
        <p:blipFill rotWithShape="1">
          <a:blip r:embed="rId3"/>
          <a:srcRect l="24603" r="28274"/>
          <a:stretch/>
        </p:blipFill>
        <p:spPr>
          <a:xfrm>
            <a:off x="1451429" y="-1230406"/>
            <a:ext cx="8617729" cy="10287000"/>
          </a:xfrm>
          <a:prstGeom prst="rect">
            <a:avLst/>
          </a:prstGeom>
        </p:spPr>
      </p:pic>
      <p:pic>
        <p:nvPicPr>
          <p:cNvPr id="6" name="Bilde 5"/>
          <p:cNvPicPr>
            <a:picLocks noChangeAspect="1"/>
          </p:cNvPicPr>
          <p:nvPr/>
        </p:nvPicPr>
        <p:blipFill rotWithShape="1">
          <a:blip r:embed="rId4"/>
          <a:srcRect t="6093"/>
          <a:stretch/>
        </p:blipFill>
        <p:spPr>
          <a:xfrm>
            <a:off x="778120" y="42346"/>
            <a:ext cx="700528" cy="474122"/>
          </a:xfrm>
          <a:prstGeom prst="rect">
            <a:avLst/>
          </a:prstGeom>
        </p:spPr>
      </p:pic>
    </p:spTree>
    <p:extLst>
      <p:ext uri="{BB962C8B-B14F-4D97-AF65-F5344CB8AC3E}">
        <p14:creationId xmlns:p14="http://schemas.microsoft.com/office/powerpoint/2010/main" val="40737553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981200" y="324902"/>
            <a:ext cx="8229600" cy="1132114"/>
          </a:xfrm>
        </p:spPr>
        <p:txBody>
          <a:bodyPr/>
          <a:lstStyle/>
          <a:p>
            <a:r>
              <a:rPr lang="nb-NO" b="1" dirty="0"/>
              <a:t>Hva er klarspråk?</a:t>
            </a:r>
          </a:p>
        </p:txBody>
      </p:sp>
      <p:sp>
        <p:nvSpPr>
          <p:cNvPr id="3" name="Plassholder for innhold 2"/>
          <p:cNvSpPr>
            <a:spLocks noGrp="1"/>
          </p:cNvSpPr>
          <p:nvPr>
            <p:ph idx="4294967295"/>
          </p:nvPr>
        </p:nvSpPr>
        <p:spPr>
          <a:xfrm>
            <a:off x="2086708" y="1199536"/>
            <a:ext cx="8229600" cy="2285589"/>
          </a:xfrm>
          <a:prstGeom prst="rect">
            <a:avLst/>
          </a:prstGeom>
        </p:spPr>
        <p:txBody>
          <a:bodyPr>
            <a:normAutofit/>
          </a:bodyPr>
          <a:lstStyle/>
          <a:p>
            <a:pPr marL="0" indent="0">
              <a:buNone/>
            </a:pPr>
            <a:r>
              <a:rPr lang="nb-NO" dirty="0"/>
              <a:t>Vi kommuniserer i klarspråk når ordlyd, struktur og visuell utforming er så tydelig at målgruppen </a:t>
            </a:r>
          </a:p>
          <a:p>
            <a:r>
              <a:rPr lang="nb-NO" dirty="0"/>
              <a:t>finner informasjonen de trenger</a:t>
            </a:r>
          </a:p>
          <a:p>
            <a:r>
              <a:rPr lang="nb-NO" dirty="0"/>
              <a:t>forstår den</a:t>
            </a:r>
          </a:p>
          <a:p>
            <a:r>
              <a:rPr lang="nb-NO" dirty="0"/>
              <a:t>og kan bruke den</a:t>
            </a:r>
          </a:p>
        </p:txBody>
      </p:sp>
      <p:pic>
        <p:nvPicPr>
          <p:cNvPr id="5" name="Bilde 4"/>
          <p:cNvPicPr>
            <a:picLocks noChangeAspect="1"/>
          </p:cNvPicPr>
          <p:nvPr/>
        </p:nvPicPr>
        <p:blipFill rotWithShape="1">
          <a:blip r:embed="rId3" cstate="print">
            <a:extLst>
              <a:ext uri="{28A0092B-C50C-407E-A947-70E740481C1C}">
                <a14:useLocalDpi xmlns:a14="http://schemas.microsoft.com/office/drawing/2010/main" val="0"/>
              </a:ext>
            </a:extLst>
          </a:blip>
          <a:srcRect t="27966" b="20168"/>
          <a:stretch/>
        </p:blipFill>
        <p:spPr>
          <a:xfrm>
            <a:off x="1524000" y="3505200"/>
            <a:ext cx="9144000" cy="3352800"/>
          </a:xfrm>
          <a:prstGeom prst="rect">
            <a:avLst/>
          </a:prstGeom>
        </p:spPr>
      </p:pic>
      <p:sp>
        <p:nvSpPr>
          <p:cNvPr id="6" name="Ellipse 5">
            <a:extLst>
              <a:ext uri="{FF2B5EF4-FFF2-40B4-BE49-F238E27FC236}">
                <a16:creationId xmlns:a16="http://schemas.microsoft.com/office/drawing/2014/main" id="{3B8804DC-6563-0D4C-BA85-39D5283F4EDF}"/>
              </a:ext>
            </a:extLst>
          </p:cNvPr>
          <p:cNvSpPr/>
          <p:nvPr/>
        </p:nvSpPr>
        <p:spPr>
          <a:xfrm>
            <a:off x="6656925" y="2186955"/>
            <a:ext cx="3081589" cy="2821192"/>
          </a:xfrm>
          <a:prstGeom prst="ellipse">
            <a:avLst/>
          </a:prstGeom>
          <a:solidFill>
            <a:schemeClr val="bg1"/>
          </a:solidFill>
          <a:ln>
            <a:solidFill>
              <a:schemeClr val="accent5">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dirty="0"/>
          </a:p>
        </p:txBody>
      </p:sp>
      <p:sp>
        <p:nvSpPr>
          <p:cNvPr id="7" name="TekstSylinder 6">
            <a:extLst>
              <a:ext uri="{FF2B5EF4-FFF2-40B4-BE49-F238E27FC236}">
                <a16:creationId xmlns:a16="http://schemas.microsoft.com/office/drawing/2014/main" id="{A11A1209-C36B-404E-99A0-CDB2E2B4D4A6}"/>
              </a:ext>
            </a:extLst>
          </p:cNvPr>
          <p:cNvSpPr txBox="1"/>
          <p:nvPr/>
        </p:nvSpPr>
        <p:spPr>
          <a:xfrm>
            <a:off x="6816755" y="2704999"/>
            <a:ext cx="2642864" cy="1785104"/>
          </a:xfrm>
          <a:prstGeom prst="rect">
            <a:avLst/>
          </a:prstGeom>
          <a:noFill/>
        </p:spPr>
        <p:txBody>
          <a:bodyPr wrap="square" rtlCol="0">
            <a:spAutoFit/>
          </a:bodyPr>
          <a:lstStyle/>
          <a:p>
            <a:pPr algn="ctr"/>
            <a:r>
              <a:rPr lang="nb-NO" sz="2200" b="1" dirty="0">
                <a:solidFill>
                  <a:schemeClr val="accent5">
                    <a:lumMod val="75000"/>
                  </a:schemeClr>
                </a:solidFill>
              </a:rPr>
              <a:t>Hvordan </a:t>
            </a:r>
          </a:p>
          <a:p>
            <a:pPr algn="ctr"/>
            <a:r>
              <a:rPr lang="nb-NO" sz="2200" b="1" dirty="0">
                <a:solidFill>
                  <a:schemeClr val="accent5">
                    <a:lumMod val="75000"/>
                  </a:schemeClr>
                </a:solidFill>
              </a:rPr>
              <a:t>møter vi innbyggerne gjennom tekstene våre? </a:t>
            </a:r>
          </a:p>
        </p:txBody>
      </p:sp>
    </p:spTree>
    <p:extLst>
      <p:ext uri="{BB962C8B-B14F-4D97-AF65-F5344CB8AC3E}">
        <p14:creationId xmlns:p14="http://schemas.microsoft.com/office/powerpoint/2010/main" val="367402387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5EDA9A9-16E4-354E-B8F2-834FF5657A6C}"/>
              </a:ext>
            </a:extLst>
          </p:cNvPr>
          <p:cNvSpPr>
            <a:spLocks noGrp="1"/>
          </p:cNvSpPr>
          <p:nvPr>
            <p:ph type="title"/>
          </p:nvPr>
        </p:nvSpPr>
        <p:spPr/>
        <p:txBody>
          <a:bodyPr/>
          <a:lstStyle/>
          <a:p>
            <a:r>
              <a:rPr lang="nb-NO" dirty="0"/>
              <a:t>En oppgave</a:t>
            </a:r>
          </a:p>
        </p:txBody>
      </p:sp>
      <p:sp>
        <p:nvSpPr>
          <p:cNvPr id="3" name="Plassholder for innhold 2">
            <a:extLst>
              <a:ext uri="{FF2B5EF4-FFF2-40B4-BE49-F238E27FC236}">
                <a16:creationId xmlns:a16="http://schemas.microsoft.com/office/drawing/2014/main" id="{D51FE492-6A5D-874E-BECA-6A17BE853158}"/>
              </a:ext>
            </a:extLst>
          </p:cNvPr>
          <p:cNvSpPr>
            <a:spLocks noGrp="1"/>
          </p:cNvSpPr>
          <p:nvPr>
            <p:ph sz="quarter" idx="10"/>
          </p:nvPr>
        </p:nvSpPr>
        <p:spPr>
          <a:xfrm>
            <a:off x="609601" y="1959429"/>
            <a:ext cx="5152570" cy="3611496"/>
          </a:xfrm>
        </p:spPr>
        <p:txBody>
          <a:bodyPr>
            <a:normAutofit/>
          </a:bodyPr>
          <a:lstStyle/>
          <a:p>
            <a:r>
              <a:rPr lang="nb-NO" sz="2500" dirty="0"/>
              <a:t>Les teksten dere får utdelt. </a:t>
            </a:r>
          </a:p>
          <a:p>
            <a:r>
              <a:rPr lang="nb-NO" sz="2500" dirty="0"/>
              <a:t>Diskuter to og to: </a:t>
            </a:r>
            <a:br>
              <a:rPr lang="nb-NO" sz="2500" dirty="0"/>
            </a:br>
            <a:r>
              <a:rPr lang="nn-NO" sz="2500" dirty="0"/>
              <a:t>Er teksten skrevet i klarspråk? </a:t>
            </a:r>
            <a:br>
              <a:rPr lang="nn-NO" sz="2500" dirty="0"/>
            </a:br>
            <a:r>
              <a:rPr lang="nn-NO" sz="2500" dirty="0" err="1"/>
              <a:t>Hva</a:t>
            </a:r>
            <a:r>
              <a:rPr lang="nn-NO" sz="2500" dirty="0"/>
              <a:t> er bra med den, og </a:t>
            </a:r>
            <a:r>
              <a:rPr lang="nn-NO" sz="2500" dirty="0" err="1"/>
              <a:t>hva</a:t>
            </a:r>
            <a:r>
              <a:rPr lang="nn-NO" sz="2500" dirty="0"/>
              <a:t> kan bli </a:t>
            </a:r>
            <a:r>
              <a:rPr lang="nn-NO" sz="2500" dirty="0" err="1"/>
              <a:t>bedre</a:t>
            </a:r>
            <a:r>
              <a:rPr lang="nn-NO" sz="2500" dirty="0"/>
              <a:t>?</a:t>
            </a:r>
            <a:endParaRPr lang="nb-NO" sz="2500" dirty="0"/>
          </a:p>
          <a:p>
            <a:endParaRPr lang="nb-NO" sz="2500" dirty="0"/>
          </a:p>
        </p:txBody>
      </p:sp>
      <p:pic>
        <p:nvPicPr>
          <p:cNvPr id="5" name="Bilde 4">
            <a:extLst>
              <a:ext uri="{FF2B5EF4-FFF2-40B4-BE49-F238E27FC236}">
                <a16:creationId xmlns:a16="http://schemas.microsoft.com/office/drawing/2014/main" id="{E635168C-1519-5E4B-93E7-08B289D40C0A}"/>
              </a:ext>
            </a:extLst>
          </p:cNvPr>
          <p:cNvPicPr>
            <a:picLocks noChangeAspect="1"/>
          </p:cNvPicPr>
          <p:nvPr/>
        </p:nvPicPr>
        <p:blipFill rotWithShape="1">
          <a:blip r:embed="rId3"/>
          <a:srcRect l="6038" t="6167" r="5204" b="19720"/>
          <a:stretch/>
        </p:blipFill>
        <p:spPr>
          <a:xfrm>
            <a:off x="5762171" y="260947"/>
            <a:ext cx="5931159" cy="7008459"/>
          </a:xfrm>
          <a:prstGeom prst="rect">
            <a:avLst/>
          </a:prstGeom>
          <a:ln>
            <a:solidFill>
              <a:schemeClr val="tx1"/>
            </a:solidFill>
          </a:ln>
        </p:spPr>
      </p:pic>
    </p:spTree>
    <p:extLst>
      <p:ext uri="{BB962C8B-B14F-4D97-AF65-F5344CB8AC3E}">
        <p14:creationId xmlns:p14="http://schemas.microsoft.com/office/powerpoint/2010/main" val="255161690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E635168C-1519-5E4B-93E7-08B289D40C0A}"/>
              </a:ext>
            </a:extLst>
          </p:cNvPr>
          <p:cNvPicPr>
            <a:picLocks noChangeAspect="1"/>
          </p:cNvPicPr>
          <p:nvPr/>
        </p:nvPicPr>
        <p:blipFill rotWithShape="1">
          <a:blip r:embed="rId3"/>
          <a:srcRect l="6038" t="1634" r="5204" b="19719"/>
          <a:stretch/>
        </p:blipFill>
        <p:spPr>
          <a:xfrm>
            <a:off x="3508309" y="270588"/>
            <a:ext cx="5104617" cy="6400800"/>
          </a:xfrm>
          <a:prstGeom prst="rect">
            <a:avLst/>
          </a:prstGeom>
          <a:ln>
            <a:solidFill>
              <a:schemeClr val="tx1"/>
            </a:solidFill>
          </a:ln>
        </p:spPr>
      </p:pic>
      <p:sp>
        <p:nvSpPr>
          <p:cNvPr id="4" name="Pil høyre 3">
            <a:extLst>
              <a:ext uri="{FF2B5EF4-FFF2-40B4-BE49-F238E27FC236}">
                <a16:creationId xmlns:a16="http://schemas.microsoft.com/office/drawing/2014/main" id="{6F93E022-29B7-004F-AB2B-9F4257FABFCD}"/>
              </a:ext>
            </a:extLst>
          </p:cNvPr>
          <p:cNvSpPr/>
          <p:nvPr/>
        </p:nvSpPr>
        <p:spPr>
          <a:xfrm>
            <a:off x="354564" y="83976"/>
            <a:ext cx="2743200" cy="1408363"/>
          </a:xfrm>
          <a:prstGeom prst="rightArrow">
            <a:avLst/>
          </a:prstGeom>
          <a:solidFill>
            <a:srgbClr val="001A5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dirty="0"/>
              <a:t>Ikke presis nok overskrift</a:t>
            </a:r>
          </a:p>
        </p:txBody>
      </p:sp>
      <p:sp>
        <p:nvSpPr>
          <p:cNvPr id="6" name="Pil høyre 5">
            <a:extLst>
              <a:ext uri="{FF2B5EF4-FFF2-40B4-BE49-F238E27FC236}">
                <a16:creationId xmlns:a16="http://schemas.microsoft.com/office/drawing/2014/main" id="{B38FDE3C-E654-A94A-B7C7-C6890C8B53EB}"/>
              </a:ext>
            </a:extLst>
          </p:cNvPr>
          <p:cNvSpPr/>
          <p:nvPr/>
        </p:nvSpPr>
        <p:spPr>
          <a:xfrm>
            <a:off x="345234" y="3166748"/>
            <a:ext cx="2743200" cy="1405251"/>
          </a:xfrm>
          <a:prstGeom prst="rightArrow">
            <a:avLst/>
          </a:prstGeom>
          <a:solidFill>
            <a:srgbClr val="001A5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dirty="0"/>
              <a:t>Hovedbudskapet kommer sent</a:t>
            </a:r>
          </a:p>
        </p:txBody>
      </p:sp>
      <p:sp>
        <p:nvSpPr>
          <p:cNvPr id="8" name="Pil venstre 7">
            <a:extLst>
              <a:ext uri="{FF2B5EF4-FFF2-40B4-BE49-F238E27FC236}">
                <a16:creationId xmlns:a16="http://schemas.microsoft.com/office/drawing/2014/main" id="{5EF845EF-7E37-DD45-BA5B-4DB33FDC3BD9}"/>
              </a:ext>
            </a:extLst>
          </p:cNvPr>
          <p:cNvSpPr/>
          <p:nvPr/>
        </p:nvSpPr>
        <p:spPr>
          <a:xfrm>
            <a:off x="8780105" y="270588"/>
            <a:ext cx="2845835" cy="1418254"/>
          </a:xfrm>
          <a:prstGeom prst="leftArrow">
            <a:avLst/>
          </a:prstGeom>
          <a:solidFill>
            <a:srgbClr val="00104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dirty="0"/>
              <a:t>Lite imøtekommende tone</a:t>
            </a:r>
          </a:p>
        </p:txBody>
      </p:sp>
      <p:sp>
        <p:nvSpPr>
          <p:cNvPr id="9" name="Pil venstre 8">
            <a:extLst>
              <a:ext uri="{FF2B5EF4-FFF2-40B4-BE49-F238E27FC236}">
                <a16:creationId xmlns:a16="http://schemas.microsoft.com/office/drawing/2014/main" id="{AB40C44E-0A7E-0E46-992D-066D7A95A361}"/>
              </a:ext>
            </a:extLst>
          </p:cNvPr>
          <p:cNvSpPr/>
          <p:nvPr/>
        </p:nvSpPr>
        <p:spPr>
          <a:xfrm>
            <a:off x="8780106" y="1866124"/>
            <a:ext cx="2845834" cy="1393371"/>
          </a:xfrm>
          <a:prstGeom prst="leftArrow">
            <a:avLst/>
          </a:prstGeom>
          <a:solidFill>
            <a:srgbClr val="00104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dirty="0"/>
              <a:t>Mangler mellomtitler</a:t>
            </a:r>
          </a:p>
        </p:txBody>
      </p:sp>
      <p:sp>
        <p:nvSpPr>
          <p:cNvPr id="10" name="Pil høyre 9">
            <a:extLst>
              <a:ext uri="{FF2B5EF4-FFF2-40B4-BE49-F238E27FC236}">
                <a16:creationId xmlns:a16="http://schemas.microsoft.com/office/drawing/2014/main" id="{C8441E93-1B59-3146-97A7-B34FA1AAE11F}"/>
              </a:ext>
            </a:extLst>
          </p:cNvPr>
          <p:cNvSpPr/>
          <p:nvPr/>
        </p:nvSpPr>
        <p:spPr>
          <a:xfrm>
            <a:off x="345234" y="1600047"/>
            <a:ext cx="2743200" cy="1405251"/>
          </a:xfrm>
          <a:prstGeom prst="rightArrow">
            <a:avLst/>
          </a:prstGeom>
          <a:solidFill>
            <a:srgbClr val="001A5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dirty="0"/>
              <a:t>Langt </a:t>
            </a:r>
            <a:r>
              <a:rPr lang="nb-NO" dirty="0" err="1"/>
              <a:t>lovsitat</a:t>
            </a:r>
            <a:r>
              <a:rPr lang="nb-NO" dirty="0"/>
              <a:t> som leseren selv må tolke</a:t>
            </a:r>
          </a:p>
        </p:txBody>
      </p:sp>
      <p:sp>
        <p:nvSpPr>
          <p:cNvPr id="11" name="Pil venstre 10">
            <a:extLst>
              <a:ext uri="{FF2B5EF4-FFF2-40B4-BE49-F238E27FC236}">
                <a16:creationId xmlns:a16="http://schemas.microsoft.com/office/drawing/2014/main" id="{CF064B65-6272-7144-9070-7E99404DDBC9}"/>
              </a:ext>
            </a:extLst>
          </p:cNvPr>
          <p:cNvSpPr/>
          <p:nvPr/>
        </p:nvSpPr>
        <p:spPr>
          <a:xfrm>
            <a:off x="8780106" y="3436778"/>
            <a:ext cx="2845834" cy="1452464"/>
          </a:xfrm>
          <a:prstGeom prst="leftArrow">
            <a:avLst/>
          </a:prstGeom>
          <a:solidFill>
            <a:srgbClr val="00104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dirty="0"/>
              <a:t>Veksler mellom </a:t>
            </a:r>
            <a:r>
              <a:rPr lang="nb-NO" i="1" dirty="0"/>
              <a:t>dere</a:t>
            </a:r>
            <a:r>
              <a:rPr lang="nb-NO" dirty="0"/>
              <a:t> og </a:t>
            </a:r>
            <a:r>
              <a:rPr lang="nb-NO" i="1" dirty="0"/>
              <a:t>De/Dem</a:t>
            </a:r>
          </a:p>
        </p:txBody>
      </p:sp>
      <p:sp>
        <p:nvSpPr>
          <p:cNvPr id="12" name="Pil venstre 11">
            <a:extLst>
              <a:ext uri="{FF2B5EF4-FFF2-40B4-BE49-F238E27FC236}">
                <a16:creationId xmlns:a16="http://schemas.microsoft.com/office/drawing/2014/main" id="{7C847917-DB2E-E241-A51E-23261FA53D31}"/>
              </a:ext>
            </a:extLst>
          </p:cNvPr>
          <p:cNvSpPr/>
          <p:nvPr/>
        </p:nvSpPr>
        <p:spPr>
          <a:xfrm>
            <a:off x="8714790" y="5066523"/>
            <a:ext cx="2911151" cy="1604865"/>
          </a:xfrm>
          <a:prstGeom prst="leftArrow">
            <a:avLst/>
          </a:prstGeom>
          <a:solidFill>
            <a:srgbClr val="00104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dirty="0"/>
              <a:t>Mangler relevant informasjon som leserne trenger</a:t>
            </a:r>
          </a:p>
        </p:txBody>
      </p:sp>
      <p:sp>
        <p:nvSpPr>
          <p:cNvPr id="13" name="Pil høyre 12">
            <a:extLst>
              <a:ext uri="{FF2B5EF4-FFF2-40B4-BE49-F238E27FC236}">
                <a16:creationId xmlns:a16="http://schemas.microsoft.com/office/drawing/2014/main" id="{81781B69-4BC6-C34B-8B2B-DA1109F7BDD3}"/>
              </a:ext>
            </a:extLst>
          </p:cNvPr>
          <p:cNvSpPr/>
          <p:nvPr/>
        </p:nvSpPr>
        <p:spPr>
          <a:xfrm>
            <a:off x="354564" y="4679707"/>
            <a:ext cx="2743200" cy="1405251"/>
          </a:xfrm>
          <a:prstGeom prst="rightArrow">
            <a:avLst>
              <a:gd name="adj1" fmla="val 57968"/>
              <a:gd name="adj2" fmla="val 50000"/>
            </a:avLst>
          </a:prstGeom>
          <a:solidFill>
            <a:srgbClr val="001A5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dirty="0"/>
              <a:t>Flere tunge setninger, passivformuleringer og korrekturfeil</a:t>
            </a:r>
          </a:p>
        </p:txBody>
      </p:sp>
      <p:sp>
        <p:nvSpPr>
          <p:cNvPr id="14" name="Ellipse 13">
            <a:extLst>
              <a:ext uri="{FF2B5EF4-FFF2-40B4-BE49-F238E27FC236}">
                <a16:creationId xmlns:a16="http://schemas.microsoft.com/office/drawing/2014/main" id="{488E75B2-D78F-4042-983C-79C013E3D166}"/>
              </a:ext>
            </a:extLst>
          </p:cNvPr>
          <p:cNvSpPr/>
          <p:nvPr/>
        </p:nvSpPr>
        <p:spPr>
          <a:xfrm>
            <a:off x="5019868" y="270587"/>
            <a:ext cx="3461659" cy="1838131"/>
          </a:xfrm>
          <a:prstGeom prst="ellipse">
            <a:avLst/>
          </a:prstGeom>
          <a:solidFill>
            <a:srgbClr val="001A5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dirty="0"/>
              <a:t>Teksten har kommunens perspektiv og ikke leserens.</a:t>
            </a:r>
          </a:p>
        </p:txBody>
      </p:sp>
    </p:spTree>
    <p:extLst>
      <p:ext uri="{BB962C8B-B14F-4D97-AF65-F5344CB8AC3E}">
        <p14:creationId xmlns:p14="http://schemas.microsoft.com/office/powerpoint/2010/main" val="1654497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P spid="9" grpId="0" animBg="1"/>
      <p:bldP spid="10" grpId="0" animBg="1"/>
      <p:bldP spid="11" grpId="0" animBg="1"/>
      <p:bldP spid="12" grpId="0" animBg="1"/>
      <p:bldP spid="13"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4F9A2C2-D198-B349-BBA7-8EA761F3D5A5}"/>
              </a:ext>
            </a:extLst>
          </p:cNvPr>
          <p:cNvSpPr>
            <a:spLocks noGrp="1"/>
          </p:cNvSpPr>
          <p:nvPr>
            <p:ph type="title"/>
          </p:nvPr>
        </p:nvSpPr>
        <p:spPr/>
        <p:txBody>
          <a:bodyPr/>
          <a:lstStyle/>
          <a:p>
            <a:endParaRPr lang="nb-NO"/>
          </a:p>
        </p:txBody>
      </p:sp>
      <p:sp>
        <p:nvSpPr>
          <p:cNvPr id="3" name="Plassholder for innhold 2">
            <a:extLst>
              <a:ext uri="{FF2B5EF4-FFF2-40B4-BE49-F238E27FC236}">
                <a16:creationId xmlns:a16="http://schemas.microsoft.com/office/drawing/2014/main" id="{2854E65B-0E15-074F-8C18-1C73816AD497}"/>
              </a:ext>
            </a:extLst>
          </p:cNvPr>
          <p:cNvSpPr>
            <a:spLocks noGrp="1"/>
          </p:cNvSpPr>
          <p:nvPr>
            <p:ph sz="quarter" idx="10"/>
          </p:nvPr>
        </p:nvSpPr>
        <p:spPr/>
        <p:txBody>
          <a:bodyPr/>
          <a:lstStyle/>
          <a:p>
            <a:endParaRPr lang="nb-NO"/>
          </a:p>
        </p:txBody>
      </p:sp>
      <p:pic>
        <p:nvPicPr>
          <p:cNvPr id="4" name="videoplayback (1).mp4">
            <a:hlinkClick r:id="" action="ppaction://media"/>
            <a:extLst>
              <a:ext uri="{FF2B5EF4-FFF2-40B4-BE49-F238E27FC236}">
                <a16:creationId xmlns:a16="http://schemas.microsoft.com/office/drawing/2014/main" id="{9BD7A3CA-ACCC-E444-B3BD-6947E49105E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478"/>
          </a:xfrm>
          <a:prstGeom prst="rect">
            <a:avLst/>
          </a:prstGeom>
        </p:spPr>
      </p:pic>
    </p:spTree>
    <p:extLst>
      <p:ext uri="{BB962C8B-B14F-4D97-AF65-F5344CB8AC3E}">
        <p14:creationId xmlns:p14="http://schemas.microsoft.com/office/powerpoint/2010/main" val="1836326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3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5EDA9A9-16E4-354E-B8F2-834FF5657A6C}"/>
              </a:ext>
            </a:extLst>
          </p:cNvPr>
          <p:cNvSpPr>
            <a:spLocks noGrp="1"/>
          </p:cNvSpPr>
          <p:nvPr>
            <p:ph type="title"/>
          </p:nvPr>
        </p:nvSpPr>
        <p:spPr/>
        <p:txBody>
          <a:bodyPr/>
          <a:lstStyle/>
          <a:p>
            <a:r>
              <a:rPr lang="nb-NO" dirty="0"/>
              <a:t>Les den nye versjonen av denne teksten</a:t>
            </a:r>
          </a:p>
        </p:txBody>
      </p:sp>
      <p:sp>
        <p:nvSpPr>
          <p:cNvPr id="3" name="Plassholder for innhold 2">
            <a:extLst>
              <a:ext uri="{FF2B5EF4-FFF2-40B4-BE49-F238E27FC236}">
                <a16:creationId xmlns:a16="http://schemas.microsoft.com/office/drawing/2014/main" id="{D51FE492-6A5D-874E-BECA-6A17BE853158}"/>
              </a:ext>
            </a:extLst>
          </p:cNvPr>
          <p:cNvSpPr>
            <a:spLocks noGrp="1"/>
          </p:cNvSpPr>
          <p:nvPr>
            <p:ph sz="quarter" idx="10"/>
          </p:nvPr>
        </p:nvSpPr>
        <p:spPr>
          <a:xfrm>
            <a:off x="609601" y="1959429"/>
            <a:ext cx="5021942" cy="3611496"/>
          </a:xfrm>
        </p:spPr>
        <p:txBody>
          <a:bodyPr>
            <a:normAutofit/>
          </a:bodyPr>
          <a:lstStyle/>
          <a:p>
            <a:r>
              <a:rPr lang="nb-NO" sz="2500" dirty="0"/>
              <a:t>Les teksten dere får utdelt. </a:t>
            </a:r>
          </a:p>
          <a:p>
            <a:r>
              <a:rPr lang="nb-NO" sz="2500" dirty="0"/>
              <a:t>Hva synes dere om denne versjonen </a:t>
            </a:r>
            <a:br>
              <a:rPr lang="nb-NO" sz="2500" dirty="0"/>
            </a:br>
            <a:r>
              <a:rPr lang="nb-NO" sz="2500" dirty="0"/>
              <a:t>sammenlignet med den forrige?</a:t>
            </a:r>
          </a:p>
          <a:p>
            <a:endParaRPr lang="nb-NO" sz="2500" dirty="0"/>
          </a:p>
        </p:txBody>
      </p:sp>
      <p:pic>
        <p:nvPicPr>
          <p:cNvPr id="5" name="Bilde 4">
            <a:extLst>
              <a:ext uri="{FF2B5EF4-FFF2-40B4-BE49-F238E27FC236}">
                <a16:creationId xmlns:a16="http://schemas.microsoft.com/office/drawing/2014/main" id="{7D948E2A-5CED-C543-BEDD-93D10A5116D1}"/>
              </a:ext>
            </a:extLst>
          </p:cNvPr>
          <p:cNvPicPr>
            <a:picLocks noChangeAspect="1"/>
          </p:cNvPicPr>
          <p:nvPr/>
        </p:nvPicPr>
        <p:blipFill rotWithShape="1">
          <a:blip r:embed="rId3"/>
          <a:srcRect l="5461" t="9387" r="6359" b="11701"/>
          <a:stretch/>
        </p:blipFill>
        <p:spPr>
          <a:xfrm>
            <a:off x="6596358" y="166116"/>
            <a:ext cx="5203755" cy="6589910"/>
          </a:xfrm>
          <a:prstGeom prst="rect">
            <a:avLst/>
          </a:prstGeom>
          <a:ln>
            <a:solidFill>
              <a:schemeClr val="tx1"/>
            </a:solidFill>
          </a:ln>
        </p:spPr>
      </p:pic>
    </p:spTree>
    <p:extLst>
      <p:ext uri="{BB962C8B-B14F-4D97-AF65-F5344CB8AC3E}">
        <p14:creationId xmlns:p14="http://schemas.microsoft.com/office/powerpoint/2010/main" val="1190081894"/>
      </p:ext>
    </p:extLst>
  </p:cSld>
  <p:clrMapOvr>
    <a:masterClrMapping/>
  </p:clrMapOvr>
  <p:timing>
    <p:tnLst>
      <p:par>
        <p:cTn id="1" dur="indefinite" restart="never" nodeType="tmRoot"/>
      </p:par>
    </p:tnLst>
  </p:timing>
</p:sld>
</file>

<file path=ppt/theme/theme1.xml><?xml version="1.0" encoding="utf-8"?>
<a:theme xmlns:a="http://schemas.openxmlformats.org/drawingml/2006/main" name="KS-profil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NTB bredformat">
  <a:themeElements>
    <a:clrScheme name="NTB">
      <a:dk1>
        <a:srgbClr val="000000"/>
      </a:dk1>
      <a:lt1>
        <a:srgbClr val="FFFFFF"/>
      </a:lt1>
      <a:dk2>
        <a:srgbClr val="404040"/>
      </a:dk2>
      <a:lt2>
        <a:srgbClr val="EEECE1"/>
      </a:lt2>
      <a:accent1>
        <a:srgbClr val="FF9900"/>
      </a:accent1>
      <a:accent2>
        <a:srgbClr val="41A3A8"/>
      </a:accent2>
      <a:accent3>
        <a:srgbClr val="E5442D"/>
      </a:accent3>
      <a:accent4>
        <a:srgbClr val="F1B471"/>
      </a:accent4>
      <a:accent5>
        <a:srgbClr val="7FC6C7"/>
      </a:accent5>
      <a:accent6>
        <a:srgbClr val="EA9370"/>
      </a:accent6>
      <a:hlink>
        <a:srgbClr val="41A3A8"/>
      </a:hlink>
      <a:folHlink>
        <a:srgbClr val="7FC6C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ABEF0259AF6D549A63E2FF1A5026BD4" ma:contentTypeVersion="11" ma:contentTypeDescription="Create a new document." ma:contentTypeScope="" ma:versionID="1518a152c2eca282a0c3e949bd0c21c9">
  <xsd:schema xmlns:xsd="http://www.w3.org/2001/XMLSchema" xmlns:xs="http://www.w3.org/2001/XMLSchema" xmlns:p="http://schemas.microsoft.com/office/2006/metadata/properties" xmlns:ns3="d38e24c2-69f2-44fc-a269-1983c94dfb04" xmlns:ns4="d935b8a4-dece-41f2-8b14-694d1fbbb825" targetNamespace="http://schemas.microsoft.com/office/2006/metadata/properties" ma:root="true" ma:fieldsID="231700c4a8e40ecc5b21599215756ef5" ns3:_="" ns4:_="">
    <xsd:import namespace="d38e24c2-69f2-44fc-a269-1983c94dfb04"/>
    <xsd:import namespace="d935b8a4-dece-41f2-8b14-694d1fbbb825"/>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38e24c2-69f2-44fc-a269-1983c94dfb0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935b8a4-dece-41f2-8b14-694d1fbbb82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A76980F-0D1D-4F68-A96E-73178DA5CDA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38e24c2-69f2-44fc-a269-1983c94dfb04"/>
    <ds:schemaRef ds:uri="d935b8a4-dece-41f2-8b14-694d1fbbb82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5F2FA95-CBF3-4566-8D77-BB50D6AAC817}">
  <ds:schemaRefs>
    <ds:schemaRef ds:uri="http://schemas.microsoft.com/sharepoint/v3/contenttype/forms"/>
  </ds:schemaRefs>
</ds:datastoreItem>
</file>

<file path=customXml/itemProps3.xml><?xml version="1.0" encoding="utf-8"?>
<ds:datastoreItem xmlns:ds="http://schemas.openxmlformats.org/officeDocument/2006/customXml" ds:itemID="{5378801A-E3BE-4F55-A38B-DE9C3A23FD5E}">
  <ds:schemaRefs>
    <ds:schemaRef ds:uri="http://purl.org/dc/terms/"/>
    <ds:schemaRef ds:uri="http://schemas.microsoft.com/office/2006/documentManagement/types"/>
    <ds:schemaRef ds:uri="http://schemas.openxmlformats.org/package/2006/metadata/core-properties"/>
    <ds:schemaRef ds:uri="http://purl.org/dc/elements/1.1/"/>
    <ds:schemaRef ds:uri="http://schemas.microsoft.com/office/infopath/2007/PartnerControls"/>
    <ds:schemaRef ds:uri="d935b8a4-dece-41f2-8b14-694d1fbbb825"/>
    <ds:schemaRef ds:uri="d38e24c2-69f2-44fc-a269-1983c94dfb04"/>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10613</TotalTime>
  <Words>2427</Words>
  <Application>Microsoft Office PowerPoint</Application>
  <PresentationFormat>Widescreen</PresentationFormat>
  <Paragraphs>300</Paragraphs>
  <Slides>23</Slides>
  <Notes>23</Notes>
  <HiddenSlides>0</HiddenSlides>
  <MMClips>2</MMClips>
  <ScaleCrop>false</ScaleCrop>
  <HeadingPairs>
    <vt:vector size="6" baseType="variant">
      <vt:variant>
        <vt:lpstr>Brukte skrifter</vt:lpstr>
      </vt:variant>
      <vt:variant>
        <vt:i4>4</vt:i4>
      </vt:variant>
      <vt:variant>
        <vt:lpstr>Tema</vt:lpstr>
      </vt:variant>
      <vt:variant>
        <vt:i4>2</vt:i4>
      </vt:variant>
      <vt:variant>
        <vt:lpstr>Lysbildetitler</vt:lpstr>
      </vt:variant>
      <vt:variant>
        <vt:i4>23</vt:i4>
      </vt:variant>
    </vt:vector>
  </HeadingPairs>
  <TitlesOfParts>
    <vt:vector size="29" baseType="lpstr">
      <vt:lpstr>Arial</vt:lpstr>
      <vt:lpstr>Calibri</vt:lpstr>
      <vt:lpstr>HelveticaNeueLT Pro 25 UltLt</vt:lpstr>
      <vt:lpstr>Wingdings</vt:lpstr>
      <vt:lpstr>KS-profiltema</vt:lpstr>
      <vt:lpstr>NTB bredformat</vt:lpstr>
      <vt:lpstr> Klart språk   – hva er det, hvorfor trenger vi det, og hvordan i all verden skal vi gjøre det? </vt:lpstr>
      <vt:lpstr>PowerPoint-presentasjon</vt:lpstr>
      <vt:lpstr>PowerPoint-presentasjon</vt:lpstr>
      <vt:lpstr>PowerPoint-presentasjon</vt:lpstr>
      <vt:lpstr>Hva er klarspråk?</vt:lpstr>
      <vt:lpstr>En oppgave</vt:lpstr>
      <vt:lpstr>PowerPoint-presentasjon</vt:lpstr>
      <vt:lpstr>PowerPoint-presentasjon</vt:lpstr>
      <vt:lpstr>Les den nye versjonen av denne teksten</vt:lpstr>
      <vt:lpstr>PowerPoint-presentasjon</vt:lpstr>
      <vt:lpstr>Kommunesektoren deler tekster</vt:lpstr>
      <vt:lpstr>Slik skriver vi klart</vt:lpstr>
      <vt:lpstr>Men viktigst av alt: innbyggerperspektivet</vt:lpstr>
      <vt:lpstr>PowerPoint-presentasjon</vt:lpstr>
      <vt:lpstr>Hva kan vi oppnå?</vt:lpstr>
      <vt:lpstr>Fredrikstad kommune</vt:lpstr>
      <vt:lpstr>Hamar kommune </vt:lpstr>
      <vt:lpstr>Odd Iver Rånes  leder av kundesenteret i Plan- og bygningsetaten i Oslo kommune</vt:lpstr>
      <vt:lpstr>Eksempel fra Helgelandssykehuset </vt:lpstr>
      <vt:lpstr>Klarspråk gir mange effekter</vt:lpstr>
      <vt:lpstr>Hvordan jobber vi med klarspråk? </vt:lpstr>
      <vt:lpstr>Forankring er avgjørende</vt:lpstr>
      <vt:lpstr>KS hjelper oss i arbeidet: www.ks.no/klartsprak</vt:lpstr>
    </vt:vector>
  </TitlesOfParts>
  <Company>Crop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Ståle Hevrøy</dc:creator>
  <cp:lastModifiedBy>Anna Holm Vågsland</cp:lastModifiedBy>
  <cp:revision>543</cp:revision>
  <dcterms:created xsi:type="dcterms:W3CDTF">2014-12-02T12:21:04Z</dcterms:created>
  <dcterms:modified xsi:type="dcterms:W3CDTF">2019-09-04T10:27:45Z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0x010100CABEF0259AF6D549A63E2FF1A5026BD4</vt:lpwstr>
  </property>
</Properties>
</file>