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Lst>
  <p:notesMasterIdLst>
    <p:notesMasterId r:id="rId62"/>
  </p:notesMasterIdLst>
  <p:handoutMasterIdLst>
    <p:handoutMasterId r:id="rId63"/>
  </p:handoutMasterIdLst>
  <p:sldIdLst>
    <p:sldId id="258" r:id="rId5"/>
    <p:sldId id="367" r:id="rId6"/>
    <p:sldId id="409" r:id="rId7"/>
    <p:sldId id="393" r:id="rId8"/>
    <p:sldId id="340" r:id="rId9"/>
    <p:sldId id="394" r:id="rId10"/>
    <p:sldId id="369" r:id="rId11"/>
    <p:sldId id="400" r:id="rId12"/>
    <p:sldId id="430" r:id="rId13"/>
    <p:sldId id="395" r:id="rId14"/>
    <p:sldId id="329" r:id="rId15"/>
    <p:sldId id="322" r:id="rId16"/>
    <p:sldId id="435" r:id="rId17"/>
    <p:sldId id="396" r:id="rId18"/>
    <p:sldId id="370" r:id="rId19"/>
    <p:sldId id="385" r:id="rId20"/>
    <p:sldId id="371" r:id="rId21"/>
    <p:sldId id="386" r:id="rId22"/>
    <p:sldId id="332" r:id="rId23"/>
    <p:sldId id="397" r:id="rId24"/>
    <p:sldId id="373" r:id="rId25"/>
    <p:sldId id="422" r:id="rId26"/>
    <p:sldId id="458" r:id="rId27"/>
    <p:sldId id="375" r:id="rId28"/>
    <p:sldId id="426" r:id="rId29"/>
    <p:sldId id="381" r:id="rId30"/>
    <p:sldId id="387" r:id="rId31"/>
    <p:sldId id="358" r:id="rId32"/>
    <p:sldId id="459" r:id="rId33"/>
    <p:sldId id="374" r:id="rId34"/>
    <p:sldId id="460" r:id="rId35"/>
    <p:sldId id="376" r:id="rId36"/>
    <p:sldId id="415" r:id="rId37"/>
    <p:sldId id="259" r:id="rId38"/>
    <p:sldId id="462" r:id="rId39"/>
    <p:sldId id="377" r:id="rId40"/>
    <p:sldId id="429" r:id="rId41"/>
    <p:sldId id="405" r:id="rId42"/>
    <p:sldId id="383" r:id="rId43"/>
    <p:sldId id="464" r:id="rId44"/>
    <p:sldId id="264" r:id="rId45"/>
    <p:sldId id="461" r:id="rId46"/>
    <p:sldId id="379" r:id="rId47"/>
    <p:sldId id="388" r:id="rId48"/>
    <p:sldId id="411" r:id="rId49"/>
    <p:sldId id="465" r:id="rId50"/>
    <p:sldId id="463" r:id="rId51"/>
    <p:sldId id="428" r:id="rId52"/>
    <p:sldId id="421" r:id="rId53"/>
    <p:sldId id="399" r:id="rId54"/>
    <p:sldId id="361" r:id="rId55"/>
    <p:sldId id="362" r:id="rId56"/>
    <p:sldId id="382" r:id="rId57"/>
    <p:sldId id="410" r:id="rId58"/>
    <p:sldId id="389" r:id="rId59"/>
    <p:sldId id="365" r:id="rId60"/>
    <p:sldId id="363" r:id="rId61"/>
  </p:sldIdLst>
  <p:sldSz cx="12192000" cy="6858000"/>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58"/>
    <a:srgbClr val="001046"/>
    <a:srgbClr val="0099CC"/>
    <a:srgbClr val="BCCFE8"/>
    <a:srgbClr val="008C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7" autoAdjust="0"/>
    <p:restoredTop sz="88249" autoAdjust="0"/>
  </p:normalViewPr>
  <p:slideViewPr>
    <p:cSldViewPr snapToGrid="0" snapToObjects="1">
      <p:cViewPr varScale="1">
        <p:scale>
          <a:sx n="57" d="100"/>
          <a:sy n="57" d="100"/>
        </p:scale>
        <p:origin x="72" y="288"/>
      </p:cViewPr>
      <p:guideLst>
        <p:guide orient="horz" pos="2160"/>
        <p:guide pos="3840"/>
      </p:guideLst>
    </p:cSldViewPr>
  </p:slideViewPr>
  <p:notesTextViewPr>
    <p:cViewPr>
      <p:scale>
        <a:sx n="3" d="2"/>
        <a:sy n="3" d="2"/>
      </p:scale>
      <p:origin x="0" y="0"/>
    </p:cViewPr>
  </p:notesTextViewPr>
  <p:sorterViewPr>
    <p:cViewPr varScale="1">
      <p:scale>
        <a:sx n="1" d="1"/>
        <a:sy n="1" d="1"/>
      </p:scale>
      <p:origin x="0" y="-5502"/>
    </p:cViewPr>
  </p:sorterViewPr>
  <p:notesViewPr>
    <p:cSldViewPr snapToGrid="0" snapToObjects="1">
      <p:cViewPr varScale="1">
        <p:scale>
          <a:sx n="84" d="100"/>
          <a:sy n="84" d="100"/>
        </p:scale>
        <p:origin x="391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EF3270-AC38-4C25-B579-6C0B1A83BE9C}" type="doc">
      <dgm:prSet loTypeId="urn:microsoft.com/office/officeart/2005/8/layout/radial5" loCatId="cycle" qsTypeId="urn:microsoft.com/office/officeart/2005/8/quickstyle/simple3" qsCatId="simple" csTypeId="urn:microsoft.com/office/officeart/2005/8/colors/accent1_2" csCatId="accent1" phldr="1"/>
      <dgm:spPr/>
      <dgm:t>
        <a:bodyPr/>
        <a:lstStyle/>
        <a:p>
          <a:endParaRPr lang="nb-NO"/>
        </a:p>
      </dgm:t>
    </dgm:pt>
    <dgm:pt modelId="{E8D913A0-E143-4312-9E6D-42FF8A45998D}">
      <dgm:prSet phldrT="[Tekst]" custT="1"/>
      <dgm:spPr>
        <a:solidFill>
          <a:schemeClr val="accent3">
            <a:lumMod val="60000"/>
            <a:lumOff val="40000"/>
          </a:schemeClr>
        </a:solidFill>
      </dgm:spPr>
      <dgm:t>
        <a:bodyPr/>
        <a:lstStyle/>
        <a:p>
          <a:r>
            <a:rPr lang="nb-NO" sz="1400" b="1" dirty="0"/>
            <a:t>Hoved-ansvarlig </a:t>
          </a:r>
          <a:r>
            <a:rPr lang="nb-NO" sz="1100" b="0" dirty="0"/>
            <a:t>(person el. enhet)</a:t>
          </a:r>
        </a:p>
      </dgm:t>
    </dgm:pt>
    <dgm:pt modelId="{13B5B123-2E1A-4FAC-BE6F-B828C09D45E2}" type="parTrans" cxnId="{C7E2D224-EE7F-4F4A-9266-870D4BBDCC44}">
      <dgm:prSet/>
      <dgm:spPr/>
      <dgm:t>
        <a:bodyPr/>
        <a:lstStyle/>
        <a:p>
          <a:endParaRPr lang="nb-NO"/>
        </a:p>
      </dgm:t>
    </dgm:pt>
    <dgm:pt modelId="{4200551A-3B15-45EB-9DA9-D03C8FB83164}" type="sibTrans" cxnId="{C7E2D224-EE7F-4F4A-9266-870D4BBDCC44}">
      <dgm:prSet/>
      <dgm:spPr/>
      <dgm:t>
        <a:bodyPr/>
        <a:lstStyle/>
        <a:p>
          <a:endParaRPr lang="nb-NO"/>
        </a:p>
      </dgm:t>
    </dgm:pt>
    <dgm:pt modelId="{0CFDE868-BA93-43D2-8E97-DC939E4CB576}">
      <dgm:prSet phldrT="[Tekst]" custT="1"/>
      <dgm:spPr>
        <a:solidFill>
          <a:schemeClr val="accent3">
            <a:lumMod val="40000"/>
            <a:lumOff val="60000"/>
          </a:schemeClr>
        </a:solidFill>
      </dgm:spPr>
      <dgm:t>
        <a:bodyPr/>
        <a:lstStyle/>
        <a:p>
          <a:r>
            <a:rPr lang="nb-NO" sz="1400" b="1" dirty="0"/>
            <a:t>Plan</a:t>
          </a:r>
        </a:p>
      </dgm:t>
    </dgm:pt>
    <dgm:pt modelId="{C0F37120-9E8C-44CF-A78E-CA6D5B39CD9C}" type="parTrans" cxnId="{F90D727B-6D2D-4365-BB62-2194B4375970}">
      <dgm:prSet/>
      <dgm:spPr/>
      <dgm:t>
        <a:bodyPr/>
        <a:lstStyle/>
        <a:p>
          <a:endParaRPr lang="nb-NO"/>
        </a:p>
      </dgm:t>
    </dgm:pt>
    <dgm:pt modelId="{237E1B3E-FCF5-4372-87CB-3372718D57A9}" type="sibTrans" cxnId="{F90D727B-6D2D-4365-BB62-2194B4375970}">
      <dgm:prSet/>
      <dgm:spPr/>
      <dgm:t>
        <a:bodyPr/>
        <a:lstStyle/>
        <a:p>
          <a:endParaRPr lang="nb-NO"/>
        </a:p>
      </dgm:t>
    </dgm:pt>
    <dgm:pt modelId="{5A1D9A11-F7CE-4ED1-A50F-4564E16CF9FA}">
      <dgm:prSet phldrT="[Tekst]" custT="1"/>
      <dgm:spPr>
        <a:solidFill>
          <a:schemeClr val="accent3">
            <a:lumMod val="40000"/>
            <a:lumOff val="60000"/>
          </a:schemeClr>
        </a:solidFill>
      </dgm:spPr>
      <dgm:t>
        <a:bodyPr/>
        <a:lstStyle/>
        <a:p>
          <a:r>
            <a:rPr lang="nb-NO" sz="1400" b="1" dirty="0"/>
            <a:t>Øko-</a:t>
          </a:r>
          <a:r>
            <a:rPr lang="nb-NO" sz="1400" b="1" dirty="0" err="1"/>
            <a:t>nomi</a:t>
          </a:r>
          <a:endParaRPr lang="nb-NO" sz="1400" b="1" dirty="0"/>
        </a:p>
      </dgm:t>
    </dgm:pt>
    <dgm:pt modelId="{49BE1EE9-41E9-4381-90AC-11DEB3A03805}" type="parTrans" cxnId="{3E4EFB57-E4C7-44F1-AEFC-DA7E0569C3DF}">
      <dgm:prSet/>
      <dgm:spPr/>
      <dgm:t>
        <a:bodyPr/>
        <a:lstStyle/>
        <a:p>
          <a:endParaRPr lang="nb-NO"/>
        </a:p>
      </dgm:t>
    </dgm:pt>
    <dgm:pt modelId="{DF0BC53F-6D3B-44F0-8D1C-CEF59454FC32}" type="sibTrans" cxnId="{3E4EFB57-E4C7-44F1-AEFC-DA7E0569C3DF}">
      <dgm:prSet/>
      <dgm:spPr/>
      <dgm:t>
        <a:bodyPr/>
        <a:lstStyle/>
        <a:p>
          <a:endParaRPr lang="nb-NO"/>
        </a:p>
      </dgm:t>
    </dgm:pt>
    <dgm:pt modelId="{708FEF23-0796-4439-9118-2FA95F1F0B21}">
      <dgm:prSet phldrT="[Tekst]" custT="1"/>
      <dgm:spPr>
        <a:solidFill>
          <a:schemeClr val="accent3">
            <a:lumMod val="40000"/>
            <a:lumOff val="60000"/>
          </a:schemeClr>
        </a:solidFill>
      </dgm:spPr>
      <dgm:t>
        <a:bodyPr/>
        <a:lstStyle/>
        <a:p>
          <a:r>
            <a:rPr lang="nb-NO" sz="1400" b="1" dirty="0"/>
            <a:t>Helse/ omsorg</a:t>
          </a:r>
        </a:p>
      </dgm:t>
    </dgm:pt>
    <dgm:pt modelId="{590ABB55-0DF8-4E18-9324-7DEE8C8CD516}" type="parTrans" cxnId="{C1DABE82-AD15-4958-A814-2BA3FFCBC27F}">
      <dgm:prSet/>
      <dgm:spPr/>
      <dgm:t>
        <a:bodyPr/>
        <a:lstStyle/>
        <a:p>
          <a:endParaRPr lang="nb-NO"/>
        </a:p>
      </dgm:t>
    </dgm:pt>
    <dgm:pt modelId="{9520A104-2B2C-423F-975C-CE7FC9042F56}" type="sibTrans" cxnId="{C1DABE82-AD15-4958-A814-2BA3FFCBC27F}">
      <dgm:prSet/>
      <dgm:spPr/>
      <dgm:t>
        <a:bodyPr/>
        <a:lstStyle/>
        <a:p>
          <a:endParaRPr lang="nb-NO"/>
        </a:p>
      </dgm:t>
    </dgm:pt>
    <dgm:pt modelId="{25A9B775-C408-4032-8F5B-19EAA632F0E0}">
      <dgm:prSet phldrT="[Tekst]" custT="1"/>
      <dgm:spPr>
        <a:solidFill>
          <a:schemeClr val="accent3">
            <a:lumMod val="40000"/>
            <a:lumOff val="60000"/>
          </a:schemeClr>
        </a:solidFill>
      </dgm:spPr>
      <dgm:t>
        <a:bodyPr/>
        <a:lstStyle/>
        <a:p>
          <a:r>
            <a:rPr lang="nb-NO" sz="1400" b="1" dirty="0"/>
            <a:t>Eiendom evt. KF</a:t>
          </a:r>
        </a:p>
      </dgm:t>
    </dgm:pt>
    <dgm:pt modelId="{9BF5CDD6-89B7-4242-996B-29FF2584F643}" type="parTrans" cxnId="{09D35EB9-C33B-42FF-8C91-EABE8E87C3A1}">
      <dgm:prSet/>
      <dgm:spPr/>
      <dgm:t>
        <a:bodyPr/>
        <a:lstStyle/>
        <a:p>
          <a:endParaRPr lang="nb-NO"/>
        </a:p>
      </dgm:t>
    </dgm:pt>
    <dgm:pt modelId="{CD0A48BC-22EC-43E4-BC53-ADFE925D7347}" type="sibTrans" cxnId="{09D35EB9-C33B-42FF-8C91-EABE8E87C3A1}">
      <dgm:prSet/>
      <dgm:spPr/>
      <dgm:t>
        <a:bodyPr/>
        <a:lstStyle/>
        <a:p>
          <a:endParaRPr lang="nb-NO"/>
        </a:p>
      </dgm:t>
    </dgm:pt>
    <dgm:pt modelId="{860AE037-19C0-424C-9F40-133FA2AEA418}" type="pres">
      <dgm:prSet presAssocID="{CAEF3270-AC38-4C25-B579-6C0B1A83BE9C}" presName="Name0" presStyleCnt="0">
        <dgm:presLayoutVars>
          <dgm:chMax val="1"/>
          <dgm:dir/>
          <dgm:animLvl val="ctr"/>
          <dgm:resizeHandles val="exact"/>
        </dgm:presLayoutVars>
      </dgm:prSet>
      <dgm:spPr/>
    </dgm:pt>
    <dgm:pt modelId="{AF01D220-8F54-4B6C-9A69-0756AAF2220E}" type="pres">
      <dgm:prSet presAssocID="{E8D913A0-E143-4312-9E6D-42FF8A45998D}" presName="centerShape" presStyleLbl="node0" presStyleIdx="0" presStyleCnt="1"/>
      <dgm:spPr/>
    </dgm:pt>
    <dgm:pt modelId="{7EC26A29-84FA-42D5-A372-011804F4DC3C}" type="pres">
      <dgm:prSet presAssocID="{C0F37120-9E8C-44CF-A78E-CA6D5B39CD9C}" presName="parTrans" presStyleLbl="sibTrans2D1" presStyleIdx="0" presStyleCnt="4"/>
      <dgm:spPr/>
    </dgm:pt>
    <dgm:pt modelId="{6CD283B2-17DA-45A6-957A-216A989D3398}" type="pres">
      <dgm:prSet presAssocID="{C0F37120-9E8C-44CF-A78E-CA6D5B39CD9C}" presName="connectorText" presStyleLbl="sibTrans2D1" presStyleIdx="0" presStyleCnt="4"/>
      <dgm:spPr/>
    </dgm:pt>
    <dgm:pt modelId="{989A2352-37CA-4CF4-94B0-3EE19F9C3D09}" type="pres">
      <dgm:prSet presAssocID="{0CFDE868-BA93-43D2-8E97-DC939E4CB576}" presName="node" presStyleLbl="node1" presStyleIdx="0" presStyleCnt="4">
        <dgm:presLayoutVars>
          <dgm:bulletEnabled val="1"/>
        </dgm:presLayoutVars>
      </dgm:prSet>
      <dgm:spPr/>
    </dgm:pt>
    <dgm:pt modelId="{7A2E5173-EEB6-4C9B-BABC-1ECA0299D3B1}" type="pres">
      <dgm:prSet presAssocID="{49BE1EE9-41E9-4381-90AC-11DEB3A03805}" presName="parTrans" presStyleLbl="sibTrans2D1" presStyleIdx="1" presStyleCnt="4"/>
      <dgm:spPr/>
    </dgm:pt>
    <dgm:pt modelId="{A93AA165-FAF3-43D9-A0DD-8B02FCCDC6DA}" type="pres">
      <dgm:prSet presAssocID="{49BE1EE9-41E9-4381-90AC-11DEB3A03805}" presName="connectorText" presStyleLbl="sibTrans2D1" presStyleIdx="1" presStyleCnt="4"/>
      <dgm:spPr/>
    </dgm:pt>
    <dgm:pt modelId="{C07CB2CD-8333-4BBE-84FC-A69902D5D4D4}" type="pres">
      <dgm:prSet presAssocID="{5A1D9A11-F7CE-4ED1-A50F-4564E16CF9FA}" presName="node" presStyleLbl="node1" presStyleIdx="1" presStyleCnt="4">
        <dgm:presLayoutVars>
          <dgm:bulletEnabled val="1"/>
        </dgm:presLayoutVars>
      </dgm:prSet>
      <dgm:spPr/>
    </dgm:pt>
    <dgm:pt modelId="{4B16304D-9310-4C30-9E4C-F281F6270C62}" type="pres">
      <dgm:prSet presAssocID="{590ABB55-0DF8-4E18-9324-7DEE8C8CD516}" presName="parTrans" presStyleLbl="sibTrans2D1" presStyleIdx="2" presStyleCnt="4"/>
      <dgm:spPr/>
    </dgm:pt>
    <dgm:pt modelId="{858FFF35-E043-45C1-AD1D-0CE9978F112E}" type="pres">
      <dgm:prSet presAssocID="{590ABB55-0DF8-4E18-9324-7DEE8C8CD516}" presName="connectorText" presStyleLbl="sibTrans2D1" presStyleIdx="2" presStyleCnt="4"/>
      <dgm:spPr/>
    </dgm:pt>
    <dgm:pt modelId="{4AEC5872-2218-4DAE-B666-1EDBD84CA8CE}" type="pres">
      <dgm:prSet presAssocID="{708FEF23-0796-4439-9118-2FA95F1F0B21}" presName="node" presStyleLbl="node1" presStyleIdx="2" presStyleCnt="4">
        <dgm:presLayoutVars>
          <dgm:bulletEnabled val="1"/>
        </dgm:presLayoutVars>
      </dgm:prSet>
      <dgm:spPr/>
    </dgm:pt>
    <dgm:pt modelId="{02F01C60-EABF-4718-81E8-CEA88A796CAF}" type="pres">
      <dgm:prSet presAssocID="{9BF5CDD6-89B7-4242-996B-29FF2584F643}" presName="parTrans" presStyleLbl="sibTrans2D1" presStyleIdx="3" presStyleCnt="4"/>
      <dgm:spPr/>
    </dgm:pt>
    <dgm:pt modelId="{F0B8E41D-80EF-42CF-9D35-51D025CF5DFB}" type="pres">
      <dgm:prSet presAssocID="{9BF5CDD6-89B7-4242-996B-29FF2584F643}" presName="connectorText" presStyleLbl="sibTrans2D1" presStyleIdx="3" presStyleCnt="4"/>
      <dgm:spPr/>
    </dgm:pt>
    <dgm:pt modelId="{04DF0EF6-C534-4F7F-8238-E8689D672A06}" type="pres">
      <dgm:prSet presAssocID="{25A9B775-C408-4032-8F5B-19EAA632F0E0}" presName="node" presStyleLbl="node1" presStyleIdx="3" presStyleCnt="4">
        <dgm:presLayoutVars>
          <dgm:bulletEnabled val="1"/>
        </dgm:presLayoutVars>
      </dgm:prSet>
      <dgm:spPr/>
    </dgm:pt>
  </dgm:ptLst>
  <dgm:cxnLst>
    <dgm:cxn modelId="{0DCB7615-AA23-4BFE-BE09-0F79CFB1FD28}" type="presOf" srcId="{C0F37120-9E8C-44CF-A78E-CA6D5B39CD9C}" destId="{6CD283B2-17DA-45A6-957A-216A989D3398}" srcOrd="1" destOrd="0" presId="urn:microsoft.com/office/officeart/2005/8/layout/radial5"/>
    <dgm:cxn modelId="{32ED3B18-F9F1-4737-B81F-60A2BB7121E8}" type="presOf" srcId="{590ABB55-0DF8-4E18-9324-7DEE8C8CD516}" destId="{858FFF35-E043-45C1-AD1D-0CE9978F112E}" srcOrd="1" destOrd="0" presId="urn:microsoft.com/office/officeart/2005/8/layout/radial5"/>
    <dgm:cxn modelId="{C7E2D224-EE7F-4F4A-9266-870D4BBDCC44}" srcId="{CAEF3270-AC38-4C25-B579-6C0B1A83BE9C}" destId="{E8D913A0-E143-4312-9E6D-42FF8A45998D}" srcOrd="0" destOrd="0" parTransId="{13B5B123-2E1A-4FAC-BE6F-B828C09D45E2}" sibTransId="{4200551A-3B15-45EB-9DA9-D03C8FB83164}"/>
    <dgm:cxn modelId="{54727427-673A-442A-9CF8-073D07D606A4}" type="presOf" srcId="{5A1D9A11-F7CE-4ED1-A50F-4564E16CF9FA}" destId="{C07CB2CD-8333-4BBE-84FC-A69902D5D4D4}" srcOrd="0" destOrd="0" presId="urn:microsoft.com/office/officeart/2005/8/layout/radial5"/>
    <dgm:cxn modelId="{CD386945-13C9-499A-8E37-EB5084DC7CE0}" type="presOf" srcId="{708FEF23-0796-4439-9118-2FA95F1F0B21}" destId="{4AEC5872-2218-4DAE-B666-1EDBD84CA8CE}" srcOrd="0" destOrd="0" presId="urn:microsoft.com/office/officeart/2005/8/layout/radial5"/>
    <dgm:cxn modelId="{EB5E104A-1CC2-4175-9092-EE6F9222AD50}" type="presOf" srcId="{49BE1EE9-41E9-4381-90AC-11DEB3A03805}" destId="{A93AA165-FAF3-43D9-A0DD-8B02FCCDC6DA}" srcOrd="1" destOrd="0" presId="urn:microsoft.com/office/officeart/2005/8/layout/radial5"/>
    <dgm:cxn modelId="{3E4EFB57-E4C7-44F1-AEFC-DA7E0569C3DF}" srcId="{E8D913A0-E143-4312-9E6D-42FF8A45998D}" destId="{5A1D9A11-F7CE-4ED1-A50F-4564E16CF9FA}" srcOrd="1" destOrd="0" parTransId="{49BE1EE9-41E9-4381-90AC-11DEB3A03805}" sibTransId="{DF0BC53F-6D3B-44F0-8D1C-CEF59454FC32}"/>
    <dgm:cxn modelId="{F90D727B-6D2D-4365-BB62-2194B4375970}" srcId="{E8D913A0-E143-4312-9E6D-42FF8A45998D}" destId="{0CFDE868-BA93-43D2-8E97-DC939E4CB576}" srcOrd="0" destOrd="0" parTransId="{C0F37120-9E8C-44CF-A78E-CA6D5B39CD9C}" sibTransId="{237E1B3E-FCF5-4372-87CB-3372718D57A9}"/>
    <dgm:cxn modelId="{C1DABE82-AD15-4958-A814-2BA3FFCBC27F}" srcId="{E8D913A0-E143-4312-9E6D-42FF8A45998D}" destId="{708FEF23-0796-4439-9118-2FA95F1F0B21}" srcOrd="2" destOrd="0" parTransId="{590ABB55-0DF8-4E18-9324-7DEE8C8CD516}" sibTransId="{9520A104-2B2C-423F-975C-CE7FC9042F56}"/>
    <dgm:cxn modelId="{7730F187-32E9-4EB3-8989-1CBFE0C2DD2F}" type="presOf" srcId="{590ABB55-0DF8-4E18-9324-7DEE8C8CD516}" destId="{4B16304D-9310-4C30-9E4C-F281F6270C62}" srcOrd="0" destOrd="0" presId="urn:microsoft.com/office/officeart/2005/8/layout/radial5"/>
    <dgm:cxn modelId="{A0F36998-2BA1-4475-B461-385BB9686DD8}" type="presOf" srcId="{9BF5CDD6-89B7-4242-996B-29FF2584F643}" destId="{F0B8E41D-80EF-42CF-9D35-51D025CF5DFB}" srcOrd="1" destOrd="0" presId="urn:microsoft.com/office/officeart/2005/8/layout/radial5"/>
    <dgm:cxn modelId="{118C43A8-3696-49A7-B783-5DA3680E9009}" type="presOf" srcId="{0CFDE868-BA93-43D2-8E97-DC939E4CB576}" destId="{989A2352-37CA-4CF4-94B0-3EE19F9C3D09}" srcOrd="0" destOrd="0" presId="urn:microsoft.com/office/officeart/2005/8/layout/radial5"/>
    <dgm:cxn modelId="{5FBF26B1-93A9-4772-B27C-67AF073E82CE}" type="presOf" srcId="{9BF5CDD6-89B7-4242-996B-29FF2584F643}" destId="{02F01C60-EABF-4718-81E8-CEA88A796CAF}" srcOrd="0" destOrd="0" presId="urn:microsoft.com/office/officeart/2005/8/layout/radial5"/>
    <dgm:cxn modelId="{4CBFB5B6-A18B-4CCE-B36C-DA2D70A7D93E}" type="presOf" srcId="{C0F37120-9E8C-44CF-A78E-CA6D5B39CD9C}" destId="{7EC26A29-84FA-42D5-A372-011804F4DC3C}" srcOrd="0" destOrd="0" presId="urn:microsoft.com/office/officeart/2005/8/layout/radial5"/>
    <dgm:cxn modelId="{09D35EB9-C33B-42FF-8C91-EABE8E87C3A1}" srcId="{E8D913A0-E143-4312-9E6D-42FF8A45998D}" destId="{25A9B775-C408-4032-8F5B-19EAA632F0E0}" srcOrd="3" destOrd="0" parTransId="{9BF5CDD6-89B7-4242-996B-29FF2584F643}" sibTransId="{CD0A48BC-22EC-43E4-BC53-ADFE925D7347}"/>
    <dgm:cxn modelId="{F3514EBD-2AC5-4F0E-A1D1-F2AF2E8E6626}" type="presOf" srcId="{E8D913A0-E143-4312-9E6D-42FF8A45998D}" destId="{AF01D220-8F54-4B6C-9A69-0756AAF2220E}" srcOrd="0" destOrd="0" presId="urn:microsoft.com/office/officeart/2005/8/layout/radial5"/>
    <dgm:cxn modelId="{4EAA7CC3-FCF7-4664-9DF1-68E4F4B4E5FB}" type="presOf" srcId="{25A9B775-C408-4032-8F5B-19EAA632F0E0}" destId="{04DF0EF6-C534-4F7F-8238-E8689D672A06}" srcOrd="0" destOrd="0" presId="urn:microsoft.com/office/officeart/2005/8/layout/radial5"/>
    <dgm:cxn modelId="{7D7E7FD5-DF20-4D98-ABCD-6E0469ECB9C1}" type="presOf" srcId="{CAEF3270-AC38-4C25-B579-6C0B1A83BE9C}" destId="{860AE037-19C0-424C-9F40-133FA2AEA418}" srcOrd="0" destOrd="0" presId="urn:microsoft.com/office/officeart/2005/8/layout/radial5"/>
    <dgm:cxn modelId="{DF90FDFA-239E-4C1C-A629-96211C12731D}" type="presOf" srcId="{49BE1EE9-41E9-4381-90AC-11DEB3A03805}" destId="{7A2E5173-EEB6-4C9B-BABC-1ECA0299D3B1}" srcOrd="0" destOrd="0" presId="urn:microsoft.com/office/officeart/2005/8/layout/radial5"/>
    <dgm:cxn modelId="{6A42731F-21C2-46FB-BED2-A1BC8C1F5979}" type="presParOf" srcId="{860AE037-19C0-424C-9F40-133FA2AEA418}" destId="{AF01D220-8F54-4B6C-9A69-0756AAF2220E}" srcOrd="0" destOrd="0" presId="urn:microsoft.com/office/officeart/2005/8/layout/radial5"/>
    <dgm:cxn modelId="{B8146560-EE27-440F-BE78-A3264A5720C7}" type="presParOf" srcId="{860AE037-19C0-424C-9F40-133FA2AEA418}" destId="{7EC26A29-84FA-42D5-A372-011804F4DC3C}" srcOrd="1" destOrd="0" presId="urn:microsoft.com/office/officeart/2005/8/layout/radial5"/>
    <dgm:cxn modelId="{108662AD-EEA3-45B0-A176-F2BAC6493FA2}" type="presParOf" srcId="{7EC26A29-84FA-42D5-A372-011804F4DC3C}" destId="{6CD283B2-17DA-45A6-957A-216A989D3398}" srcOrd="0" destOrd="0" presId="urn:microsoft.com/office/officeart/2005/8/layout/radial5"/>
    <dgm:cxn modelId="{A5E8F597-FDDA-4818-853B-CBE05732BE60}" type="presParOf" srcId="{860AE037-19C0-424C-9F40-133FA2AEA418}" destId="{989A2352-37CA-4CF4-94B0-3EE19F9C3D09}" srcOrd="2" destOrd="0" presId="urn:microsoft.com/office/officeart/2005/8/layout/radial5"/>
    <dgm:cxn modelId="{5ECF7347-73EF-4CF1-99F8-585DF17BDD92}" type="presParOf" srcId="{860AE037-19C0-424C-9F40-133FA2AEA418}" destId="{7A2E5173-EEB6-4C9B-BABC-1ECA0299D3B1}" srcOrd="3" destOrd="0" presId="urn:microsoft.com/office/officeart/2005/8/layout/radial5"/>
    <dgm:cxn modelId="{73D0D363-A729-4CF6-8D2B-46A1F9B98791}" type="presParOf" srcId="{7A2E5173-EEB6-4C9B-BABC-1ECA0299D3B1}" destId="{A93AA165-FAF3-43D9-A0DD-8B02FCCDC6DA}" srcOrd="0" destOrd="0" presId="urn:microsoft.com/office/officeart/2005/8/layout/radial5"/>
    <dgm:cxn modelId="{AD6134B2-618F-4D5B-973F-3817F9C7C0B9}" type="presParOf" srcId="{860AE037-19C0-424C-9F40-133FA2AEA418}" destId="{C07CB2CD-8333-4BBE-84FC-A69902D5D4D4}" srcOrd="4" destOrd="0" presId="urn:microsoft.com/office/officeart/2005/8/layout/radial5"/>
    <dgm:cxn modelId="{02DE39AA-0A11-4A0B-8202-9DF7AC80B137}" type="presParOf" srcId="{860AE037-19C0-424C-9F40-133FA2AEA418}" destId="{4B16304D-9310-4C30-9E4C-F281F6270C62}" srcOrd="5" destOrd="0" presId="urn:microsoft.com/office/officeart/2005/8/layout/radial5"/>
    <dgm:cxn modelId="{81492B2D-0601-4AD8-9033-E45319484991}" type="presParOf" srcId="{4B16304D-9310-4C30-9E4C-F281F6270C62}" destId="{858FFF35-E043-45C1-AD1D-0CE9978F112E}" srcOrd="0" destOrd="0" presId="urn:microsoft.com/office/officeart/2005/8/layout/radial5"/>
    <dgm:cxn modelId="{A9B845AA-B992-42A7-99A7-B9565EB11061}" type="presParOf" srcId="{860AE037-19C0-424C-9F40-133FA2AEA418}" destId="{4AEC5872-2218-4DAE-B666-1EDBD84CA8CE}" srcOrd="6" destOrd="0" presId="urn:microsoft.com/office/officeart/2005/8/layout/radial5"/>
    <dgm:cxn modelId="{4A4A82B4-D442-420B-B5D1-7786D51FD33F}" type="presParOf" srcId="{860AE037-19C0-424C-9F40-133FA2AEA418}" destId="{02F01C60-EABF-4718-81E8-CEA88A796CAF}" srcOrd="7" destOrd="0" presId="urn:microsoft.com/office/officeart/2005/8/layout/radial5"/>
    <dgm:cxn modelId="{2B3089E1-2E57-4C72-BB66-626E46EB8E2A}" type="presParOf" srcId="{02F01C60-EABF-4718-81E8-CEA88A796CAF}" destId="{F0B8E41D-80EF-42CF-9D35-51D025CF5DFB}" srcOrd="0" destOrd="0" presId="urn:microsoft.com/office/officeart/2005/8/layout/radial5"/>
    <dgm:cxn modelId="{1C3855EB-727E-4101-BC0B-59001B0339D1}" type="presParOf" srcId="{860AE037-19C0-424C-9F40-133FA2AEA418}" destId="{04DF0EF6-C534-4F7F-8238-E8689D672A06}" srcOrd="8" destOrd="0" presId="urn:microsoft.com/office/officeart/2005/8/layout/radial5"/>
  </dgm:cxnLst>
  <dgm:bg>
    <a:solidFill>
      <a:schemeClr val="accent3">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D220-8F54-4B6C-9A69-0756AAF2220E}">
      <dsp:nvSpPr>
        <dsp:cNvPr id="0" name=""/>
        <dsp:cNvSpPr/>
      </dsp:nvSpPr>
      <dsp:spPr>
        <a:xfrm>
          <a:off x="1534134" y="1397764"/>
          <a:ext cx="996294" cy="996294"/>
        </a:xfrm>
        <a:prstGeom prst="ellipse">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b="1" kern="1200" dirty="0"/>
            <a:t>Hoved-ansvarlig </a:t>
          </a:r>
          <a:r>
            <a:rPr lang="nb-NO" sz="1100" b="0" kern="1200" dirty="0"/>
            <a:t>(person el. enhet)</a:t>
          </a:r>
        </a:p>
      </dsp:txBody>
      <dsp:txXfrm>
        <a:off x="1680038" y="1543668"/>
        <a:ext cx="704486" cy="704486"/>
      </dsp:txXfrm>
    </dsp:sp>
    <dsp:sp modelId="{7EC26A29-84FA-42D5-A372-011804F4DC3C}">
      <dsp:nvSpPr>
        <dsp:cNvPr id="0" name=""/>
        <dsp:cNvSpPr/>
      </dsp:nvSpPr>
      <dsp:spPr>
        <a:xfrm rot="16200000">
          <a:off x="1926451" y="1034704"/>
          <a:ext cx="211661" cy="338740"/>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a:off x="1958200" y="1134201"/>
        <a:ext cx="148163" cy="203244"/>
      </dsp:txXfrm>
    </dsp:sp>
    <dsp:sp modelId="{989A2352-37CA-4CF4-94B0-3EE19F9C3D09}">
      <dsp:nvSpPr>
        <dsp:cNvPr id="0" name=""/>
        <dsp:cNvSpPr/>
      </dsp:nvSpPr>
      <dsp:spPr>
        <a:xfrm>
          <a:off x="1534134" y="2108"/>
          <a:ext cx="996294" cy="996294"/>
        </a:xfrm>
        <a:prstGeom prst="ellipse">
          <a:avLst/>
        </a:prstGeom>
        <a:solidFill>
          <a:schemeClr val="accent3">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b="1" kern="1200" dirty="0"/>
            <a:t>Plan</a:t>
          </a:r>
        </a:p>
      </dsp:txBody>
      <dsp:txXfrm>
        <a:off x="1680038" y="148012"/>
        <a:ext cx="704486" cy="704486"/>
      </dsp:txXfrm>
    </dsp:sp>
    <dsp:sp modelId="{7A2E5173-EEB6-4C9B-BABC-1ECA0299D3B1}">
      <dsp:nvSpPr>
        <dsp:cNvPr id="0" name=""/>
        <dsp:cNvSpPr/>
      </dsp:nvSpPr>
      <dsp:spPr>
        <a:xfrm>
          <a:off x="2618288" y="1726541"/>
          <a:ext cx="211661" cy="338740"/>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a:off x="2618288" y="1794289"/>
        <a:ext cx="148163" cy="203244"/>
      </dsp:txXfrm>
    </dsp:sp>
    <dsp:sp modelId="{C07CB2CD-8333-4BBE-84FC-A69902D5D4D4}">
      <dsp:nvSpPr>
        <dsp:cNvPr id="0" name=""/>
        <dsp:cNvSpPr/>
      </dsp:nvSpPr>
      <dsp:spPr>
        <a:xfrm>
          <a:off x="2929790" y="1397764"/>
          <a:ext cx="996294" cy="996294"/>
        </a:xfrm>
        <a:prstGeom prst="ellipse">
          <a:avLst/>
        </a:prstGeom>
        <a:solidFill>
          <a:schemeClr val="accent3">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b="1" kern="1200" dirty="0"/>
            <a:t>Øko-</a:t>
          </a:r>
          <a:r>
            <a:rPr lang="nb-NO" sz="1400" b="1" kern="1200" dirty="0" err="1"/>
            <a:t>nomi</a:t>
          </a:r>
          <a:endParaRPr lang="nb-NO" sz="1400" b="1" kern="1200" dirty="0"/>
        </a:p>
      </dsp:txBody>
      <dsp:txXfrm>
        <a:off x="3075694" y="1543668"/>
        <a:ext cx="704486" cy="704486"/>
      </dsp:txXfrm>
    </dsp:sp>
    <dsp:sp modelId="{4B16304D-9310-4C30-9E4C-F281F6270C62}">
      <dsp:nvSpPr>
        <dsp:cNvPr id="0" name=""/>
        <dsp:cNvSpPr/>
      </dsp:nvSpPr>
      <dsp:spPr>
        <a:xfrm rot="5400000">
          <a:off x="1926451" y="2418378"/>
          <a:ext cx="211661" cy="338740"/>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a:off x="1958200" y="2454377"/>
        <a:ext cx="148163" cy="203244"/>
      </dsp:txXfrm>
    </dsp:sp>
    <dsp:sp modelId="{4AEC5872-2218-4DAE-B666-1EDBD84CA8CE}">
      <dsp:nvSpPr>
        <dsp:cNvPr id="0" name=""/>
        <dsp:cNvSpPr/>
      </dsp:nvSpPr>
      <dsp:spPr>
        <a:xfrm>
          <a:off x="1534134" y="2793419"/>
          <a:ext cx="996294" cy="996294"/>
        </a:xfrm>
        <a:prstGeom prst="ellipse">
          <a:avLst/>
        </a:prstGeom>
        <a:solidFill>
          <a:schemeClr val="accent3">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b="1" kern="1200" dirty="0"/>
            <a:t>Helse/ omsorg</a:t>
          </a:r>
        </a:p>
      </dsp:txBody>
      <dsp:txXfrm>
        <a:off x="1680038" y="2939323"/>
        <a:ext cx="704486" cy="704486"/>
      </dsp:txXfrm>
    </dsp:sp>
    <dsp:sp modelId="{02F01C60-EABF-4718-81E8-CEA88A796CAF}">
      <dsp:nvSpPr>
        <dsp:cNvPr id="0" name=""/>
        <dsp:cNvSpPr/>
      </dsp:nvSpPr>
      <dsp:spPr>
        <a:xfrm rot="10800000">
          <a:off x="1234614" y="1726541"/>
          <a:ext cx="211661" cy="338740"/>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rot="10800000">
        <a:off x="1298112" y="1794289"/>
        <a:ext cx="148163" cy="203244"/>
      </dsp:txXfrm>
    </dsp:sp>
    <dsp:sp modelId="{04DF0EF6-C534-4F7F-8238-E8689D672A06}">
      <dsp:nvSpPr>
        <dsp:cNvPr id="0" name=""/>
        <dsp:cNvSpPr/>
      </dsp:nvSpPr>
      <dsp:spPr>
        <a:xfrm>
          <a:off x="138479" y="1397764"/>
          <a:ext cx="996294" cy="996294"/>
        </a:xfrm>
        <a:prstGeom prst="ellipse">
          <a:avLst/>
        </a:prstGeom>
        <a:solidFill>
          <a:schemeClr val="accent3">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b="1" kern="1200" dirty="0"/>
            <a:t>Eiendom evt. KF</a:t>
          </a:r>
        </a:p>
      </dsp:txBody>
      <dsp:txXfrm>
        <a:off x="284383" y="1543668"/>
        <a:ext cx="704486" cy="70448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E6778F-9D10-D546-AD42-60AA27D9D64A}" type="datetimeFigureOut">
              <a:t>26.03.2021</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85C552-36E2-FE4A-8959-3A7D73BFBA2A}" type="slidenum">
              <a:t>‹#›</a:t>
            </a:fld>
            <a:endParaRPr lang="nb-NO"/>
          </a:p>
        </p:txBody>
      </p:sp>
    </p:spTree>
    <p:extLst>
      <p:ext uri="{BB962C8B-B14F-4D97-AF65-F5344CB8AC3E}">
        <p14:creationId xmlns:p14="http://schemas.microsoft.com/office/powerpoint/2010/main" val="23108919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49"/>
            <a:ext cx="5486400" cy="4302775"/>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724877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baerum.kommune.no/om-barum-kommune/organisasjon/innovasjon-i-barum/innovasjonsprisene/det-gode-nabola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kern="1200" dirty="0">
                <a:solidFill>
                  <a:schemeClr val="tx1"/>
                </a:solidFill>
                <a:effectLst/>
                <a:latin typeface="+mn-lt"/>
                <a:ea typeface="+mn-ea"/>
                <a:cs typeface="+mn-cs"/>
              </a:rPr>
              <a:t>Denne presentasjonen er laget som inspirasjon for dere som allerede jobber med boligpolitikk, eller ønsker økt innsikt i dette sammensatte politikkområdet. Hovedbudskapet er utformet som 6 strategiske råd til kommuner som ønsker å </a:t>
            </a:r>
            <a:r>
              <a:rPr lang="nb-NO" sz="1050" b="1" u="sng" kern="1200" dirty="0">
                <a:solidFill>
                  <a:schemeClr val="tx1"/>
                </a:solidFill>
                <a:effectLst/>
                <a:latin typeface="+mn-lt"/>
                <a:ea typeface="+mn-ea"/>
                <a:cs typeface="+mn-cs"/>
              </a:rPr>
              <a:t>utvide og utvikle sin rolle i boligpolitikken</a:t>
            </a:r>
            <a:r>
              <a:rPr lang="nb-NO" sz="1050" b="1" kern="1200" dirty="0">
                <a:solidFill>
                  <a:schemeClr val="tx1"/>
                </a:solidFill>
                <a:effectLst/>
                <a:latin typeface="+mn-lt"/>
                <a:ea typeface="+mn-ea"/>
                <a:cs typeface="+mn-cs"/>
              </a:rPr>
              <a:t>. Bruk presentasjonen til å sette boligpolitikk eller fornyet boligpolitikk på dagsorden både politisk og (tverr)faglig, som kunnskapsgrunnlag og/eller tematisk dypdykk i samfunns- og arealplanleggingen.  </a:t>
            </a:r>
          </a:p>
          <a:p>
            <a:endParaRPr lang="nb-NO" sz="1050" kern="1200" dirty="0">
              <a:solidFill>
                <a:schemeClr val="tx1"/>
              </a:solidFill>
              <a:effectLst/>
              <a:latin typeface="+mn-lt"/>
              <a:ea typeface="+mn-ea"/>
              <a:cs typeface="+mn-cs"/>
            </a:endParaRPr>
          </a:p>
          <a:p>
            <a:r>
              <a:rPr lang="nb-NO" sz="1050" kern="1200" dirty="0">
                <a:solidFill>
                  <a:schemeClr val="tx1"/>
                </a:solidFill>
                <a:effectLst/>
                <a:latin typeface="+mn-lt"/>
                <a:ea typeface="+mn-ea"/>
                <a:cs typeface="+mn-cs"/>
              </a:rPr>
              <a:t>KS satte boligpolitikk på dagsorden med FOU-prosjektet </a:t>
            </a:r>
            <a:r>
              <a:rPr lang="nb-NO" sz="1050" i="1" kern="1200" dirty="0">
                <a:solidFill>
                  <a:schemeClr val="tx1"/>
                </a:solidFill>
                <a:effectLst/>
                <a:latin typeface="+mn-lt"/>
                <a:ea typeface="+mn-ea"/>
                <a:cs typeface="+mn-cs"/>
              </a:rPr>
              <a:t>Kommunen som aktiv </a:t>
            </a:r>
            <a:r>
              <a:rPr lang="nb-NO" sz="1050" i="1" kern="1200" dirty="0" err="1">
                <a:solidFill>
                  <a:schemeClr val="tx1"/>
                </a:solidFill>
                <a:effectLst/>
                <a:latin typeface="+mn-lt"/>
                <a:ea typeface="+mn-ea"/>
                <a:cs typeface="+mn-cs"/>
              </a:rPr>
              <a:t>boligpolitisk</a:t>
            </a:r>
            <a:r>
              <a:rPr lang="nb-NO" sz="1050" i="1" kern="1200" dirty="0">
                <a:solidFill>
                  <a:schemeClr val="tx1"/>
                </a:solidFill>
                <a:effectLst/>
                <a:latin typeface="+mn-lt"/>
                <a:ea typeface="+mn-ea"/>
                <a:cs typeface="+mn-cs"/>
              </a:rPr>
              <a:t> aktør</a:t>
            </a:r>
            <a:r>
              <a:rPr lang="nb-NO" sz="1050" kern="1200" dirty="0">
                <a:solidFill>
                  <a:schemeClr val="tx1"/>
                </a:solidFill>
                <a:effectLst/>
                <a:latin typeface="+mn-lt"/>
                <a:ea typeface="+mn-ea"/>
                <a:cs typeface="+mn-cs"/>
              </a:rPr>
              <a:t> (</a:t>
            </a:r>
            <a:r>
              <a:rPr lang="nb-NO" sz="1050" kern="1200" dirty="0" err="1">
                <a:solidFill>
                  <a:schemeClr val="tx1"/>
                </a:solidFill>
                <a:effectLst/>
                <a:latin typeface="+mn-lt"/>
                <a:ea typeface="+mn-ea"/>
                <a:cs typeface="+mn-cs"/>
              </a:rPr>
              <a:t>Asplan</a:t>
            </a:r>
            <a:r>
              <a:rPr lang="nb-NO" sz="1050" kern="1200" dirty="0">
                <a:solidFill>
                  <a:schemeClr val="tx1"/>
                </a:solidFill>
                <a:effectLst/>
                <a:latin typeface="+mn-lt"/>
                <a:ea typeface="+mn-ea"/>
                <a:cs typeface="+mn-cs"/>
              </a:rPr>
              <a:t> </a:t>
            </a:r>
            <a:r>
              <a:rPr lang="nb-NO" sz="1050" kern="1200" dirty="0" err="1">
                <a:solidFill>
                  <a:schemeClr val="tx1"/>
                </a:solidFill>
                <a:effectLst/>
                <a:latin typeface="+mn-lt"/>
                <a:ea typeface="+mn-ea"/>
                <a:cs typeface="+mn-cs"/>
              </a:rPr>
              <a:t>Viak</a:t>
            </a:r>
            <a:r>
              <a:rPr lang="nb-NO" sz="1050" kern="1200" dirty="0">
                <a:solidFill>
                  <a:schemeClr val="tx1"/>
                </a:solidFill>
                <a:effectLst/>
                <a:latin typeface="+mn-lt"/>
                <a:ea typeface="+mn-ea"/>
                <a:cs typeface="+mn-cs"/>
              </a:rPr>
              <a:t>, 2018). I perioden 2018-2020 har vi hatt med oss 17 kommuner, 4 fylkeskommuner og Husbanken i et lærings- og utviklingsnettverk med 5 samlinger. I samlingene har vi hatt innledninger fra en rekke kunnskaps- og forskningsinstitusjoner. </a:t>
            </a:r>
            <a:r>
              <a:rPr lang="nb-NO" sz="1050" kern="1200" dirty="0" err="1">
                <a:solidFill>
                  <a:schemeClr val="tx1"/>
                </a:solidFill>
                <a:effectLst/>
                <a:latin typeface="+mn-lt"/>
                <a:ea typeface="+mn-ea"/>
                <a:cs typeface="+mn-cs"/>
              </a:rPr>
              <a:t>Asplan</a:t>
            </a:r>
            <a:r>
              <a:rPr lang="nb-NO" sz="1050" kern="1200" dirty="0">
                <a:solidFill>
                  <a:schemeClr val="tx1"/>
                </a:solidFill>
                <a:effectLst/>
                <a:latin typeface="+mn-lt"/>
                <a:ea typeface="+mn-ea"/>
                <a:cs typeface="+mn-cs"/>
              </a:rPr>
              <a:t> </a:t>
            </a:r>
            <a:r>
              <a:rPr lang="nb-NO" sz="1050" kern="1200" dirty="0" err="1">
                <a:solidFill>
                  <a:schemeClr val="tx1"/>
                </a:solidFill>
                <a:effectLst/>
                <a:latin typeface="+mn-lt"/>
                <a:ea typeface="+mn-ea"/>
                <a:cs typeface="+mn-cs"/>
              </a:rPr>
              <a:t>Viak</a:t>
            </a:r>
            <a:r>
              <a:rPr lang="nb-NO" sz="1050" kern="1200" dirty="0">
                <a:solidFill>
                  <a:schemeClr val="tx1"/>
                </a:solidFill>
                <a:effectLst/>
                <a:latin typeface="+mn-lt"/>
                <a:ea typeface="+mn-ea"/>
                <a:cs typeface="+mn-cs"/>
              </a:rPr>
              <a:t> og </a:t>
            </a:r>
            <a:r>
              <a:rPr lang="nb-NO" sz="1050" kern="1200" dirty="0" err="1">
                <a:solidFill>
                  <a:schemeClr val="tx1"/>
                </a:solidFill>
                <a:effectLst/>
                <a:latin typeface="+mn-lt"/>
                <a:ea typeface="+mn-ea"/>
                <a:cs typeface="+mn-cs"/>
              </a:rPr>
              <a:t>OsloMet</a:t>
            </a:r>
            <a:r>
              <a:rPr lang="nb-NO" sz="1050" kern="1200" dirty="0">
                <a:solidFill>
                  <a:schemeClr val="tx1"/>
                </a:solidFill>
                <a:effectLst/>
                <a:latin typeface="+mn-lt"/>
                <a:ea typeface="+mn-ea"/>
                <a:cs typeface="+mn-cs"/>
              </a:rPr>
              <a:t> har vært viktige støttespillere i arbeidet. En stor takk til Erik </a:t>
            </a:r>
            <a:r>
              <a:rPr lang="nb-NO" sz="1050" kern="1200" dirty="0" err="1">
                <a:solidFill>
                  <a:schemeClr val="tx1"/>
                </a:solidFill>
                <a:effectLst/>
                <a:latin typeface="+mn-lt"/>
                <a:ea typeface="+mn-ea"/>
                <a:cs typeface="+mn-cs"/>
              </a:rPr>
              <a:t>Plathe</a:t>
            </a:r>
            <a:r>
              <a:rPr lang="nb-NO" sz="1050" kern="1200" dirty="0">
                <a:solidFill>
                  <a:schemeClr val="tx1"/>
                </a:solidFill>
                <a:effectLst/>
                <a:latin typeface="+mn-lt"/>
                <a:ea typeface="+mn-ea"/>
                <a:cs typeface="+mn-cs"/>
              </a:rPr>
              <a:t>, </a:t>
            </a:r>
            <a:r>
              <a:rPr lang="nb-NO" sz="1050" kern="1200" dirty="0" err="1">
                <a:solidFill>
                  <a:schemeClr val="tx1"/>
                </a:solidFill>
                <a:effectLst/>
                <a:latin typeface="+mn-lt"/>
                <a:ea typeface="+mn-ea"/>
                <a:cs typeface="+mn-cs"/>
              </a:rPr>
              <a:t>Asplan</a:t>
            </a:r>
            <a:r>
              <a:rPr lang="nb-NO" sz="1050" kern="1200" dirty="0">
                <a:solidFill>
                  <a:schemeClr val="tx1"/>
                </a:solidFill>
                <a:effectLst/>
                <a:latin typeface="+mn-lt"/>
                <a:ea typeface="+mn-ea"/>
                <a:cs typeface="+mn-cs"/>
              </a:rPr>
              <a:t> </a:t>
            </a:r>
            <a:r>
              <a:rPr lang="nb-NO" sz="1050" kern="1200" dirty="0" err="1">
                <a:solidFill>
                  <a:schemeClr val="tx1"/>
                </a:solidFill>
                <a:effectLst/>
                <a:latin typeface="+mn-lt"/>
                <a:ea typeface="+mn-ea"/>
                <a:cs typeface="+mn-cs"/>
              </a:rPr>
              <a:t>Viak</a:t>
            </a:r>
            <a:r>
              <a:rPr lang="nb-NO" sz="1050" kern="1200" dirty="0">
                <a:solidFill>
                  <a:schemeClr val="tx1"/>
                </a:solidFill>
                <a:effectLst/>
                <a:latin typeface="+mn-lt"/>
                <a:ea typeface="+mn-ea"/>
                <a:cs typeface="+mn-cs"/>
              </a:rPr>
              <a:t>, og til Rolf Barlindhaug, Gro Sandkjær Hanssen og Berit Irene Nordahl, </a:t>
            </a:r>
            <a:r>
              <a:rPr lang="nb-NO" sz="1050" kern="1200" dirty="0" err="1">
                <a:solidFill>
                  <a:schemeClr val="tx1"/>
                </a:solidFill>
                <a:effectLst/>
                <a:latin typeface="+mn-lt"/>
                <a:ea typeface="+mn-ea"/>
                <a:cs typeface="+mn-cs"/>
              </a:rPr>
              <a:t>OsloMet</a:t>
            </a:r>
            <a:r>
              <a:rPr lang="nb-NO" sz="1050" kern="1200" dirty="0">
                <a:solidFill>
                  <a:schemeClr val="tx1"/>
                </a:solidFill>
                <a:effectLst/>
                <a:latin typeface="+mn-lt"/>
                <a:ea typeface="+mn-ea"/>
                <a:cs typeface="+mn-cs"/>
              </a:rPr>
              <a:t>. Takk til alle kommunene som har deltatt, delt kunnskap og gitt inspirasjon. Takk også til utbyggeraktører som har gitt innspill til bedre dialog mellom private og offentlige aktører i boligpolitikken.  </a:t>
            </a:r>
          </a:p>
          <a:p>
            <a:r>
              <a:rPr lang="nb-NO" sz="1050" kern="1200" dirty="0">
                <a:solidFill>
                  <a:schemeClr val="tx1"/>
                </a:solidFill>
                <a:effectLst/>
                <a:latin typeface="+mn-lt"/>
                <a:ea typeface="+mn-ea"/>
                <a:cs typeface="+mn-cs"/>
              </a:rPr>
              <a:t> </a:t>
            </a:r>
          </a:p>
          <a:p>
            <a:r>
              <a:rPr lang="nb-NO" sz="1050" kern="1200" dirty="0">
                <a:solidFill>
                  <a:schemeClr val="tx1"/>
                </a:solidFill>
                <a:effectLst/>
                <a:latin typeface="+mn-lt"/>
                <a:ea typeface="+mn-ea"/>
                <a:cs typeface="+mn-cs"/>
              </a:rPr>
              <a:t>Gjennom prosjektperioden har vi sett en økning i oppmerksomheten rundt boligpolitiske spørsmål i den offentlige debatten, og at temaet har gått fra «under radaren til under lupen». </a:t>
            </a:r>
          </a:p>
          <a:p>
            <a:endParaRPr lang="nb-NO" sz="1050" kern="1200" dirty="0">
              <a:solidFill>
                <a:schemeClr val="tx1"/>
              </a:solidFill>
              <a:effectLst/>
              <a:latin typeface="+mn-lt"/>
              <a:ea typeface="+mn-ea"/>
              <a:cs typeface="+mn-cs"/>
            </a:endParaRPr>
          </a:p>
          <a:p>
            <a:r>
              <a:rPr lang="nb-NO" sz="1050" dirty="0"/>
              <a:t>Til tross for ulike utfordringer, vil en helhetlig kommunal boligpolitikk ha noen felles hovedelementer:</a:t>
            </a:r>
            <a:br>
              <a:rPr lang="nb-NO" sz="1050" dirty="0"/>
            </a:br>
            <a:br>
              <a:rPr lang="nb-NO" sz="1050" dirty="0"/>
            </a:br>
            <a:r>
              <a:rPr lang="nb-NO" sz="1050" dirty="0"/>
              <a:t>-   boligbehovet forstått som «bolig for alle» og kommunens utfordringer i boligpolitikken må defineres</a:t>
            </a:r>
          </a:p>
          <a:p>
            <a:pPr marL="171450" indent="-171450">
              <a:buFontTx/>
              <a:buChar char="-"/>
            </a:pPr>
            <a:r>
              <a:rPr lang="nb-NO" sz="1050" dirty="0"/>
              <a:t>boligpolitiske mål, strategier og tiltak må forankres i kommunens plan- og styringssystem</a:t>
            </a:r>
          </a:p>
          <a:p>
            <a:pPr marL="171450" indent="-171450">
              <a:buFontTx/>
              <a:buChar char="-"/>
            </a:pPr>
            <a:r>
              <a:rPr lang="nb-NO" sz="1050" dirty="0"/>
              <a:t>og kommunene må velge virkemidler, organisering og samarbeid som svarer ut utfordringene. </a:t>
            </a:r>
          </a:p>
          <a:p>
            <a:pPr marL="171450" indent="-171450">
              <a:buFontTx/>
              <a:buChar char="-"/>
            </a:pPr>
            <a:endParaRPr lang="nb-NO" sz="1050" dirty="0"/>
          </a:p>
          <a:p>
            <a:pPr marL="0" indent="0">
              <a:buFontTx/>
              <a:buNone/>
            </a:pPr>
            <a:r>
              <a:rPr lang="nb-NO" sz="1050" dirty="0"/>
              <a:t>Disse elementene må det tas stilling til i den enkelte kommune. Denne «øvelsen» er det nyttig å gjøre i starten på hver kommunestyreperiode, selv om konklusjonen blir at det politiske flertallet </a:t>
            </a:r>
            <a:r>
              <a:rPr lang="nb-NO" sz="1050" u="sng" dirty="0"/>
              <a:t>ikke</a:t>
            </a:r>
            <a:r>
              <a:rPr lang="nb-NO" sz="1050" u="none" dirty="0"/>
              <a:t> ønsker å bruke ressurser på dette politikkområdet. Det å øke kunnskapsnivået innen temaet boligpolitikk og kommunens virkemidler vil neppe oppleves som bortkastet. Det vil også være en god beredskap for å møte evt. endringer i nasjonale føringer som måtte komme som følge av den stadig økende oppmerksomheten på boligmarkedets utfordringer.  </a:t>
            </a:r>
          </a:p>
          <a:p>
            <a:endParaRPr lang="nb-NO"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kern="1200" dirty="0">
                <a:solidFill>
                  <a:schemeClr val="tx1"/>
                </a:solidFill>
                <a:effectLst/>
                <a:latin typeface="+mn-lt"/>
                <a:ea typeface="+mn-ea"/>
                <a:cs typeface="+mn-cs"/>
              </a:rPr>
              <a:t>Presentasjonen er laget for praktisk bruk på faglige arenaer som fylkeskommunenes plansamlinger, i undervisning </a:t>
            </a:r>
            <a:r>
              <a:rPr lang="nb-NO" sz="1050" kern="1200" dirty="0" err="1">
                <a:solidFill>
                  <a:schemeClr val="tx1"/>
                </a:solidFill>
                <a:effectLst/>
                <a:latin typeface="+mn-lt"/>
                <a:ea typeface="+mn-ea"/>
                <a:cs typeface="+mn-cs"/>
              </a:rPr>
              <a:t>m.m</a:t>
            </a:r>
            <a:r>
              <a:rPr lang="nb-NO" sz="1050" kern="1200" dirty="0">
                <a:solidFill>
                  <a:schemeClr val="tx1"/>
                </a:solidFill>
                <a:effectLst/>
                <a:latin typeface="+mn-lt"/>
                <a:ea typeface="+mn-ea"/>
                <a:cs typeface="+mn-cs"/>
              </a:rPr>
              <a:t>, men også gjerne overfor folkevalgte organer som kommuneplanutvalg og planutvalg. Det er utarbeidet manus til hvert lysark, og det er lagt vekt på at presentasjonen skal være egnet til bruk på politiske arenaer.  </a:t>
            </a:r>
          </a:p>
          <a:p>
            <a:endParaRPr lang="nb-NO" sz="1050" kern="1200" dirty="0">
              <a:solidFill>
                <a:schemeClr val="tx1"/>
              </a:solidFill>
              <a:effectLst/>
              <a:latin typeface="+mn-lt"/>
              <a:ea typeface="+mn-ea"/>
              <a:cs typeface="+mn-cs"/>
            </a:endParaRPr>
          </a:p>
          <a:p>
            <a:r>
              <a:rPr lang="nb-NO" sz="1050" kern="1200" dirty="0">
                <a:solidFill>
                  <a:schemeClr val="tx1"/>
                </a:solidFill>
                <a:effectLst/>
                <a:latin typeface="+mn-lt"/>
                <a:ea typeface="+mn-ea"/>
                <a:cs typeface="+mn-cs"/>
              </a:rPr>
              <a:t>Bruk presentasjonen slik du ønsker, som helhet eller for deltema. Gjør egne tilpasninger og suppler gjerne med regional og lokal kontekst. Send oss også gjerne en e-post (henning.berby@ks.no) om hva som virker og ikke virker. Dersom du lager egne lysark du mener treffer bedre, så send oss gjerne disse. Med gode innspill kan vi lage en oppdatert versjon til bruk i folkevalgtopplæring m.m. i kommunestyreperioden 2023-2027. </a:t>
            </a:r>
          </a:p>
          <a:p>
            <a:r>
              <a:rPr lang="nb-NO" sz="1050" kern="1200" dirty="0">
                <a:solidFill>
                  <a:schemeClr val="tx1"/>
                </a:solidFill>
                <a:effectLst/>
                <a:latin typeface="+mn-lt"/>
                <a:ea typeface="+mn-ea"/>
                <a:cs typeface="+mn-cs"/>
              </a:rPr>
              <a:t> </a:t>
            </a:r>
          </a:p>
          <a:p>
            <a:endParaRPr lang="nb-NO" sz="1050" kern="1200" dirty="0">
              <a:solidFill>
                <a:schemeClr val="tx1"/>
              </a:solidFill>
              <a:effectLst/>
              <a:latin typeface="+mn-lt"/>
              <a:ea typeface="+mn-ea"/>
              <a:cs typeface="+mn-cs"/>
            </a:endParaRPr>
          </a:p>
          <a:p>
            <a:r>
              <a:rPr lang="nb-NO" sz="1050" kern="1200" dirty="0">
                <a:solidFill>
                  <a:schemeClr val="tx1"/>
                </a:solidFill>
                <a:effectLst/>
                <a:latin typeface="+mn-lt"/>
                <a:ea typeface="+mn-ea"/>
                <a:cs typeface="+mn-cs"/>
              </a:rPr>
              <a:t>Oslo, mars 2021</a:t>
            </a:r>
          </a:p>
          <a:p>
            <a:endParaRPr lang="nb-NO" sz="1050" kern="1200" dirty="0">
              <a:solidFill>
                <a:schemeClr val="tx1"/>
              </a:solidFill>
              <a:effectLst/>
              <a:latin typeface="+mn-lt"/>
              <a:ea typeface="+mn-ea"/>
              <a:cs typeface="+mn-cs"/>
            </a:endParaRPr>
          </a:p>
          <a:p>
            <a:pPr algn="l"/>
            <a:r>
              <a:rPr lang="en-US" sz="1050" kern="1200" dirty="0">
                <a:solidFill>
                  <a:schemeClr val="tx1"/>
                </a:solidFill>
                <a:effectLst/>
                <a:latin typeface="+mn-lt"/>
                <a:ea typeface="+mn-ea"/>
                <a:cs typeface="+mn-cs"/>
              </a:rPr>
              <a:t>Henning Berby </a:t>
            </a:r>
            <a:r>
              <a:rPr lang="nb-NO" sz="1050" kern="1200" dirty="0">
                <a:solidFill>
                  <a:schemeClr val="tx1"/>
                </a:solidFill>
                <a:effectLst/>
                <a:latin typeface="+mn-lt"/>
                <a:ea typeface="+mn-ea"/>
                <a:cs typeface="+mn-cs"/>
              </a:rPr>
              <a:t> 		                	</a:t>
            </a:r>
          </a:p>
          <a:p>
            <a:pPr algn="l"/>
            <a:r>
              <a:rPr lang="en-US" sz="1050" kern="1200" dirty="0" err="1">
                <a:solidFill>
                  <a:schemeClr val="tx1"/>
                </a:solidFill>
                <a:effectLst/>
                <a:latin typeface="+mn-lt"/>
                <a:ea typeface="+mn-ea"/>
                <a:cs typeface="+mn-cs"/>
              </a:rPr>
              <a:t>Fagleder</a:t>
            </a:r>
            <a:r>
              <a:rPr lang="en-US" sz="1050" kern="1200" dirty="0">
                <a:solidFill>
                  <a:schemeClr val="tx1"/>
                </a:solidFill>
                <a:effectLst/>
                <a:latin typeface="+mn-lt"/>
                <a:ea typeface="+mn-ea"/>
                <a:cs typeface="+mn-cs"/>
              </a:rPr>
              <a:t> plan, KS </a:t>
            </a:r>
          </a:p>
          <a:p>
            <a:pPr algn="l"/>
            <a:endParaRPr lang="nb-NO" sz="1050" kern="1200" dirty="0">
              <a:solidFill>
                <a:schemeClr val="tx1"/>
              </a:solidFill>
              <a:effectLst/>
              <a:latin typeface="+mn-lt"/>
              <a:ea typeface="+mn-ea"/>
              <a:cs typeface="+mn-cs"/>
            </a:endParaRPr>
          </a:p>
          <a:p>
            <a:pPr algn="l"/>
            <a:r>
              <a:rPr lang="nb-NO" sz="1050" kern="1200" dirty="0">
                <a:solidFill>
                  <a:schemeClr val="tx1"/>
                </a:solidFill>
                <a:effectLst/>
                <a:latin typeface="+mn-lt"/>
                <a:ea typeface="+mn-ea"/>
                <a:cs typeface="+mn-cs"/>
              </a:rPr>
              <a:t>G</a:t>
            </a:r>
            <a:r>
              <a:rPr lang="en-US" sz="1050" kern="1200" dirty="0" err="1">
                <a:solidFill>
                  <a:schemeClr val="tx1"/>
                </a:solidFill>
                <a:effectLst/>
                <a:latin typeface="+mn-lt"/>
                <a:ea typeface="+mn-ea"/>
                <a:cs typeface="+mn-cs"/>
              </a:rPr>
              <a:t>rethe</a:t>
            </a:r>
            <a:r>
              <a:rPr lang="en-US" sz="1050" kern="1200" dirty="0">
                <a:solidFill>
                  <a:schemeClr val="tx1"/>
                </a:solidFill>
                <a:effectLst/>
                <a:latin typeface="+mn-lt"/>
                <a:ea typeface="+mn-ea"/>
                <a:cs typeface="+mn-cs"/>
              </a:rPr>
              <a:t> Salvesvold 			</a:t>
            </a:r>
          </a:p>
          <a:p>
            <a:pPr algn="l"/>
            <a:r>
              <a:rPr lang="en-US" sz="1050" kern="1200" dirty="0" err="1">
                <a:solidFill>
                  <a:schemeClr val="tx1"/>
                </a:solidFill>
                <a:effectLst/>
                <a:latin typeface="+mn-lt"/>
                <a:ea typeface="+mn-ea"/>
                <a:cs typeface="+mn-cs"/>
              </a:rPr>
              <a:t>Prosjektmedarbeider</a:t>
            </a:r>
            <a:r>
              <a:rPr lang="en-US" sz="1050" kern="1200" dirty="0">
                <a:solidFill>
                  <a:schemeClr val="tx1"/>
                </a:solidFill>
                <a:effectLst/>
                <a:latin typeface="+mn-lt"/>
                <a:ea typeface="+mn-ea"/>
                <a:cs typeface="+mn-cs"/>
              </a:rPr>
              <a:t> (engasjement), KS		</a:t>
            </a:r>
          </a:p>
          <a:p>
            <a:r>
              <a:rPr lang="en-US" sz="1050" kern="1200" dirty="0">
                <a:solidFill>
                  <a:schemeClr val="tx1"/>
                </a:solidFill>
                <a:effectLst/>
                <a:latin typeface="+mn-lt"/>
                <a:ea typeface="+mn-ea"/>
                <a:cs typeface="+mn-cs"/>
              </a:rPr>
              <a:t> </a:t>
            </a:r>
            <a:endParaRPr lang="nb-NO"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 </a:t>
            </a:r>
            <a:endParaRPr lang="nb-NO" sz="1050" kern="1200" dirty="0">
              <a:solidFill>
                <a:schemeClr val="tx1"/>
              </a:solidFill>
              <a:effectLst/>
              <a:latin typeface="+mn-lt"/>
              <a:ea typeface="+mn-ea"/>
              <a:cs typeface="+mn-cs"/>
            </a:endParaRPr>
          </a:p>
          <a:p>
            <a:endParaRPr lang="nb-NO" dirty="0"/>
          </a:p>
        </p:txBody>
      </p:sp>
    </p:spTree>
    <p:extLst>
      <p:ext uri="{BB962C8B-B14F-4D97-AF65-F5344CB8AC3E}">
        <p14:creationId xmlns:p14="http://schemas.microsoft.com/office/powerpoint/2010/main" val="3123474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677692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Generelt om nasjonale føringer: </a:t>
            </a:r>
            <a:br>
              <a:rPr lang="nb-NO" sz="1050" dirty="0"/>
            </a:br>
            <a:r>
              <a:rPr lang="nb-NO" sz="1050" dirty="0"/>
              <a:t>Oppsummeringen av de nasjonale føringene til venstre i dette lysarket viser at de rommer en del av de samme dilemmaene som ble presentert foran. De mange og gode målene kan lett komme i konflikt med hverandre. </a:t>
            </a:r>
          </a:p>
          <a:p>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I snart 30 år har det vært uttalt nasjonal politikk i Norge at både boliger og arbeidsplasser skal lokaliseres slik at det styrker byer og tettsteder, og underbygger miljøvennlige transportformer. Dette prinsippet ble nedfelt i «Rikspolitiske retningslinjer for samordnet areal- og transportplanlegging», som ble vedtatt i 1993. I 2014 ble disse retningslinjene erstattet av «Statlig planretningslinjer for samordnet </a:t>
            </a:r>
            <a:r>
              <a:rPr lang="nb-NO" sz="1050" b="1" dirty="0"/>
              <a:t>bolig</a:t>
            </a:r>
            <a:r>
              <a:rPr lang="nb-NO" sz="1050" dirty="0"/>
              <a:t>-, areal- og transportplanlegging». I retningslinjene fra 2014 heter det at «Planleggingen skal legge til rette for tilstrekkelig boligbygging i områder med press på boligmarkedet, med vekt på gode regionale løsninger på tvers av kommunegrensene.»</a:t>
            </a:r>
          </a:p>
          <a:p>
            <a:endParaRPr lang="nb-NO" sz="1050" dirty="0"/>
          </a:p>
          <a:p>
            <a:r>
              <a:rPr lang="nb-NO" sz="1050" dirty="0"/>
              <a:t>De siste årene er det tatt i bruk </a:t>
            </a:r>
            <a:r>
              <a:rPr lang="nb-NO" sz="1050" b="1" dirty="0"/>
              <a:t>avtalebaserte verktøy </a:t>
            </a:r>
            <a:r>
              <a:rPr lang="nb-NO" sz="1050" dirty="0"/>
              <a:t>for å styrke en gjensidig forpliktelse mellom areal- og transportutviklingen, sist gjennom byvekstavtalene for de største byområdene. Kommunene som er part i byvekstavtalene, forplikter seg – først og fremst gjennom areal- og parkeringspolitikken – til det såkalte nullvekstmålet (se ramme), om at veksten i persontransport skal tas med kollektiv, sykkel og gange. Dette er grep som styrker den viktige, gjensidige forpliktelsen mellom arealutvikling og samferdselsinvesteringer. Men samtidig kan dette legge ytterligere press på den sosiale dimensjonen i bærekraftbegrepet, både når det gjelder prisnivå på boliger og kvaliteter ved bolig og boområder. Dette siste er noe av utgangspunktet for at nullvekstmålet i 2020 ble revidert, og utvidet til også å omfatte reduksjon av klimagassutslipp, kø, luftforurensning og støy. «Nullvekst betyr </a:t>
            </a:r>
            <a:r>
              <a:rPr lang="nb-NO" sz="1050" b="1" dirty="0"/>
              <a:t>gode bomiljøer</a:t>
            </a:r>
            <a:r>
              <a:rPr lang="nb-NO" sz="1050" dirty="0"/>
              <a:t>, økt mobilitet for folk som bor i by og bedre vilkår for næringslivet» sa samferdselsminister Hareide da de reviderte nullvekstmålet ble lansert i juni 2020.  </a:t>
            </a:r>
          </a:p>
          <a:p>
            <a:r>
              <a:rPr lang="nb-NO" sz="1050" dirty="0"/>
              <a:t> </a:t>
            </a:r>
          </a:p>
          <a:p>
            <a:r>
              <a:rPr lang="nb-NO" sz="1050" b="1" dirty="0"/>
              <a:t>Nasjonale forventninger til regional og kommunal planlegging</a:t>
            </a:r>
          </a:p>
          <a:p>
            <a:r>
              <a:rPr lang="nb-NO" sz="1050" dirty="0"/>
              <a:t>Hvert fjerde år presenterer regjeringen nasjonale forventninger til regional og kommunal planlegging. Forventningene fremmes på våren i det året det er kommune- og fylkestingsvalg. I nasjonale forventninger 2019-23 vektlegges styrket knutepunktutvikling, og at økt tetthet skal stimulere levende bymiljøer med et mangfold av arbeidsplasser og servicetilbud, variert befolkningsstruktur og høy livskvalitet. </a:t>
            </a:r>
          </a:p>
          <a:p>
            <a:endParaRPr lang="nb-NO" sz="1050" dirty="0"/>
          </a:p>
          <a:p>
            <a:r>
              <a:rPr lang="nb-NO" sz="1050" dirty="0"/>
              <a:t>Føringer for det man kan kalle en helhetlig boligpolitikk er tydeligere her enn i tidligere versjoner av de nasjonale forventningene. Det understrekes at kommunene skal tilrettelegge for gode, fremtidsrettede boligløsninger for eldre og personer med nedsatt funksjonsevne, og unngå geografisk konsentrasjon av innbyggere med store og sammensatte levekårsproblemer.  I forventningsdokumentet heter det bl.a. (se høyre kolonne): </a:t>
            </a:r>
          </a:p>
          <a:p>
            <a:endParaRPr lang="nb-NO" sz="1050" dirty="0"/>
          </a:p>
          <a:p>
            <a:pPr marL="171450" indent="-171450">
              <a:buFont typeface="Arial" panose="020B0604020202020204" pitchFamily="34" charset="0"/>
              <a:buChar char="•"/>
            </a:pPr>
            <a:r>
              <a:rPr lang="nb-NO" sz="1050" i="1" dirty="0"/>
              <a:t>Kommunenes boligpolitikk og boligplanlegging er en </a:t>
            </a:r>
            <a:r>
              <a:rPr lang="nb-NO" sz="1050" b="1" i="1" dirty="0"/>
              <a:t>integrert</a:t>
            </a:r>
            <a:r>
              <a:rPr lang="nb-NO" sz="1050" i="1" dirty="0"/>
              <a:t> del av kommunenes strategi for samfunns- og arealutvikling. Den legger til rette for en </a:t>
            </a:r>
            <a:r>
              <a:rPr lang="nb-NO" sz="1050" b="1" i="1" dirty="0"/>
              <a:t>variert befolkningsstruktur </a:t>
            </a:r>
            <a:r>
              <a:rPr lang="nb-NO" sz="1050" i="1" dirty="0"/>
              <a:t>gjennom god tilgang på boligtomter som grunnlag for tilstrekkelig, variert og sosial boligbygging. </a:t>
            </a:r>
          </a:p>
          <a:p>
            <a:pPr marL="171450" indent="-171450">
              <a:buFont typeface="Arial" panose="020B0604020202020204" pitchFamily="34" charset="0"/>
              <a:buChar char="•"/>
            </a:pPr>
            <a:r>
              <a:rPr lang="nb-NO" sz="1050" i="1" dirty="0"/>
              <a:t>Kommunene tar </a:t>
            </a:r>
            <a:r>
              <a:rPr lang="nb-NO" sz="1050" b="1" i="1" dirty="0"/>
              <a:t>boligsosiale hensyn</a:t>
            </a:r>
            <a:r>
              <a:rPr lang="nb-NO" sz="1050" i="1" dirty="0"/>
              <a:t> i areal- og samfunnsplanleggingen gjennom krav til boligstørrelse og nærområder, og ved å regulere nok boligtomter. </a:t>
            </a:r>
          </a:p>
          <a:p>
            <a:pPr marL="171450" indent="-171450">
              <a:buFont typeface="Arial" panose="020B0604020202020204" pitchFamily="34" charset="0"/>
              <a:buChar char="•"/>
            </a:pPr>
            <a:r>
              <a:rPr lang="nb-NO" sz="1050" i="1" dirty="0"/>
              <a:t>Kommunene legger til rette for </a:t>
            </a:r>
            <a:r>
              <a:rPr lang="nb-NO" sz="1050" b="1" i="1" dirty="0"/>
              <a:t>leie-til-eie løsninger </a:t>
            </a:r>
            <a:r>
              <a:rPr lang="nb-NO" sz="1050" i="1" dirty="0"/>
              <a:t>for vanskeligstilte i boligmarkedet. </a:t>
            </a:r>
          </a:p>
          <a:p>
            <a:pPr marL="171450" indent="-171450">
              <a:buFont typeface="Arial" panose="020B0604020202020204" pitchFamily="34" charset="0"/>
              <a:buChar char="•"/>
            </a:pPr>
            <a:r>
              <a:rPr lang="nb-NO" sz="1050" i="1" dirty="0"/>
              <a:t>Kommunene planlegger for et tilbud av </a:t>
            </a:r>
            <a:r>
              <a:rPr lang="nb-NO" sz="1050" b="1" i="1" dirty="0"/>
              <a:t>tilrettelagte boliger </a:t>
            </a:r>
            <a:r>
              <a:rPr lang="nb-NO" sz="1050" i="1" dirty="0"/>
              <a:t>for eldre og personer med nedsatt funksjonsevne. </a:t>
            </a:r>
          </a:p>
          <a:p>
            <a:br>
              <a:rPr lang="nb-NO" sz="1050" dirty="0"/>
            </a:br>
            <a:r>
              <a:rPr lang="nb-NO" sz="1050" i="0" dirty="0"/>
              <a:t>Kulepunkt nr. 2 er et eksempel på det mange vil kalle manglende samsvar mellom statens forventninger til kommunene og virkemidlene som skisseres: Krav til boligstørrelse og nærområder og volum på regulering av boligtomter er ikke tilstrekkelig for å sikre boligsosiale hensyn. Begrensningene i de nasjonale rammebetingelsene for kommunens boligpolitikk er også belyst i EVAPLAN, se eget lysark.  </a:t>
            </a:r>
          </a:p>
          <a:p>
            <a:endParaRPr lang="nb-NO" dirty="0">
              <a:solidFill>
                <a:schemeClr val="bg1">
                  <a:lumMod val="75000"/>
                </a:schemeClr>
              </a:solidFill>
            </a:endParaRPr>
          </a:p>
        </p:txBody>
      </p:sp>
    </p:spTree>
    <p:extLst>
      <p:ext uri="{BB962C8B-B14F-4D97-AF65-F5344CB8AC3E}">
        <p14:creationId xmlns:p14="http://schemas.microsoft.com/office/powerpoint/2010/main" val="2989692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Plan- og bygningsloven (2008) er en viktig del av rammeverket for boligpolitikken i Norge. Ti år etter innføringen av den nye plan- og bygningsloven fra 2008 ble planleggingsdelen av loven evaluert. Evalueringen ble kalt EVAPLAN 2008. Den ble finansiert av KMD gjennom Norges forskningsråd, og ledet av Gro Sandkjær Hanssen (NIBR, </a:t>
            </a:r>
            <a:r>
              <a:rPr lang="nb-NO" sz="1050" dirty="0" err="1"/>
              <a:t>OsloMet</a:t>
            </a:r>
            <a:r>
              <a:rPr lang="nb-NO" sz="1050" dirty="0"/>
              <a:t>). Rundt 20 forskere fra ulike disipliner og fagmiljø fra hele landet jobbet over fire år med prosjektet, i perioden 2014-18.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Flere av systemsvakhetene evalueringen avdekket, går på plansystemets manglende evne til å håndtere det nye utfordringsbildet knyttet til klimaendringer og de økologiske, sosiale og økonomiske konsekvensene som følger av dette. Evalueringen konkluderer med at planleggingen i større grad bør være et redskap for transformasjon til et lavutslippssamfunn, og at sosial bærekraft i større grad må sees som en forutsetning for økonomiske bærekraft.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kern="1200" dirty="0">
                <a:solidFill>
                  <a:schemeClr val="tx1"/>
                </a:solidFill>
                <a:effectLst/>
                <a:latin typeface="+mn-lt"/>
                <a:ea typeface="+mn-ea"/>
                <a:cs typeface="+mn-cs"/>
              </a:rPr>
              <a:t>EVAPLAN anbefaler en grundigere operasjonalisering av den sosiale bærekraftdimensjonen i loven. Studiene viser at kommunene opplever at denne dimensjonen er den vanskeligste å konkretisere i egen planlegging. Forslag til </a:t>
            </a:r>
            <a:r>
              <a:rPr lang="nb-NO" sz="1050" b="1" kern="1200" dirty="0">
                <a:solidFill>
                  <a:schemeClr val="tx1"/>
                </a:solidFill>
                <a:effectLst/>
                <a:latin typeface="+mn-lt"/>
                <a:ea typeface="+mn-ea"/>
                <a:cs typeface="+mn-cs"/>
              </a:rPr>
              <a:t>nye virkemidler kommunene kan ta i bruk i boligpolitikken</a:t>
            </a:r>
            <a:r>
              <a:rPr lang="nb-NO" sz="1050" kern="1200" dirty="0">
                <a:solidFill>
                  <a:schemeClr val="tx1"/>
                </a:solidFill>
                <a:effectLst/>
                <a:latin typeface="+mn-lt"/>
                <a:ea typeface="+mn-ea"/>
                <a:cs typeface="+mn-cs"/>
              </a:rPr>
              <a:t> inngår her. </a:t>
            </a:r>
            <a:r>
              <a:rPr lang="nb-NO" sz="1050" dirty="0"/>
              <a:t>Evalueringen trekker fram utfordringene i boligsektoren som en hovedutfordring, og et sentralt element i den sosiale bærekraften.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Evalueringen bekrefter at selv om den norske eierlinjen kommer mange til gode, er den svært ekskluderende for de om lag 23% av befolkningen som leier. Det er et stort behov for sosiale boligtiltak og nye modeller for å gjøre terskelen lavere for å komme inn på boligmarkedet. Dette er ikke godt nok ivaretatt i den loven vi har i dag. </a:t>
            </a:r>
            <a:r>
              <a:rPr lang="nb-NO" sz="1050" kern="1200" dirty="0">
                <a:solidFill>
                  <a:schemeClr val="tx1"/>
                </a:solidFill>
                <a:effectLst/>
                <a:latin typeface="+mn-lt"/>
                <a:ea typeface="+mn-ea"/>
                <a:cs typeface="+mn-cs"/>
              </a:rPr>
              <a:t>Evalueringen foreslår blant annet at det åpnes for å legge føringer om en viss andel rimelige boliger i reguleringsbestemmelser. En slik justering vil gjøre det lettere for kommunene å arbeide systematisk med en mer inkluderende boligpolitikk, slik Oslo kommune har ambisjoner om gjennom sin satsing på det de kaller «den tredje boligsektoren». </a:t>
            </a:r>
            <a:r>
              <a:rPr lang="nb-NO" sz="1050" b="0" i="0" kern="1200" dirty="0">
                <a:solidFill>
                  <a:schemeClr val="tx1"/>
                </a:solidFill>
                <a:effectLst/>
                <a:latin typeface="+mn-lt"/>
                <a:ea typeface="+mn-ea"/>
                <a:cs typeface="+mn-cs"/>
              </a:rPr>
              <a:t>I flere land er dette en tydelig definert del av en helhetlig boligpolitikk, ofte cirka 20 % av alle boliger, som verken er rettet mot de mest vanskeligstilte eller de rikeste. Disse boligene framskaffes gjennom nye former for partnerskap med økonomiske modeller som er begrenset til reelle kostnader uten profitt, og som sørger for at eventuelt overskudd returneres til boligprosjektet (noe som også beskrives som ikke-kommersielle eller non-</a:t>
            </a:r>
            <a:r>
              <a:rPr lang="nb-NO" sz="1050" b="0" i="0" kern="1200" dirty="0" err="1">
                <a:solidFill>
                  <a:schemeClr val="tx1"/>
                </a:solidFill>
                <a:effectLst/>
                <a:latin typeface="+mn-lt"/>
                <a:ea typeface="+mn-ea"/>
                <a:cs typeface="+mn-cs"/>
              </a:rPr>
              <a:t>profit</a:t>
            </a:r>
            <a:r>
              <a:rPr lang="nb-NO" sz="1050" b="0" i="0" kern="1200" dirty="0">
                <a:solidFill>
                  <a:schemeClr val="tx1"/>
                </a:solidFill>
                <a:effectLst/>
                <a:latin typeface="+mn-lt"/>
                <a:ea typeface="+mn-ea"/>
                <a:cs typeface="+mn-cs"/>
              </a:rPr>
              <a:t>).2)</a:t>
            </a:r>
            <a:endParaRPr lang="nb-NO"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strike="noStrike" kern="1200" dirty="0">
                <a:solidFill>
                  <a:schemeClr val="tx1"/>
                </a:solidFill>
                <a:effectLst/>
                <a:latin typeface="+mn-lt"/>
                <a:ea typeface="+mn-ea"/>
                <a:cs typeface="+mn-cs"/>
              </a:rPr>
              <a:t>Avslutningsvis i innlegget kommer vi tilbake med en oppsummering av mulige endringer i nasjonale rammebetingelser knyttet til boligpolitikk. </a:t>
            </a:r>
            <a:endParaRPr lang="nb-NO" sz="1050" strike="noStrike" dirty="0"/>
          </a:p>
          <a:p>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kern="1200" dirty="0">
              <a:solidFill>
                <a:schemeClr val="tx1"/>
              </a:solidFill>
              <a:effectLst/>
              <a:latin typeface="+mn-lt"/>
              <a:ea typeface="+mn-ea"/>
              <a:cs typeface="+mn-cs"/>
            </a:endParaRPr>
          </a:p>
          <a:p>
            <a:r>
              <a:rPr lang="nb-NO" sz="900" dirty="0"/>
              <a:t>2) </a:t>
            </a:r>
            <a:r>
              <a:rPr lang="nb-NO" sz="900" b="0" i="0" kern="1200" dirty="0">
                <a:solidFill>
                  <a:schemeClr val="tx1"/>
                </a:solidFill>
                <a:effectLst/>
                <a:latin typeface="+mn-lt"/>
                <a:ea typeface="+mn-ea"/>
                <a:cs typeface="+mn-cs"/>
              </a:rPr>
              <a:t>For nærmere definisjon og drøfting av «den tredje boligsektor», se f.eks. artikkelen «Den tredje boligsektor: Hva det kan bli, og hvorfor vi trenger det», Sarah </a:t>
            </a:r>
            <a:r>
              <a:rPr lang="nb-NO" sz="900" b="0" i="0" kern="1200" dirty="0" err="1">
                <a:solidFill>
                  <a:schemeClr val="tx1"/>
                </a:solidFill>
                <a:effectLst/>
                <a:latin typeface="+mn-lt"/>
                <a:ea typeface="+mn-ea"/>
                <a:cs typeface="+mn-cs"/>
              </a:rPr>
              <a:t>Prosser</a:t>
            </a:r>
            <a:r>
              <a:rPr lang="nb-NO" sz="900" b="0" i="0" kern="1200" dirty="0">
                <a:solidFill>
                  <a:schemeClr val="tx1"/>
                </a:solidFill>
                <a:effectLst/>
                <a:latin typeface="+mn-lt"/>
                <a:ea typeface="+mn-ea"/>
                <a:cs typeface="+mn-cs"/>
              </a:rPr>
              <a:t>, Tidsskrift for boligforskning 02/2020. </a:t>
            </a:r>
            <a:endParaRPr lang="nb-NO" sz="900" dirty="0"/>
          </a:p>
          <a:p>
            <a:endParaRPr lang="nb-NO" sz="1050" dirty="0"/>
          </a:p>
          <a:p>
            <a:endParaRPr lang="nb-NO" sz="1050" dirty="0"/>
          </a:p>
          <a:p>
            <a:endParaRPr lang="nb-NO" sz="1050" dirty="0"/>
          </a:p>
          <a:p>
            <a:endParaRPr lang="nb-NO" dirty="0"/>
          </a:p>
        </p:txBody>
      </p:sp>
    </p:spTree>
    <p:extLst>
      <p:ext uri="{BB962C8B-B14F-4D97-AF65-F5344CB8AC3E}">
        <p14:creationId xmlns:p14="http://schemas.microsoft.com/office/powerpoint/2010/main" val="835037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I tillegg til de generelle rammebetingelsene som er beskrevet foran, kom det ved årsskiftet 2020/2021 to nasjonale dokumenter med relevans for den kommunale boligpolitikken: </a:t>
            </a:r>
          </a:p>
          <a:p>
            <a:endParaRPr lang="nb-NO" sz="1050" dirty="0"/>
          </a:p>
          <a:p>
            <a:pPr marL="171450" indent="-171450">
              <a:buFontTx/>
              <a:buChar char="-"/>
            </a:pPr>
            <a:r>
              <a:rPr lang="nb-NO" sz="1050" dirty="0"/>
              <a:t>Alle trenger et trygt hjem - nasjonal strategi for den sosiale boligpolitikken (2021 – 2024)</a:t>
            </a:r>
          </a:p>
          <a:p>
            <a:pPr marL="171450" indent="-171450">
              <a:buFontTx/>
              <a:buChar char="-"/>
            </a:pPr>
            <a:r>
              <a:rPr lang="nb-NO" sz="1050" dirty="0"/>
              <a:t>Levekår i byer – gode lokalsamfunn for alle, NOU 2020:16</a:t>
            </a:r>
            <a:br>
              <a:rPr lang="nb-NO" sz="1050" dirty="0"/>
            </a:br>
            <a:endParaRPr lang="nb-NO" sz="1050" dirty="0"/>
          </a:p>
          <a:p>
            <a:endParaRPr lang="nb-NO" sz="1050" dirty="0"/>
          </a:p>
          <a:p>
            <a:r>
              <a:rPr lang="nb-NO" sz="1050" dirty="0"/>
              <a:t>I 2014 ble det lagt frem en nasjonal strategi for boligsosialt arbeid: «Bolig for velferd» (2014-2020). I desember 2020 la regjeringen frem en revidert versjon av denne strategien: </a:t>
            </a:r>
            <a:r>
              <a:rPr lang="nb-NO" sz="1050" b="1" dirty="0"/>
              <a:t>«Alle trenger et trygt hjem – nasjonal strategi for den sosiale boligpolitikken (2021-2024). </a:t>
            </a:r>
          </a:p>
          <a:p>
            <a:endParaRPr lang="nb-NO" sz="1050" i="1" dirty="0">
              <a:solidFill>
                <a:srgbClr val="001A58"/>
              </a:solidFill>
            </a:endParaRPr>
          </a:p>
          <a:p>
            <a:r>
              <a:rPr lang="nb-NO" sz="1050" i="1" dirty="0">
                <a:solidFill>
                  <a:srgbClr val="001A58"/>
                </a:solidFill>
              </a:rPr>
              <a:t>Barn og unge </a:t>
            </a:r>
            <a:r>
              <a:rPr lang="nb-NO" sz="1050" i="0" dirty="0">
                <a:solidFill>
                  <a:srgbClr val="001A58"/>
                </a:solidFill>
              </a:rPr>
              <a:t>og </a:t>
            </a:r>
            <a:r>
              <a:rPr lang="nb-NO" sz="1050" i="1" dirty="0">
                <a:solidFill>
                  <a:srgbClr val="001A58"/>
                </a:solidFill>
              </a:rPr>
              <a:t>personer med nedsatt funksjonsevne </a:t>
            </a:r>
            <a:r>
              <a:rPr lang="nb-NO" sz="1050" i="0" dirty="0">
                <a:solidFill>
                  <a:srgbClr val="001A58"/>
                </a:solidFill>
              </a:rPr>
              <a:t>er løftet spesielt frem i strategien, og </a:t>
            </a:r>
            <a:r>
              <a:rPr lang="nb-NO" sz="1050" b="0" i="0" kern="1200" dirty="0">
                <a:solidFill>
                  <a:schemeClr val="tx1"/>
                </a:solidFill>
                <a:effectLst/>
                <a:latin typeface="+mn-lt"/>
                <a:ea typeface="+mn-ea"/>
                <a:cs typeface="+mn-cs"/>
              </a:rPr>
              <a:t> regjeringen prioriterer følgende innsatsområder:</a:t>
            </a:r>
          </a:p>
          <a:p>
            <a:r>
              <a:rPr lang="nb-NO" sz="1050" b="0" i="0" kern="1200" dirty="0">
                <a:solidFill>
                  <a:schemeClr val="tx1"/>
                </a:solidFill>
                <a:effectLst/>
                <a:latin typeface="+mn-lt"/>
                <a:ea typeface="+mn-ea"/>
                <a:cs typeface="+mn-cs"/>
              </a:rPr>
              <a:t>- Barn og unge</a:t>
            </a:r>
          </a:p>
          <a:p>
            <a:r>
              <a:rPr lang="nb-NO" sz="1050" b="0" i="0" kern="1200" dirty="0">
                <a:solidFill>
                  <a:schemeClr val="tx1"/>
                </a:solidFill>
                <a:effectLst/>
                <a:latin typeface="+mn-lt"/>
                <a:ea typeface="+mn-ea"/>
                <a:cs typeface="+mn-cs"/>
              </a:rPr>
              <a:t>- Personer med nedsatt funksjonsevne</a:t>
            </a:r>
          </a:p>
          <a:p>
            <a:r>
              <a:rPr lang="nb-NO" sz="1050" b="0" i="0" kern="1200" dirty="0">
                <a:solidFill>
                  <a:schemeClr val="tx1"/>
                </a:solidFill>
                <a:effectLst/>
                <a:latin typeface="+mn-lt"/>
                <a:ea typeface="+mn-ea"/>
                <a:cs typeface="+mn-cs"/>
              </a:rPr>
              <a:t>- De som står i fare for å bli eller er bostedsløse</a:t>
            </a:r>
            <a:br>
              <a:rPr lang="nb-NO" sz="1050" b="0" i="0" kern="1200" dirty="0">
                <a:solidFill>
                  <a:schemeClr val="tx1"/>
                </a:solidFill>
                <a:effectLst/>
                <a:latin typeface="+mn-lt"/>
                <a:ea typeface="+mn-ea"/>
                <a:cs typeface="+mn-cs"/>
              </a:rPr>
            </a:br>
            <a:endParaRPr lang="nb-NO" sz="1050" b="0" i="0" kern="1200" dirty="0">
              <a:solidFill>
                <a:schemeClr val="tx1"/>
              </a:solidFill>
              <a:effectLst/>
              <a:latin typeface="+mn-lt"/>
              <a:ea typeface="+mn-ea"/>
              <a:cs typeface="+mn-cs"/>
            </a:endParaRPr>
          </a:p>
          <a:p>
            <a:r>
              <a:rPr lang="nb-NO" sz="1050" b="0" i="0" kern="1200" dirty="0">
                <a:solidFill>
                  <a:schemeClr val="tx1"/>
                </a:solidFill>
                <a:effectLst/>
                <a:latin typeface="+mn-lt"/>
                <a:ea typeface="+mn-ea"/>
                <a:cs typeface="+mn-cs"/>
              </a:rPr>
              <a:t>Strategien inneholder følgende mål: </a:t>
            </a:r>
          </a:p>
          <a:p>
            <a:endParaRPr lang="nb-NO" sz="1050" b="0" i="0" kern="1200" dirty="0">
              <a:solidFill>
                <a:schemeClr val="tx1"/>
              </a:solidFill>
              <a:effectLst/>
              <a:latin typeface="+mn-lt"/>
              <a:ea typeface="+mn-ea"/>
              <a:cs typeface="+mn-cs"/>
            </a:endParaRPr>
          </a:p>
          <a:p>
            <a:pPr marL="0" indent="0">
              <a:buNone/>
            </a:pPr>
            <a:r>
              <a:rPr lang="nb-NO" sz="1050" dirty="0"/>
              <a:t>Mål 1: Flere skal kunne eie egen bolig</a:t>
            </a:r>
          </a:p>
          <a:p>
            <a:pPr marL="0" indent="0">
              <a:buNone/>
            </a:pPr>
            <a:r>
              <a:rPr lang="nb-NO" sz="1050" dirty="0"/>
              <a:t>Mål 2: Leie skal være et trygt alternativ</a:t>
            </a:r>
          </a:p>
          <a:p>
            <a:pPr marL="0" indent="0">
              <a:buNone/>
            </a:pPr>
            <a:r>
              <a:rPr lang="nb-NO" sz="1050" dirty="0"/>
              <a:t>Mål 3: Sosial bærekraft i boligpolitikken</a:t>
            </a:r>
          </a:p>
          <a:p>
            <a:pPr marL="0" indent="0">
              <a:buNone/>
            </a:pPr>
            <a:r>
              <a:rPr lang="nb-NO" sz="1050" dirty="0"/>
              <a:t>Mål 4: Tydelige roller, og nødvendig kunnskap og kompetanse </a:t>
            </a:r>
          </a:p>
          <a:p>
            <a:endParaRPr lang="nb-NO" sz="1050" b="0" i="0" kern="1200" dirty="0">
              <a:solidFill>
                <a:schemeClr val="tx1"/>
              </a:solidFill>
              <a:effectLst/>
              <a:latin typeface="+mn-lt"/>
              <a:ea typeface="+mn-ea"/>
              <a:cs typeface="+mn-cs"/>
            </a:endParaRPr>
          </a:p>
          <a:p>
            <a:r>
              <a:rPr lang="nb-NO" sz="1050" b="0" i="0" kern="1200" dirty="0">
                <a:solidFill>
                  <a:schemeClr val="tx1"/>
                </a:solidFill>
                <a:effectLst/>
                <a:latin typeface="+mn-lt"/>
                <a:ea typeface="+mn-ea"/>
                <a:cs typeface="+mn-cs"/>
              </a:rPr>
              <a:t>I tillegg lanserer regjeringen en nullvisjon for bostedsløse og en rekke konkrete tiltak som skal bidra til at flere vanskeligstilte får mulighet til å komme seg inn på boligmarkedet.</a:t>
            </a:r>
            <a:br>
              <a:rPr lang="nb-NO" sz="1050" b="0" i="0" kern="1200" dirty="0">
                <a:solidFill>
                  <a:schemeClr val="tx1"/>
                </a:solidFill>
                <a:effectLst/>
                <a:latin typeface="+mn-lt"/>
                <a:ea typeface="+mn-ea"/>
                <a:cs typeface="+mn-cs"/>
              </a:rPr>
            </a:br>
            <a:endParaRPr lang="nb-NO" sz="1050" b="0" i="0" kern="1200" dirty="0">
              <a:solidFill>
                <a:schemeClr val="tx1"/>
              </a:solidFill>
              <a:effectLst/>
              <a:latin typeface="+mn-lt"/>
              <a:ea typeface="+mn-ea"/>
              <a:cs typeface="+mn-cs"/>
            </a:endParaRPr>
          </a:p>
          <a:p>
            <a:r>
              <a:rPr lang="nb-NO" sz="1050" b="0" i="0" kern="1200" dirty="0">
                <a:solidFill>
                  <a:schemeClr val="tx1"/>
                </a:solidFill>
                <a:effectLst/>
                <a:latin typeface="+mn-lt"/>
                <a:ea typeface="+mn-ea"/>
                <a:cs typeface="+mn-cs"/>
              </a:rPr>
              <a:t>Som en del av strategien la regjeringen også frem forslag til en ny boligsosial lov. Denne vil klargjøre kommunenes ansvar for det boligsosiale arbeidet. Lovforslaget var på høring frem til mars 2021. </a:t>
            </a:r>
          </a:p>
          <a:p>
            <a:endParaRPr lang="nb-NO" sz="1050" b="1" i="0" kern="1200" dirty="0">
              <a:solidFill>
                <a:schemeClr val="tx1"/>
              </a:solidFill>
              <a:effectLst/>
              <a:latin typeface="+mn-lt"/>
              <a:ea typeface="+mn-ea"/>
              <a:cs typeface="+mn-cs"/>
            </a:endParaRPr>
          </a:p>
          <a:p>
            <a:endParaRPr lang="nb-NO" sz="1050" b="0" i="0" kern="1200" dirty="0">
              <a:solidFill>
                <a:schemeClr val="tx1"/>
              </a:solidFill>
              <a:effectLst/>
              <a:latin typeface="+mn-lt"/>
              <a:ea typeface="+mn-ea"/>
              <a:cs typeface="+mn-cs"/>
            </a:endParaRPr>
          </a:p>
          <a:p>
            <a:r>
              <a:rPr lang="nb-NO" sz="1050" b="1" dirty="0"/>
              <a:t>Utvalg om levekårs- og integreringsutfordringer i byområder (By- og levekårsutvalget) </a:t>
            </a:r>
            <a:r>
              <a:rPr lang="nb-NO" sz="1050" b="0" dirty="0"/>
              <a:t>ble oppnevnt ved kongelig resolusjon 26.10.2018, og la frem sin utredning (NOU 2020:16) i desember 2020. </a:t>
            </a:r>
          </a:p>
          <a:p>
            <a:endParaRPr lang="nb-NO" sz="1050" dirty="0"/>
          </a:p>
          <a:p>
            <a:r>
              <a:rPr lang="nb-NO" sz="1050" dirty="0"/>
              <a:t>Utvalget har hatt i mandat å </a:t>
            </a:r>
            <a:r>
              <a:rPr lang="nb-NO" sz="1050" b="0" i="0" u="none" strike="noStrike" kern="1200" baseline="0" dirty="0">
                <a:solidFill>
                  <a:schemeClr val="tx1"/>
                </a:solidFill>
                <a:latin typeface="+mn-lt"/>
                <a:ea typeface="+mn-ea"/>
                <a:cs typeface="+mn-cs"/>
              </a:rPr>
              <a:t>foreslå endringer i eksisterende virkemidler, strategier og nye tiltak som kan bevare åpne og inkluderende byer i et langsiktig perspektiv samt fremme trygge og gode boforhold, gode oppvekst- og levekår og gode forutsetninger for integrering og positiv sosial utvikling. </a:t>
            </a:r>
          </a:p>
          <a:p>
            <a:endParaRPr lang="nb-NO" sz="1050" b="0" i="0" u="none" strike="noStrike" kern="1200" baseline="0" dirty="0">
              <a:solidFill>
                <a:schemeClr val="tx1"/>
              </a:solidFill>
              <a:latin typeface="+mn-lt"/>
              <a:ea typeface="+mn-ea"/>
              <a:cs typeface="+mn-cs"/>
            </a:endParaRPr>
          </a:p>
          <a:p>
            <a:r>
              <a:rPr lang="nb-NO" sz="1050" b="0" i="0" u="none" strike="noStrike" kern="1200" baseline="0" dirty="0">
                <a:solidFill>
                  <a:schemeClr val="tx1"/>
                </a:solidFill>
                <a:latin typeface="+mn-lt"/>
                <a:ea typeface="+mn-ea"/>
                <a:cs typeface="+mn-cs"/>
              </a:rPr>
              <a:t>Utvalget foreslår tiltak for</a:t>
            </a:r>
          </a:p>
          <a:p>
            <a:r>
              <a:rPr lang="nb-NO" sz="1050" b="0" i="0" u="none" strike="noStrike" kern="1200" baseline="0" dirty="0">
                <a:solidFill>
                  <a:schemeClr val="tx1"/>
                </a:solidFill>
                <a:latin typeface="+mn-lt"/>
                <a:ea typeface="+mn-ea"/>
                <a:cs typeface="+mn-cs"/>
              </a:rPr>
              <a:t>– å sørge for en helhetlig byutvikling slik at fysiske kvaliteter blir jevnere fordelt på boligområdene</a:t>
            </a:r>
          </a:p>
          <a:p>
            <a:r>
              <a:rPr lang="nb-NO" sz="1050" b="0" i="0" u="none" strike="noStrike" kern="1200" baseline="0" dirty="0">
                <a:solidFill>
                  <a:schemeClr val="tx1"/>
                </a:solidFill>
                <a:latin typeface="+mn-lt"/>
                <a:ea typeface="+mn-ea"/>
                <a:cs typeface="+mn-cs"/>
              </a:rPr>
              <a:t>– å gjøre kommuner i stand til å tilby likeverdige tjenester i utsatte områder</a:t>
            </a:r>
          </a:p>
          <a:p>
            <a:r>
              <a:rPr lang="nb-NO" sz="1050" b="0" i="0" u="none" strike="noStrike" kern="1200" baseline="0" dirty="0">
                <a:solidFill>
                  <a:schemeClr val="tx1"/>
                </a:solidFill>
                <a:latin typeface="+mn-lt"/>
                <a:ea typeface="+mn-ea"/>
                <a:cs typeface="+mn-cs"/>
              </a:rPr>
              <a:t>– å yte ekstraordinær innsats i levekårsutsatte områder</a:t>
            </a:r>
          </a:p>
          <a:p>
            <a:br>
              <a:rPr lang="nb-NO" sz="1050" b="0" i="0" kern="1200" dirty="0">
                <a:solidFill>
                  <a:schemeClr val="tx1"/>
                </a:solidFill>
                <a:effectLst/>
                <a:latin typeface="+mn-lt"/>
                <a:ea typeface="+mn-ea"/>
                <a:cs typeface="+mn-cs"/>
              </a:rPr>
            </a:br>
            <a:br>
              <a:rPr lang="nb-NO" sz="1050" b="0" i="0" kern="1200" dirty="0">
                <a:solidFill>
                  <a:schemeClr val="tx1"/>
                </a:solidFill>
                <a:effectLst/>
                <a:latin typeface="+mn-lt"/>
                <a:ea typeface="+mn-ea"/>
                <a:cs typeface="+mn-cs"/>
              </a:rPr>
            </a:br>
            <a:endParaRPr lang="nb-NO" sz="1050" b="0" i="0" kern="1200" dirty="0">
              <a:solidFill>
                <a:schemeClr val="tx1"/>
              </a:solidFill>
              <a:effectLst/>
              <a:latin typeface="+mn-lt"/>
              <a:ea typeface="+mn-ea"/>
              <a:cs typeface="+mn-cs"/>
            </a:endParaRPr>
          </a:p>
          <a:p>
            <a:endParaRPr lang="nb-NO" dirty="0"/>
          </a:p>
        </p:txBody>
      </p:sp>
    </p:spTree>
    <p:extLst>
      <p:ext uri="{BB962C8B-B14F-4D97-AF65-F5344CB8AC3E}">
        <p14:creationId xmlns:p14="http://schemas.microsoft.com/office/powerpoint/2010/main" val="1058790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3125189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1. Prisdrivende knutepunkts- og fortettingspolitikk gir utfordringer for barnefamiliene </a:t>
            </a:r>
            <a:br>
              <a:rPr lang="nb-NO" sz="1050" dirty="0"/>
            </a:br>
            <a:r>
              <a:rPr lang="nb-NO" sz="1050" dirty="0"/>
              <a:t>Flere av kommunene i landets storbyregioner og regioner med mellomstore byer peker på noen utfordrende fenomener og sammenhenger når fortettingsområder og knutepunkt bygges ut i tråd med nasjonal og regional politikk: høye boligpriser, ubalanse i tilbudet av ulike boligtyper og manglende rotasjon i boligmarkedet ved at eneboliger ikke frigis slik det var forventet.</a:t>
            </a:r>
            <a:br>
              <a:rPr lang="nb-NO" sz="1050" dirty="0"/>
            </a:br>
            <a:br>
              <a:rPr lang="nb-NO" sz="1050" dirty="0"/>
            </a:br>
            <a:r>
              <a:rPr lang="nb-NO" sz="1050" dirty="0"/>
              <a:t>Dette rammer barnefamilier og boligsøkende som defineres som «innbyggere med vanlige inntekter», men også ulike grupper vanskeligstilte fordi det er kostbart for kommunene å framskaffe kommunale boliger i disse områdene. </a:t>
            </a:r>
          </a:p>
          <a:p>
            <a:endParaRPr lang="nb-NO" sz="1050" dirty="0"/>
          </a:p>
          <a:p>
            <a:r>
              <a:rPr lang="nb-NO" sz="1050" i="0" dirty="0"/>
              <a:t>En av bykommunene beskriver utfordringene for barnefamiliene på følgende måte; </a:t>
            </a:r>
            <a:r>
              <a:rPr lang="nb-NO" sz="1050" i="1" dirty="0"/>
              <a:t>«Mange barnefamilier flytter ut av kommunen og bosetter seg i nabokommunene. Høye boligpriser og ønske om mer plass kan være en årsak til dette. Strengere krav til egenkapital har forverret situasjonen for mange. Det er en utfordring å bygge barnevennlig samtidig som man skal ta hensyn til økte krav om fortetting langs kollektivaksene.» </a:t>
            </a:r>
          </a:p>
          <a:p>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b="1" dirty="0"/>
              <a:t>2. Mismatch tilbud/etterspørsel - boligpreferanser og boligrotasjon.</a:t>
            </a:r>
          </a:p>
          <a:p>
            <a:r>
              <a:rPr lang="nb-NO" sz="1050" dirty="0"/>
              <a:t>Boligdekningen bestemmes ikke bare av tilgangen til nye boliger, men også av hvordan den eksisterende boligmassen utnyttes. Mange kommuner har en boligsammensetning  med en høy andel eneboliger og en lav andel leiligheter. Det er i utgangspunktet et godt møte mellom behovet for flere leiligheter og kravet om at hovedtyngden av nye boliger skal bygges sentralt. Det er ønskelig med </a:t>
            </a:r>
            <a:r>
              <a:rPr lang="nb-NO" sz="1050" b="1" dirty="0"/>
              <a:t>omfordeling</a:t>
            </a:r>
            <a:r>
              <a:rPr lang="nb-NO" sz="1050" dirty="0"/>
              <a:t> av boliger mellom barnefamilier som bor trangt og mindre husholdninger som bor i store boliger. Men denne rotasjonen går ikke alltid som ønsket, selv der det bygges nye leiligheter. </a:t>
            </a:r>
          </a:p>
          <a:p>
            <a:endParaRPr lang="nb-NO" sz="1050" dirty="0"/>
          </a:p>
          <a:p>
            <a:r>
              <a:rPr lang="nb-NO" sz="1050" dirty="0"/>
              <a:t>En del eldre som i utgangspunktet er motivert for å flytte i leilighet kan holde igjen på grunn av høye priser på leiligheter sett opp mot hva de får for eneboligen. Det kan også skyldes mangel på leiligheter i det nærmiljøet de bor i, og som de fortsatt ønsker å være en del av. </a:t>
            </a:r>
            <a:r>
              <a:rPr lang="nb-NO" sz="1050" dirty="0">
                <a:solidFill>
                  <a:srgbClr val="FFFF00"/>
                </a:solidFill>
              </a:rPr>
              <a:t>Boligsirkulasjonen fungerer best i sentrumsnære bydeler, både fordi det her ofte er en god prisbalanse mellom eneboliger og leiligheter, og fordi tilbudet av leiligheter er høyest her. </a:t>
            </a:r>
          </a:p>
          <a:p>
            <a:endParaRPr lang="nb-NO" sz="1050" dirty="0"/>
          </a:p>
          <a:p>
            <a:r>
              <a:rPr lang="nb-NO" sz="1050" dirty="0"/>
              <a:t>Begrenset kunnskap om ulike gruppers preferanser både når det gjelder bolig og bomiljø kan være en utfordring. Vi kommer tilbake til metoder for å bygge slik kunnskap under «strategiske grep» senere i presentasjonen. </a:t>
            </a:r>
          </a:p>
          <a:p>
            <a:endParaRPr lang="nb-NO" sz="1050" dirty="0"/>
          </a:p>
          <a:p>
            <a:endParaRPr lang="nb-NO" sz="1050" dirty="0">
              <a:sym typeface="Wingdings" panose="05000000000000000000" pitchFamily="2" charset="2"/>
            </a:endParaRPr>
          </a:p>
          <a:p>
            <a:endParaRPr lang="nb-NO" sz="1050" dirty="0"/>
          </a:p>
        </p:txBody>
      </p:sp>
    </p:spTree>
    <p:extLst>
      <p:ext uri="{BB962C8B-B14F-4D97-AF65-F5344CB8AC3E}">
        <p14:creationId xmlns:p14="http://schemas.microsoft.com/office/powerpoint/2010/main" val="3740139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b="1" dirty="0">
                <a:sym typeface="Wingdings" panose="05000000000000000000" pitchFamily="2" charset="2"/>
              </a:rPr>
              <a:t>3. </a:t>
            </a:r>
            <a:r>
              <a:rPr lang="nb-NO" sz="1050" b="1" dirty="0"/>
              <a:t>Mange boligbytter gjennom en «boligkarriere»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Boforhold veksler gjennom livsløpet. På tross av individuelle og geografiske forskjeller, er det noen trekk som går igjen i de fleste «boligkarrierer»: når unge flytter hjemmefra, bor mange i leide, små boliger. Mange kjøper sin første bolig etter endt utdanning, alene eller som par. Siden flytter man kanskje nok en gang (kanskje to eller flere) til en større bolig, avhengig av behov og økonomi. Når barna flytter ut sitter mange foreldre igjen i en svært rommelig bolig, ofte større enn man ønsker seg, og i tillegg dårlig tilrettelagt for endringer i funksjonsevne. </a:t>
            </a:r>
          </a:p>
          <a:p>
            <a:endParaRPr lang="nb-NO" sz="1050" dirty="0"/>
          </a:p>
          <a:p>
            <a:r>
              <a:rPr lang="nb-NO" sz="1050" dirty="0"/>
              <a:t>Det å bytte bolig mange ganger gjennom livet har både økonomiske og sosiale kostnader for den enkelte husstand. Flyttehyppighet har også innvirkning på sosial stabilitet i et nærmiljø. Spesielt etter at vi får barn, vil mange ønske å bli boende i samme nabolag, selv om vi trenger en større bolig. Mulighet for å bytte til en mer tilpasset bolig i nærmiljøet er også viktig for mange eldre. Variasjon i boligtype og -størrelse innenfor det enkelte nabolag/skolekrets, vil imøtekomme dette. </a:t>
            </a:r>
            <a:endParaRPr lang="nb-NO" sz="1050"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solidFill>
                <a:srgbClr val="FFFF00"/>
              </a:solidFill>
            </a:endParaRPr>
          </a:p>
          <a:p>
            <a:pPr marL="0" indent="0">
              <a:buFontTx/>
              <a:buNone/>
            </a:pPr>
            <a:r>
              <a:rPr lang="nb-NO" sz="1050" b="1" dirty="0"/>
              <a:t>4. For lite heterogene/mangfoldige boligområder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En mangfoldig befolkning med hensyn til levekår, økonomi og bakgrunn oppleves av mange som en berikelse</a:t>
            </a:r>
            <a:r>
              <a:rPr lang="nb-NO" sz="1050" i="0" dirty="0"/>
              <a:t>. </a:t>
            </a:r>
            <a:r>
              <a:rPr lang="nb-NO" sz="1050" i="0" strike="noStrike" dirty="0"/>
              <a:t>Forskning på nabolagseffekter indikerer at </a:t>
            </a:r>
            <a:r>
              <a:rPr lang="nb-NO" sz="1050" kern="1200" dirty="0">
                <a:solidFill>
                  <a:schemeClr val="tx1"/>
                </a:solidFill>
                <a:effectLst/>
                <a:latin typeface="+mn-lt"/>
                <a:ea typeface="+mn-ea"/>
                <a:cs typeface="+mn-cs"/>
              </a:rPr>
              <a:t>blanding av sosiale og etniske grupper gir større toleranse, økt samhandling og utjevning av livssjanser (Brattbakk og Wessel, 2009). </a:t>
            </a:r>
            <a:r>
              <a:rPr lang="nb-NO" sz="1050" dirty="0"/>
              <a:t>Mange såkalt ressurssterke vil også tiltrekkes av et mangfoldig nabolag, forutsatt at viktige bo- og nærmiljøkvaliteter er på plass. </a:t>
            </a:r>
          </a:p>
          <a:p>
            <a:pPr marL="0" indent="0">
              <a:buFontTx/>
              <a:buNone/>
            </a:pPr>
            <a:endParaRPr lang="nb-NO" sz="1050" dirty="0"/>
          </a:p>
          <a:p>
            <a:pPr marL="0" indent="0">
              <a:buFontTx/>
              <a:buNone/>
            </a:pPr>
            <a:r>
              <a:rPr lang="nb-NO" sz="1050" dirty="0"/>
              <a:t>Kommunene uttrykker i sine planer at de ønsker et boligmarked med en sosial profil, som rommer tilbud til et bredt spekter av hushold. De ønsker både tilgang til bolig for alle grupper, og et mangfold av innbyggere i lokalmiljøene. Dette krever en bredde i nybyggingen som ikke nødvendigvis sikres gjennom markedsstyrt boligbygging alene. </a:t>
            </a:r>
          </a:p>
          <a:p>
            <a:pPr marL="0" indent="0">
              <a:buFontTx/>
              <a:buNone/>
            </a:pP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Vårt markedsstyrte boligmarked har en iboende tendens til å sortere tilbudet etter eksisterende skillelinjer i samfunnet. Det er et kjent fenomen at boligpriser fordeler seg ulikt geografisk, både på nasjonalt, regionalt og lokalt nivå. De færreste kommuner ønsker seg områder med svært lave priser, fordi dette skaper en opphoping av hushold med lav økonomi i noen områder og «rike enklaver» i andre deler. Når det allikevel ofte blir slik, skyldes dette blant annet at det i områder med lave priser ofte oppstår en selvforsterkende effekt ved at hushold flytter til områder med høyere sosioøkonomisk status når økonomien deres tillater det. </a:t>
            </a:r>
            <a:r>
              <a:rPr lang="nb-NO" sz="1050" i="0" dirty="0"/>
              <a:t>Flere kommuner er bekymret for en økende geografisk sortering av hushold, og ønsker et heterogent boligmarked med bredt tilbud av boliger – også prismessig – i alle deler av kommunen. </a:t>
            </a:r>
          </a:p>
          <a:p>
            <a:endParaRPr lang="nb-NO" sz="1050" dirty="0"/>
          </a:p>
          <a:p>
            <a:endParaRPr lang="nb-NO" sz="1050" dirty="0"/>
          </a:p>
        </p:txBody>
      </p:sp>
    </p:spTree>
    <p:extLst>
      <p:ext uri="{BB962C8B-B14F-4D97-AF65-F5344CB8AC3E}">
        <p14:creationId xmlns:p14="http://schemas.microsoft.com/office/powerpoint/2010/main" val="1032714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sz="1050" dirty="0"/>
              <a:t> </a:t>
            </a:r>
            <a:r>
              <a:rPr lang="nb-NO" sz="1050" b="1" dirty="0"/>
              <a:t>5. Bolig- og bomiljøkvaliteter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Når kommunene bygger høyere og tettere, øker kravet til sikring av kvalitet, både i selve boligen og i uteområder/nærmiljø. Høy og tett bebyggelse utfordrer både størrelse og kvalitet på uteområdene. I nye transformasjonsområder er det mange eksempler på trange, skyggefulle uteområder som i tillegg har dårlig mikroklima </a:t>
            </a:r>
            <a:r>
              <a:rPr lang="nb-NO" sz="1050" dirty="0" err="1"/>
              <a:t>pga</a:t>
            </a:r>
            <a:r>
              <a:rPr lang="nb-NO" sz="1050" dirty="0"/>
              <a:t> fallvinder mellom byggene. Fortetting i kollektivknutepunkter og sentrumsområder gir også ofte større utfordringer knyttet til støy, luftforurensing og trafikksikkerhet.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Hvis vi ser på kvaliteten på selve boligen, har det skjedd en dreining mot stadig større fokus på tekniske krav i kombinasjon med mer bruk av standardløsninger som følge av økt industrialisering av </a:t>
            </a:r>
            <a:r>
              <a:rPr lang="nb-NO" sz="1050" dirty="0" err="1"/>
              <a:t>byggebransjen</a:t>
            </a:r>
            <a:r>
              <a:rPr lang="nb-NO" sz="1050" dirty="0"/>
              <a:t>,. Dette kan være bra for energieffektivitet og pris, men kan gå på bekostning av boligenes bruksvennlighet og funksjonalitet (</a:t>
            </a:r>
            <a:r>
              <a:rPr lang="nb-NO" sz="1050" dirty="0" err="1"/>
              <a:t>bodkapasitet</a:t>
            </a:r>
            <a:r>
              <a:rPr lang="nb-NO" sz="1050" dirty="0"/>
              <a:t>, romstørrelse m.m.).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endParaRPr lang="nb-NO" sz="1050" dirty="0">
              <a:sym typeface="Wingdings" panose="05000000000000000000" pitchFamily="2" charset="2"/>
            </a:endParaRPr>
          </a:p>
          <a:p>
            <a:r>
              <a:rPr lang="nb-NO" sz="1050" b="1" dirty="0"/>
              <a:t>6. Nok boliger til ulike grupper vanskeligstilte</a:t>
            </a:r>
          </a:p>
          <a:p>
            <a:r>
              <a:rPr lang="nb-NO" sz="1050" dirty="0"/>
              <a:t>Flere kommuner peker også på at det tar lang tid og er ressurskrevende prosesser å få fram boliger for vanskeligstilte på boligmarkedet der det er spesielle krav til boligene. Enkelte peker også på at det er ulikt i kommunene om de statlige virkemidlene brukes fullt ut, og at dette kan gå ut over de som trenger det i boligmarkedet. </a:t>
            </a:r>
            <a:br>
              <a:rPr lang="nb-NO" sz="1050" dirty="0"/>
            </a:br>
            <a:br>
              <a:rPr lang="nb-NO" sz="1050" dirty="0"/>
            </a:br>
            <a:r>
              <a:rPr lang="nb-NO" sz="1050" dirty="0"/>
              <a:t>Tidkrevende prosesser og høye priser i sentrumsområder øker faren for at kommunen velger å lokalisere kommunale boliger i mindre sentrale deler av kommunen, noe som kan være uønsket både ut fra brukernes behov, kommuneøkonomi og fare for opphoping av boliger for vanskeligstilte. </a:t>
            </a:r>
          </a:p>
          <a:p>
            <a:endParaRPr lang="nb-NO" sz="1050" dirty="0">
              <a:sym typeface="Wingdings" panose="05000000000000000000" pitchFamily="2" charset="2"/>
            </a:endParaRPr>
          </a:p>
          <a:p>
            <a:endParaRPr lang="nb-NO" sz="1050" dirty="0"/>
          </a:p>
        </p:txBody>
      </p:sp>
    </p:spTree>
    <p:extLst>
      <p:ext uri="{BB962C8B-B14F-4D97-AF65-F5344CB8AC3E}">
        <p14:creationId xmlns:p14="http://schemas.microsoft.com/office/powerpoint/2010/main" val="866565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b="1" dirty="0"/>
              <a:t>7. Glidende overgang mellom sosioøkonomiske utfordringer og boligsosiale behov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Boligpolitiske planer i norske kommuner peker på et tredelt boligbehov med glidende overganger: 1) Et ordinært boligmarked, 2) boliger for vanskeligstilte med krav på hjelp, og 3) boliger for innbyggere med «vanlige inntekter» og lite egenkapital. Innbyggere med «vanlige inntekter» kan ikke defineres entydig. I vekstregioner med høye boligpriser og en arealpolitikk som prioriterer fortetting og knutepunktutvikling kan dette for eksempel gjelde barnefamilier med lite egenkapital og andre som ikke blir definert som vanskeligstilte. (Vi kommer nærmere inn på dette på neste lysark, om den såkalte «familieindeksen».) Et viktig spørsmål er hvordan det kan forebygges at innbyggere blir vanskeligstilte i boligmarkedet. </a:t>
            </a:r>
            <a:br>
              <a:rPr lang="nb-NO" sz="1050" dirty="0"/>
            </a:br>
            <a:endParaRPr lang="nb-NO" sz="1050" dirty="0"/>
          </a:p>
          <a:p>
            <a:r>
              <a:rPr lang="nb-NO" sz="1050" b="1" dirty="0"/>
              <a:t>8. Fragmentert ansvar for boligpolitikken </a:t>
            </a:r>
          </a:p>
          <a:p>
            <a:r>
              <a:rPr lang="nb-NO" sz="1050" dirty="0"/>
              <a:t>Boligpolitikken er fragmentert på ulike kommunale etater, kommunale selskap og offentlige og private aktører. Dette reiser en rekke utfordringer som berører intern organisering i kommunen, samarbeidet med andre offentlige myndigheter og med private boligutviklere. Samarbeid på tvers av sektorer og implementering i kommunens planverk framheves som avgjørende for å lykkes. En av bykommunene har beskrevet utfordringen på følgende måte: </a:t>
            </a:r>
            <a:r>
              <a:rPr lang="nb-NO" sz="1050" i="1" dirty="0"/>
              <a:t>«Boligpolitikken preges av mange aktører, lite koordinering og strukturelle begrensninger innenfor for eksempel finansiering fra Husbanken, som kun støtter kommunale prosjekter til vanskeligstilte/beboere med særskilte behov. Det er behov for styrket gjennomføringsevne og økt samarbeid på tvers internt i kommunen og mellom offentlig og private aktører».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endParaRPr lang="nb-NO" sz="1050" dirty="0"/>
          </a:p>
          <a:p>
            <a:endParaRPr lang="nb-NO" sz="1050" dirty="0"/>
          </a:p>
        </p:txBody>
      </p:sp>
    </p:spTree>
    <p:extLst>
      <p:ext uri="{BB962C8B-B14F-4D97-AF65-F5344CB8AC3E}">
        <p14:creationId xmlns:p14="http://schemas.microsoft.com/office/powerpoint/2010/main" val="1402961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b="0" dirty="0">
                <a:effectLst/>
              </a:rPr>
              <a:t>Som illustrasjon på de sosiale utfordringene som høye boligpriser i kollektivknutepunkter og fortettingsområder gir, har selskapet Eiendomsverdi AS utarbeidet den norske </a:t>
            </a:r>
            <a:r>
              <a:rPr lang="nb-NO" sz="1050" b="1" dirty="0">
                <a:effectLst/>
              </a:rPr>
              <a:t>familieindeksen</a:t>
            </a:r>
            <a:r>
              <a:rPr lang="nb-NO" sz="1050" b="0" dirty="0">
                <a:effectLst/>
              </a:rPr>
              <a:t>. Indeksen er </a:t>
            </a:r>
            <a:r>
              <a:rPr lang="nb-NO" sz="1050" b="0" i="0" kern="1200" dirty="0">
                <a:solidFill>
                  <a:schemeClr val="tx1"/>
                </a:solidFill>
                <a:effectLst/>
                <a:latin typeface="+mn-lt"/>
                <a:ea typeface="+mn-ea"/>
                <a:cs typeface="+mn-cs"/>
              </a:rPr>
              <a:t>ment å gi en indikasjon på om bolig er dyrt eller ikke, sett opp med rente- og inntektsnivå. Den viser hva slags bolig en gjennomsnittlig norsk familie har mulighet til å kjøpe i en gitt by/region, og er utarbeidet for noen utvalgte byer i Norge over tid. Hensikten med indeksen er å illustrere om det er mulig for en familie med normal inntekt å kunne kjøpe bolig i en gitt by.</a:t>
            </a:r>
          </a:p>
          <a:p>
            <a:endParaRPr lang="nb-NO" sz="1050" b="0" i="0" kern="1200" dirty="0">
              <a:solidFill>
                <a:schemeClr val="tx1"/>
              </a:solidFill>
              <a:effectLst/>
              <a:latin typeface="+mn-lt"/>
              <a:ea typeface="+mn-ea"/>
              <a:cs typeface="+mn-cs"/>
            </a:endParaRPr>
          </a:p>
          <a:p>
            <a:r>
              <a:rPr lang="nb-NO" sz="1050" b="0" i="0" kern="1200" dirty="0">
                <a:solidFill>
                  <a:schemeClr val="tx1"/>
                </a:solidFill>
                <a:effectLst/>
                <a:latin typeface="+mn-lt"/>
                <a:ea typeface="+mn-ea"/>
                <a:cs typeface="+mn-cs"/>
              </a:rPr>
              <a:t>Familien i indeksen består av en sykepleier, en lærer og deres to barn. Den viktigste forskjellen på familien og den single sykepleieren i den såkalte </a:t>
            </a:r>
            <a:r>
              <a:rPr lang="nb-NO" sz="1050" b="1" i="1" kern="1200" dirty="0">
                <a:solidFill>
                  <a:schemeClr val="tx1"/>
                </a:solidFill>
                <a:effectLst/>
                <a:latin typeface="+mn-lt"/>
                <a:ea typeface="+mn-ea"/>
                <a:cs typeface="+mn-cs"/>
              </a:rPr>
              <a:t>sykepleierindeksen</a:t>
            </a:r>
            <a:r>
              <a:rPr lang="nb-NO" sz="1050" b="0" i="0" kern="1200" dirty="0">
                <a:solidFill>
                  <a:schemeClr val="tx1"/>
                </a:solidFill>
                <a:effectLst/>
                <a:latin typeface="+mn-lt"/>
                <a:ea typeface="+mn-ea"/>
                <a:cs typeface="+mn-cs"/>
              </a:rPr>
              <a:t> er at familien har behov for større plass - minst 100 kvadratmeter bolig. Dersom familien kan kjøpe en stor andel av boligene i et område, så er prisene lave og det finnes boliger som dekker familiens behov. Dersom familien ikke kan kjøpe noen av boligene i en by, da er det enten for dyrt eller for små boliger for en familie på fire. </a:t>
            </a:r>
          </a:p>
          <a:p>
            <a:endParaRPr lang="nb-NO" sz="1050" b="0" i="0" kern="1200" dirty="0">
              <a:solidFill>
                <a:schemeClr val="tx1"/>
              </a:solidFill>
              <a:effectLst/>
              <a:latin typeface="+mn-lt"/>
              <a:ea typeface="+mn-ea"/>
              <a:cs typeface="+mn-cs"/>
            </a:endParaRPr>
          </a:p>
          <a:p>
            <a:r>
              <a:rPr lang="nb-NO" sz="1050" b="0" i="0" kern="1200" dirty="0">
                <a:solidFill>
                  <a:schemeClr val="tx1"/>
                </a:solidFill>
                <a:effectLst/>
                <a:latin typeface="+mn-lt"/>
                <a:ea typeface="+mn-ea"/>
                <a:cs typeface="+mn-cs"/>
              </a:rPr>
              <a:t>Egenkapitalen vil variere fra familie til familie, men i analysen er det lagt til grunn at familien har spart opp 15 prosent egenkapital. Den samlede inntekten, inkl. barnetrygd, er anslått til drøyt 1,1 </a:t>
            </a:r>
            <a:r>
              <a:rPr lang="nb-NO" sz="1050" b="0" i="0" kern="1200" dirty="0" err="1">
                <a:solidFill>
                  <a:schemeClr val="tx1"/>
                </a:solidFill>
                <a:effectLst/>
                <a:latin typeface="+mn-lt"/>
                <a:ea typeface="+mn-ea"/>
                <a:cs typeface="+mn-cs"/>
              </a:rPr>
              <a:t>mill</a:t>
            </a:r>
            <a:r>
              <a:rPr lang="nb-NO" sz="1050" b="0" i="0" kern="1200" dirty="0">
                <a:solidFill>
                  <a:schemeClr val="tx1"/>
                </a:solidFill>
                <a:effectLst/>
                <a:latin typeface="+mn-lt"/>
                <a:ea typeface="+mn-ea"/>
                <a:cs typeface="+mn-cs"/>
              </a:rPr>
              <a:t> kr. </a:t>
            </a:r>
            <a:r>
              <a:rPr lang="nb-NO" sz="1050" b="0" i="1" kern="1200" dirty="0">
                <a:solidFill>
                  <a:schemeClr val="tx1"/>
                </a:solidFill>
                <a:effectLst/>
                <a:latin typeface="+mn-lt"/>
                <a:ea typeface="+mn-ea"/>
                <a:cs typeface="+mn-cs"/>
              </a:rPr>
              <a:t>Med en forutsetning om kr 400.000 i samlet studielån er maksimalt boliglån stipulert til </a:t>
            </a:r>
            <a:r>
              <a:rPr lang="nb-NO" sz="1050" b="0" i="1" kern="1200" dirty="0" err="1">
                <a:solidFill>
                  <a:schemeClr val="tx1"/>
                </a:solidFill>
                <a:effectLst/>
                <a:latin typeface="+mn-lt"/>
                <a:ea typeface="+mn-ea"/>
                <a:cs typeface="+mn-cs"/>
              </a:rPr>
              <a:t>ca</a:t>
            </a:r>
            <a:r>
              <a:rPr lang="nb-NO" sz="1050" b="0" i="1" kern="1200" dirty="0">
                <a:solidFill>
                  <a:schemeClr val="tx1"/>
                </a:solidFill>
                <a:effectLst/>
                <a:latin typeface="+mn-lt"/>
                <a:ea typeface="+mn-ea"/>
                <a:cs typeface="+mn-cs"/>
              </a:rPr>
              <a:t> 5,3 </a:t>
            </a:r>
            <a:r>
              <a:rPr lang="nb-NO" sz="1050" b="0" i="1" kern="1200" dirty="0" err="1">
                <a:solidFill>
                  <a:schemeClr val="tx1"/>
                </a:solidFill>
                <a:effectLst/>
                <a:latin typeface="+mn-lt"/>
                <a:ea typeface="+mn-ea"/>
                <a:cs typeface="+mn-cs"/>
              </a:rPr>
              <a:t>mill</a:t>
            </a:r>
            <a:r>
              <a:rPr lang="nb-NO" sz="1050" b="0" i="1" kern="1200" dirty="0">
                <a:solidFill>
                  <a:schemeClr val="tx1"/>
                </a:solidFill>
                <a:effectLst/>
                <a:latin typeface="+mn-lt"/>
                <a:ea typeface="+mn-ea"/>
                <a:cs typeface="+mn-cs"/>
              </a:rPr>
              <a:t> kr. Med 85% belåningsgrad gir dette familien mulighet til å kjøpe en bolig til </a:t>
            </a:r>
            <a:r>
              <a:rPr lang="nb-NO" sz="1050" b="0" i="1" kern="1200" dirty="0" err="1">
                <a:solidFill>
                  <a:schemeClr val="tx1"/>
                </a:solidFill>
                <a:effectLst/>
                <a:latin typeface="+mn-lt"/>
                <a:ea typeface="+mn-ea"/>
                <a:cs typeface="+mn-cs"/>
              </a:rPr>
              <a:t>ca</a:t>
            </a:r>
            <a:r>
              <a:rPr lang="nb-NO" sz="1050" b="0" i="1" kern="1200" dirty="0">
                <a:solidFill>
                  <a:schemeClr val="tx1"/>
                </a:solidFill>
                <a:effectLst/>
                <a:latin typeface="+mn-lt"/>
                <a:ea typeface="+mn-ea"/>
                <a:cs typeface="+mn-cs"/>
              </a:rPr>
              <a:t> 6,25 mill. kr.  </a:t>
            </a:r>
          </a:p>
          <a:p>
            <a:endParaRPr lang="nb-NO" sz="1050" b="0" i="1" kern="1200" dirty="0">
              <a:solidFill>
                <a:schemeClr val="tx1"/>
              </a:solidFill>
              <a:effectLst/>
              <a:latin typeface="+mn-lt"/>
              <a:ea typeface="+mn-ea"/>
              <a:cs typeface="+mn-cs"/>
            </a:endParaRPr>
          </a:p>
          <a:p>
            <a:r>
              <a:rPr lang="nb-NO" sz="1050" b="0" i="0" kern="1200" dirty="0">
                <a:solidFill>
                  <a:schemeClr val="tx1"/>
                </a:solidFill>
                <a:effectLst/>
                <a:latin typeface="+mn-lt"/>
                <a:ea typeface="+mn-ea"/>
                <a:cs typeface="+mn-cs"/>
              </a:rPr>
              <a:t>Figuren viser hvor stor andel av boligene omsatt i 2019 man hadde hatt råd til med et budsjett på 6 255 000 og krav om minst 100 kvadratmeter. I Oslo kunne familien kjøpe 3 av 100 boliger i 2019. I Bergen kunne familien kjøpe 25 av 100 boliger, mens i Fredrikstad/Sarpsborg, Hamar m/Stange, Ålesund, Kristiansand og Porsgrunn/Skien kunne familien kjøpe rundt 40 prosent av boligene omsatt.</a:t>
            </a:r>
          </a:p>
          <a:p>
            <a:endParaRPr lang="nb-NO" sz="1050" b="0" i="0" kern="1200" dirty="0">
              <a:solidFill>
                <a:schemeClr val="tx1"/>
              </a:solidFill>
              <a:effectLst/>
              <a:latin typeface="+mn-lt"/>
              <a:ea typeface="+mn-ea"/>
              <a:cs typeface="+mn-cs"/>
            </a:endParaRPr>
          </a:p>
          <a:p>
            <a:r>
              <a:rPr lang="nb-NO" sz="1050" b="0" i="0" kern="1200" dirty="0">
                <a:solidFill>
                  <a:schemeClr val="tx1"/>
                </a:solidFill>
                <a:effectLst/>
                <a:latin typeface="+mn-lt"/>
                <a:ea typeface="+mn-ea"/>
                <a:cs typeface="+mn-cs"/>
              </a:rPr>
              <a:t>Familieindeksen viser at norske boligpriser er relativt lave i 2019 gitt dagens rente, inntektsnivå og bankenes kredittpolitikk. En normal familie med et boligbehov på 100 kvadratmeter har gode valgmuligheter, med unntak av store deler av Oslo og sentrale strøk i Bergen. Hvis tallene brekkes ned på lavere nivå, vil det imidlertid fort avtegne seg et bilde der større boliger med nærhet til et mangfoldig sentrum og et godt kollektivtilbud fort blir for dyre for indeksfamilien. Dette vil lett resultere i lange arbeidsreiser og større avhengighet av personbil. </a:t>
            </a:r>
          </a:p>
          <a:p>
            <a:endParaRPr lang="nb-NO" sz="1050" b="0" i="0" kern="1200" dirty="0">
              <a:solidFill>
                <a:schemeClr val="tx1"/>
              </a:solidFill>
              <a:effectLst/>
              <a:latin typeface="+mn-lt"/>
              <a:ea typeface="+mn-ea"/>
              <a:cs typeface="+mn-cs"/>
            </a:endParaRPr>
          </a:p>
          <a:p>
            <a:r>
              <a:rPr lang="nb-NO" sz="1050" b="0" i="0" kern="1200" dirty="0">
                <a:solidFill>
                  <a:schemeClr val="tx1"/>
                </a:solidFill>
                <a:effectLst/>
                <a:latin typeface="+mn-lt"/>
                <a:ea typeface="+mn-ea"/>
                <a:cs typeface="+mn-cs"/>
              </a:rPr>
              <a:t>Det er også verdt å nevne at indeksen heller ikke fanger opp renoveringskostnader som ofte påløper ved kjøp av brukte boliger generelt, og kanskje spesielt brukte eneboliger.  </a:t>
            </a:r>
          </a:p>
          <a:p>
            <a:endParaRPr lang="nb-NO" sz="1050" dirty="0"/>
          </a:p>
          <a:p>
            <a:endParaRPr lang="nb-NO" dirty="0"/>
          </a:p>
        </p:txBody>
      </p:sp>
    </p:spTree>
    <p:extLst>
      <p:ext uri="{BB962C8B-B14F-4D97-AF65-F5344CB8AC3E}">
        <p14:creationId xmlns:p14="http://schemas.microsoft.com/office/powerpoint/2010/main" val="771904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ser dere temaene vi skal igjennom i dette innlegget. Til høyre ser dere hovedanbefalingene fra prosjektet: Strategiske grep. Disse skal vi komme nærmere tilbake til i pkt. 5. </a:t>
            </a:r>
          </a:p>
        </p:txBody>
      </p:sp>
    </p:spTree>
    <p:extLst>
      <p:ext uri="{BB962C8B-B14F-4D97-AF65-F5344CB8AC3E}">
        <p14:creationId xmlns:p14="http://schemas.microsoft.com/office/powerpoint/2010/main" val="1230446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737542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Bygg kunnskap og velg politisk retning</a:t>
            </a:r>
            <a:endParaRPr lang="nb-NO" sz="1050" dirty="0"/>
          </a:p>
          <a:p>
            <a:r>
              <a:rPr lang="nb-NO" sz="1050" dirty="0"/>
              <a:t>Kommunene forholder seg til befolkningsprognoser i sin planlegging, gjerne gjennom bruk av statistikkverktøyet Kompas (Kommunenes plan- og analysesystem) som supplement til SSBs </a:t>
            </a:r>
            <a:r>
              <a:rPr lang="nb-NO" sz="1050" dirty="0" err="1"/>
              <a:t>befolkningsfremskrivinger</a:t>
            </a:r>
            <a:r>
              <a:rPr lang="nb-NO" sz="1050" dirty="0"/>
              <a:t>. Kompas er et statistikkverktøy med et  lokalt definert boligbyggeprogram som grunnlag. Det er imidlertid viktig med utdypende kjennskap til hele kommunens boligmasse, der eksisterende boligtilbud og befolkningsprognoser sees i sammenheng med eksisterende boligtilbud og boligpreferanser. En slik helhetlig boligbehovsanalyse kan bestå både av data fra formaliserte program som Kompas, og løsere metoder som boligpreferanseundersøkelser og andre undersøkelser som gjennomføres med ujevne mellomrom. </a:t>
            </a:r>
          </a:p>
          <a:p>
            <a:endParaRPr lang="nb-NO" sz="1050" dirty="0"/>
          </a:p>
          <a:p>
            <a:r>
              <a:rPr lang="nb-NO" sz="1050" dirty="0"/>
              <a:t>Med et oppdatert kunnskapsgrunnlag på plass, ligger det til rette for en prosess (f.eks. i forbindelse med å lage kommuneplanens samfunnsdel) der politikerne drøfter mål og strategier i boligpolitikken. </a:t>
            </a:r>
          </a:p>
          <a:p>
            <a:endParaRPr lang="nb-NO" sz="1050" dirty="0"/>
          </a:p>
          <a:p>
            <a:endParaRPr lang="nb-NO" sz="1050" dirty="0"/>
          </a:p>
          <a:p>
            <a:r>
              <a:rPr lang="nb-NO" sz="1050" dirty="0"/>
              <a:t>Illustrasjonen viser «Program for boligforsyning 2019-2030 – melding om status og forslag til videre oppfølging» fra Bergen kommune. I dokumentet defineres bl.a. oppfølgingspunkter for videre arbeid:</a:t>
            </a:r>
            <a:br>
              <a:rPr lang="nb-NO" sz="1050" dirty="0"/>
            </a:br>
            <a:endParaRPr lang="nb-NO" sz="1050" dirty="0"/>
          </a:p>
          <a:p>
            <a:pPr marL="171450" indent="-171450">
              <a:buFontTx/>
              <a:buChar char="-"/>
            </a:pPr>
            <a:r>
              <a:rPr lang="nb-NO" sz="1050" dirty="0"/>
              <a:t>Utforme klare mål for en fremtidsrettet boligpolitikk for Bergen</a:t>
            </a:r>
          </a:p>
          <a:p>
            <a:pPr marL="171450" indent="-171450">
              <a:buFontTx/>
              <a:buChar char="-"/>
            </a:pPr>
            <a:r>
              <a:rPr lang="nb-NO" sz="1050" dirty="0"/>
              <a:t>Behov for mer kunnskap om hvilke preferanser barnefamilier har ved valg av bolig og bosted</a:t>
            </a:r>
          </a:p>
          <a:p>
            <a:pPr marL="171450" indent="-171450">
              <a:buFontTx/>
              <a:buChar char="-"/>
            </a:pPr>
            <a:r>
              <a:rPr lang="nb-NO" sz="1050" dirty="0"/>
              <a:t>Kartlegge hva som skal til for at eldre frigir sine eneboliger.</a:t>
            </a:r>
          </a:p>
          <a:p>
            <a:pPr marL="171450" indent="-171450">
              <a:buFontTx/>
              <a:buChar char="-"/>
            </a:pPr>
            <a:r>
              <a:rPr lang="nb-NO" sz="1050" dirty="0"/>
              <a:t>Kartlegge om dagens eneboliger har kvaliteter som tilfredsstiller forventningene de unge stiller til boligene. </a:t>
            </a:r>
          </a:p>
          <a:p>
            <a:pPr marL="171450" indent="-171450">
              <a:buFontTx/>
              <a:buChar char="-"/>
            </a:pPr>
            <a:r>
              <a:rPr lang="nb-NO" sz="1050" dirty="0"/>
              <a:t>Undersøke potensialet for utbygging i de ulike fortettingsområdene nærmere</a:t>
            </a:r>
          </a:p>
          <a:p>
            <a:pPr marL="171450" indent="-171450">
              <a:buFontTx/>
              <a:buChar char="-"/>
            </a:pPr>
            <a:r>
              <a:rPr lang="nb-NO" sz="1050" dirty="0"/>
              <a:t>Delta i fylkeskommunens arbeid med regionalt boligforsyningsprogram</a:t>
            </a:r>
          </a:p>
          <a:p>
            <a:pPr marL="171450" indent="-171450">
              <a:buFontTx/>
              <a:buChar char="-"/>
            </a:pPr>
            <a:r>
              <a:rPr lang="nb-NO" sz="1050" dirty="0"/>
              <a:t>Utrede behov for andre virkemidler i samarbeid med andre storbyer</a:t>
            </a:r>
          </a:p>
          <a:p>
            <a:pPr marL="171450" indent="-171450">
              <a:buFontTx/>
              <a:buChar char="-"/>
            </a:pPr>
            <a:r>
              <a:rPr lang="nb-NO" sz="1050" dirty="0"/>
              <a:t>Vurdere behov for et forum for boligpolitikk med deltakelse fra både offentlige og private aktører</a:t>
            </a:r>
          </a:p>
          <a:p>
            <a:pPr marL="171450" indent="-171450">
              <a:buFontTx/>
              <a:buChar char="-"/>
            </a:pPr>
            <a:endParaRPr lang="nb-NO" sz="1050" dirty="0"/>
          </a:p>
          <a:p>
            <a:pPr marL="0" indent="0">
              <a:buFontTx/>
              <a:buNone/>
            </a:pPr>
            <a:r>
              <a:rPr lang="nb-NO" sz="1050" dirty="0"/>
              <a:t>Programmet er bl.a. fulgt opp med en boligpreferanseundersøkelse med fokus både på eldre og barnefamilier. Prosessen i Bergen omfatter både mål- og strategiarbeid og kunnskapsbygging/metodeutvikling i samarbeid med eksterne. Samarbeid, både kommuner imellom, med regionale myndigheter, utbyggerbransjen og gjerne også med innbyggerne, er sentralt i å lage et helhetlig kunnskapsgrunnlag for å meisle ut kommunens boligpolitikk. </a:t>
            </a:r>
          </a:p>
          <a:p>
            <a:pPr marL="0" indent="0">
              <a:buFontTx/>
              <a:buNone/>
            </a:pPr>
            <a:endParaRPr lang="nb-NO" sz="1050" dirty="0"/>
          </a:p>
          <a:p>
            <a:r>
              <a:rPr lang="nb-NO" sz="1050" dirty="0"/>
              <a:t>Et råd til kommuner som ønsker ytterligere dybdekunnskap kan være å starte en lavterskeldialog med eldre i eneboligområder, der det drøftes hvordan man kan få til større rotasjon og bedre treffsikkerhet inn mot deres preferanser: Hvordan planlegge med utgangspunkt i </a:t>
            </a:r>
            <a:r>
              <a:rPr lang="nb-NO" sz="1050" dirty="0" err="1"/>
              <a:t>eldres</a:t>
            </a:r>
            <a:r>
              <a:rPr lang="nb-NO" sz="1050" dirty="0"/>
              <a:t> referanser, både når det gjelder bolig og bomiljø? Dette er en tilnærming som med fordel kan brukes på områdenivå internt i den enkelte kommune, med utgangspunkt i data på grunnkretsnivå. Tilsvarende tilnærming kan gjerne brukes overfor barnefamilier. </a:t>
            </a:r>
          </a:p>
        </p:txBody>
      </p:sp>
    </p:spTree>
    <p:extLst>
      <p:ext uri="{BB962C8B-B14F-4D97-AF65-F5344CB8AC3E}">
        <p14:creationId xmlns:p14="http://schemas.microsoft.com/office/powerpoint/2010/main" val="4267877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eksempler på to publikasjoner med dybdedokumentasjon ang. flyttemønstre og boligpreferanser for hhv. eldre og barnefamilier. Denne type kunnskap kan være nyttig uavhengig av om det gjennomføres boligpreferanseundersøkelser på kommunalt nivå, slik bl.a. Bergen har gjort. </a:t>
            </a:r>
          </a:p>
          <a:p>
            <a:endParaRPr lang="nb-NO" dirty="0"/>
          </a:p>
        </p:txBody>
      </p:sp>
    </p:spTree>
    <p:extLst>
      <p:ext uri="{BB962C8B-B14F-4D97-AF65-F5344CB8AC3E}">
        <p14:creationId xmlns:p14="http://schemas.microsoft.com/office/powerpoint/2010/main" val="926337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1181865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b="1" dirty="0"/>
              <a:t>Bruk kommunens styringssystem og mulighetene i planlovgivningen</a:t>
            </a:r>
            <a:br>
              <a:rPr lang="nb-NO" sz="1050" b="1" dirty="0"/>
            </a:br>
            <a:br>
              <a:rPr lang="nb-NO" sz="1050" b="1" dirty="0"/>
            </a:br>
            <a:r>
              <a:rPr lang="nb-NO" sz="1050" b="0" u="sng" dirty="0"/>
              <a:t>Bruk av kommunens styringssystem</a:t>
            </a:r>
            <a:br>
              <a:rPr lang="nb-NO" sz="1050" b="0" dirty="0"/>
            </a:br>
            <a:r>
              <a:rPr lang="nb-NO" sz="1050" b="0" dirty="0"/>
              <a:t>Med bakgrunn i Plan- og bygningsloven (2008) og Kommuneloven (2018) er det etablert et styringssystem for kommunene med et 4-årshjul og et 1-årshjul. På kommuneplannivå (samfunnsdel) sikres langsiktig mål og retning for kommunens utvikling, og i de årlige budsjettprosessene sikres ressurser til gjennomføring. Gjennomføring av konkrete tiltak avklares gjerne i egne virksomhetsplaner for den enkelte organisatoriske enhet. </a:t>
            </a:r>
            <a:br>
              <a:rPr lang="nb-NO" sz="1050" b="0" dirty="0"/>
            </a:br>
            <a:br>
              <a:rPr lang="nb-NO" sz="1050" b="0" dirty="0"/>
            </a:br>
            <a:r>
              <a:rPr lang="nb-NO" sz="1050" b="0" dirty="0"/>
              <a:t>Som for alle andre politikkområder, er det viktig å ha klare rutiner for hvordan kommunens boligpolitikk, som ofte vil være avklart i en egen temaplan eller strategidokument, skal innarbeides i disse løpende planprosessene. Ansvaret for dette må være klart plassert. Betydningen av klar administrativ organisering av det boligpolitiske arbeidet kommer vi tilbake til i pkt. 3.    </a:t>
            </a:r>
            <a:br>
              <a:rPr lang="nb-NO" sz="1050" b="0" dirty="0"/>
            </a:br>
            <a:br>
              <a:rPr lang="nb-NO" sz="1050" b="0" dirty="0"/>
            </a:br>
            <a:r>
              <a:rPr lang="nb-NO" sz="1050" b="0" u="sng" dirty="0"/>
              <a:t>Utnytt mulighetene i planlovgivingen</a:t>
            </a:r>
            <a:br>
              <a:rPr lang="nb-NO" sz="1050" kern="1200" dirty="0">
                <a:solidFill>
                  <a:schemeClr val="tx1"/>
                </a:solidFill>
                <a:effectLst/>
                <a:latin typeface="+mn-lt"/>
                <a:ea typeface="+mn-ea"/>
                <a:cs typeface="+mn-cs"/>
              </a:rPr>
            </a:br>
            <a:r>
              <a:rPr lang="nb-NO" sz="1050" i="1" kern="1200" dirty="0">
                <a:solidFill>
                  <a:schemeClr val="tx1"/>
                </a:solidFill>
                <a:effectLst/>
                <a:latin typeface="+mn-lt"/>
                <a:ea typeface="+mn-ea"/>
                <a:cs typeface="+mn-cs"/>
              </a:rPr>
              <a:t>Kommuneplannivå: </a:t>
            </a:r>
            <a:r>
              <a:rPr lang="nb-NO" sz="1050" i="0" kern="1200" dirty="0">
                <a:solidFill>
                  <a:schemeClr val="tx1"/>
                </a:solidFill>
                <a:effectLst/>
                <a:latin typeface="+mn-lt"/>
                <a:ea typeface="+mn-ea"/>
                <a:cs typeface="+mn-cs"/>
              </a:rPr>
              <a:t>Som nevnt over, må k</a:t>
            </a:r>
            <a:r>
              <a:rPr lang="nb-NO" sz="1050" b="0" i="0" u="none" strike="noStrike" kern="1200" baseline="0" dirty="0">
                <a:solidFill>
                  <a:schemeClr val="tx1"/>
                </a:solidFill>
                <a:latin typeface="+mn-lt"/>
                <a:ea typeface="+mn-ea"/>
                <a:cs typeface="+mn-cs"/>
              </a:rPr>
              <a:t>ommunens boligstrategier inn i samfunnsdelen av kommuneplanen. Dette gjelder boligpolitiske målsettinger som skal oppnås gjennom nybygging, men også boligpolitiske hensyn som ikke er avhengig av nybygging, men som er viktig for god romlig fordeling i kommunen. I kommuneplanens arealdel kan det tas inn juridiske bestemmelser eller retningslinjer knyttet til både innhold og prosess på lavere plannivå knyttet til boligpolitikken. </a:t>
            </a:r>
          </a:p>
          <a:p>
            <a:pPr marL="0" marR="0" lvl="0" indent="0" algn="l" defTabSz="914400" rtl="0" eaLnBrk="1" fontAlgn="auto" latinLnBrk="0" hangingPunct="1">
              <a:lnSpc>
                <a:spcPct val="100000"/>
              </a:lnSpc>
              <a:spcBef>
                <a:spcPts val="0"/>
              </a:spcBef>
              <a:spcAft>
                <a:spcPts val="0"/>
              </a:spcAft>
              <a:buClrTx/>
              <a:buSzTx/>
              <a:buFontTx/>
              <a:buNone/>
              <a:tabLst/>
              <a:defRPr/>
            </a:pPr>
            <a:br>
              <a:rPr lang="nb-NO" sz="1050" b="0" i="0" u="none" strike="noStrike" kern="1200" baseline="0" dirty="0">
                <a:solidFill>
                  <a:schemeClr val="tx1"/>
                </a:solidFill>
                <a:latin typeface="+mn-lt"/>
                <a:ea typeface="+mn-ea"/>
                <a:cs typeface="+mn-cs"/>
              </a:rPr>
            </a:br>
            <a:r>
              <a:rPr lang="nb-NO" sz="1050" b="0" i="0" u="none" strike="noStrike" kern="1200" baseline="0" dirty="0">
                <a:solidFill>
                  <a:schemeClr val="tx1"/>
                </a:solidFill>
                <a:latin typeface="+mn-lt"/>
                <a:ea typeface="+mn-ea"/>
                <a:cs typeface="+mn-cs"/>
              </a:rPr>
              <a:t>Både kunnskapsgrunnlaget og avklaring av politisk retning som ble omtalt under pkt. 1, er viktige grunnlag. </a:t>
            </a:r>
            <a:br>
              <a:rPr lang="nb-NO" sz="1050" b="0" i="0" u="none" strike="noStrike" kern="1200" baseline="0" dirty="0">
                <a:solidFill>
                  <a:schemeClr val="tx1"/>
                </a:solidFill>
                <a:latin typeface="+mn-lt"/>
                <a:ea typeface="+mn-ea"/>
                <a:cs typeface="+mn-cs"/>
              </a:rPr>
            </a:br>
            <a:br>
              <a:rPr lang="nb-NO" sz="1050" b="0" i="0" u="none" strike="noStrike" kern="1200" baseline="0" dirty="0">
                <a:solidFill>
                  <a:schemeClr val="tx1"/>
                </a:solidFill>
                <a:latin typeface="+mn-lt"/>
                <a:ea typeface="+mn-ea"/>
                <a:cs typeface="+mn-cs"/>
              </a:rPr>
            </a:br>
            <a:r>
              <a:rPr lang="nb-NO" sz="1050" b="0" i="1" u="none" strike="noStrike" kern="1200" baseline="0" dirty="0">
                <a:solidFill>
                  <a:schemeClr val="tx1"/>
                </a:solidFill>
                <a:latin typeface="+mn-lt"/>
                <a:ea typeface="+mn-ea"/>
                <a:cs typeface="+mn-cs"/>
              </a:rPr>
              <a:t>Reguleringsplannivå: </a:t>
            </a:r>
            <a:r>
              <a:rPr lang="nb-NO" sz="1050" b="0" i="0" u="none" strike="noStrike" kern="1200" baseline="0" dirty="0">
                <a:solidFill>
                  <a:schemeClr val="tx1"/>
                </a:solidFill>
                <a:latin typeface="+mn-lt"/>
                <a:ea typeface="+mn-ea"/>
                <a:cs typeface="+mn-cs"/>
              </a:rPr>
              <a:t>Formålet «bolig» i en reguleringsplan retter seg mot boligfunksjonen og utformingen av boligen, og ikke mot egenskaper ved beboerne. Plan- og bygningsloven tillater heller ikke å stille krav om disposisjonsform (f.eks. borettslag), slik planlovgivingen i flere andre europeiske land åpner for. </a:t>
            </a:r>
            <a:br>
              <a:rPr lang="nb-NO" sz="1050" b="0" i="0" u="none" strike="noStrike" kern="1200" baseline="0" dirty="0">
                <a:solidFill>
                  <a:schemeClr val="tx1"/>
                </a:solidFill>
                <a:latin typeface="+mn-lt"/>
                <a:ea typeface="+mn-ea"/>
                <a:cs typeface="+mn-cs"/>
              </a:rPr>
            </a:br>
            <a:endParaRPr lang="nb-NO" sz="105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b="0" i="0" u="none" strike="noStrike" kern="1200" baseline="0" dirty="0">
                <a:solidFill>
                  <a:schemeClr val="tx1"/>
                </a:solidFill>
                <a:latin typeface="+mn-lt"/>
                <a:ea typeface="+mn-ea"/>
                <a:cs typeface="+mn-cs"/>
              </a:rPr>
              <a:t>Reguleringsplannivået er derimot et viktig verktøy for å sette funksjons- og kvalitetskrav til både bygninger og utearealer, inkludert sikring av hensyn knyttet til helse, miljø, sikkerhet, universell utforming og barns særlige behov for leke- og uteoppholdsareal. I tillegg kan en reguleringsplan bestemme antallet boliger i et område, største og minste boligstørrelse, og hvilke arealer som skal være til offentlige formål eller fellesareal. Gjennom reguleringsbestemmelser kan det også settes såkalte rekkefølgekrav, som betyr at tiltak som gjennomføres i en bestemt rekkefølge – f.eks. at hele eller deler av et område ikke kan bygges ut før et bestemt offentlig tiltak er realisert (bygging av skole, barnehage osv.)  </a:t>
            </a:r>
            <a:br>
              <a:rPr lang="nb-NO" sz="1050" b="0" i="0" u="none" strike="noStrike" kern="1200" baseline="0" dirty="0">
                <a:solidFill>
                  <a:schemeClr val="tx1"/>
                </a:solidFill>
                <a:latin typeface="+mn-lt"/>
                <a:ea typeface="+mn-ea"/>
                <a:cs typeface="+mn-cs"/>
              </a:rPr>
            </a:br>
            <a:br>
              <a:rPr lang="nb-NO" sz="1050" b="0" i="0" u="none" strike="noStrike" kern="1200" baseline="0" dirty="0">
                <a:solidFill>
                  <a:schemeClr val="tx1"/>
                </a:solidFill>
                <a:latin typeface="+mn-lt"/>
                <a:ea typeface="+mn-ea"/>
                <a:cs typeface="+mn-cs"/>
              </a:rPr>
            </a:br>
            <a:r>
              <a:rPr lang="nb-NO" sz="1050" b="0" i="1" u="none" strike="noStrike" kern="1200" baseline="0" dirty="0">
                <a:solidFill>
                  <a:schemeClr val="tx1"/>
                </a:solidFill>
                <a:latin typeface="+mn-lt"/>
                <a:ea typeface="+mn-ea"/>
                <a:cs typeface="+mn-cs"/>
              </a:rPr>
              <a:t>Utbyggingsavtaler: </a:t>
            </a:r>
            <a:r>
              <a:rPr lang="nb-NO" sz="1050" b="0" i="0" u="none" strike="noStrike" kern="1200" baseline="0" dirty="0">
                <a:solidFill>
                  <a:schemeClr val="tx1"/>
                </a:solidFill>
                <a:latin typeface="+mn-lt"/>
                <a:ea typeface="+mn-ea"/>
                <a:cs typeface="+mn-cs"/>
              </a:rPr>
              <a:t>Bruken av utbyggingsavtaler er hjemlet i Plan- og bygningsloven (kap. 17), og er en avtale mellom kommunen og grunneier eller utbygger om utbygging av et område, og som gjelder gjennomføring av en kommunal arealplan. Spesielt i større kommuner er utbyggingsavtaler et viktig redskap for å sikre gjennomføring av komplekse utbyggingsprosjekter – ofte med flere grunneiere. Utbyggingsavtaler kan brukes både til å fordele goder og byrder grunneiere imellom, og til å bli enige om hva utbyggerne må bidra med i et spleiselag til nødvendig infrastruktur i et utbyggingsområde. Her kan partene komme til enighet om tiltak som det ikke er mulig å legge føringer for i reguleringsplaner, som f.eks. at utbyggerne skal bidra til opparbeiding av fellesarealer i nærmiljøet (men som ligger utenfor planområdet) eller at kommunen eller andre har fortrinnsrett til å kjøpe en del av boligene som bygges ut til markedspris. </a:t>
            </a:r>
            <a:br>
              <a:rPr lang="nb-NO" sz="1050" b="0" i="0" u="none" strike="noStrike" kern="1200" baseline="0" dirty="0">
                <a:solidFill>
                  <a:schemeClr val="tx1"/>
                </a:solidFill>
                <a:latin typeface="+mn-lt"/>
                <a:ea typeface="+mn-ea"/>
                <a:cs typeface="+mn-cs"/>
              </a:rPr>
            </a:br>
            <a:br>
              <a:rPr lang="nb-NO" sz="1050" b="0" i="0" u="none" strike="noStrike" kern="1200" baseline="0" dirty="0">
                <a:solidFill>
                  <a:schemeClr val="tx1"/>
                </a:solidFill>
                <a:latin typeface="+mn-lt"/>
                <a:ea typeface="+mn-ea"/>
                <a:cs typeface="+mn-cs"/>
              </a:rPr>
            </a:br>
            <a:r>
              <a:rPr lang="nb-NO" sz="1050" b="0" i="0" u="none" strike="noStrike" kern="1200" baseline="0" dirty="0">
                <a:solidFill>
                  <a:schemeClr val="tx1"/>
                </a:solidFill>
                <a:latin typeface="+mn-lt"/>
                <a:ea typeface="+mn-ea"/>
                <a:cs typeface="+mn-cs"/>
              </a:rPr>
              <a:t>For å sikre at kommunen ikke stiller urimelige krav, setter Plan- og bygningsloven som vilkår at kostnader som belastes utbygger gjennom utbyggingsavtale må stå i forhold til den belastningen den aktuelle utbygging påfører kommunen. I tillegg må tiltakene være relevante for utbyggingen. Som eksempel vil en utbyggingsavtale om bidrag til en park eller grøntområde som ligger langt fra utbyggingsområdet kunne bli kjent ugyldig. </a:t>
            </a:r>
          </a:p>
          <a:p>
            <a:endParaRPr lang="nb-NO" dirty="0"/>
          </a:p>
        </p:txBody>
      </p:sp>
    </p:spTree>
    <p:extLst>
      <p:ext uri="{BB962C8B-B14F-4D97-AF65-F5344CB8AC3E}">
        <p14:creationId xmlns:p14="http://schemas.microsoft.com/office/powerpoint/2010/main" val="2000218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I denne figuren har vi sammenfattet rådene om å </a:t>
            </a:r>
            <a:br>
              <a:rPr lang="nb-NO" sz="1050" dirty="0"/>
            </a:br>
            <a:endParaRPr lang="nb-NO" sz="1050" dirty="0"/>
          </a:p>
          <a:p>
            <a:pPr marL="171450" indent="-171450">
              <a:buFont typeface="Wingdings" panose="05000000000000000000" pitchFamily="2" charset="2"/>
              <a:buChar char="Ø"/>
            </a:pPr>
            <a:r>
              <a:rPr lang="nb-NO" sz="1050" dirty="0"/>
              <a:t>Bygge kunnskap</a:t>
            </a:r>
          </a:p>
          <a:p>
            <a:pPr marL="171450" indent="-171450">
              <a:buFont typeface="Wingdings" panose="05000000000000000000" pitchFamily="2" charset="2"/>
              <a:buChar char="Ø"/>
            </a:pPr>
            <a:r>
              <a:rPr lang="nb-NO" sz="1050" dirty="0"/>
              <a:t>Velge politisk retning </a:t>
            </a:r>
          </a:p>
          <a:p>
            <a:pPr marL="171450" indent="-171450">
              <a:buFont typeface="Wingdings" panose="05000000000000000000" pitchFamily="2" charset="2"/>
              <a:buChar char="Ø"/>
            </a:pPr>
            <a:r>
              <a:rPr lang="nb-NO" sz="1050" dirty="0"/>
              <a:t>Innarbeide valgt boligpolitikk i kommunens plan- og styringssystem  </a:t>
            </a:r>
          </a:p>
          <a:p>
            <a:pPr marL="171450" indent="-171450">
              <a:buFont typeface="Wingdings" panose="05000000000000000000" pitchFamily="2" charset="2"/>
              <a:buChar char="Ø"/>
            </a:pPr>
            <a:endParaRPr lang="nb-NO" sz="1050" dirty="0"/>
          </a:p>
          <a:p>
            <a:pPr marL="0" indent="0">
              <a:buFontTx/>
              <a:buNone/>
            </a:pPr>
            <a:r>
              <a:rPr lang="nb-NO" sz="1050" dirty="0"/>
              <a:t>Denne tre-</a:t>
            </a:r>
            <a:r>
              <a:rPr lang="nb-NO" sz="1050" dirty="0" err="1"/>
              <a:t>trinnsprosessen</a:t>
            </a:r>
            <a:r>
              <a:rPr lang="nb-NO" sz="1050" dirty="0"/>
              <a:t> er relevant for flere - for ikke å si de fleste - områder knyttet til samfunns- og tjenesteutvikling. Fordelen med å integrere drøftingen om boligpolitikk i arbeidet med kommuneplanen, er at det da ligger til rette for å se temaet i sammenheng med andre temaer, som by- og stedsutvikling, folkehelse, klima/miljø osv.  </a:t>
            </a:r>
          </a:p>
        </p:txBody>
      </p:sp>
    </p:spTree>
    <p:extLst>
      <p:ext uri="{BB962C8B-B14F-4D97-AF65-F5344CB8AC3E}">
        <p14:creationId xmlns:p14="http://schemas.microsoft.com/office/powerpoint/2010/main" val="1828407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I denne tabellen har Oslo kommune oppsummert juridiske, økonomiske og strategiske virkemidler for det de kaller en tredje boligsektor. Selv om Oslo kommune har en unik størrelse og styringsstruktur, gir oppsummeringen en god oversikt over virkemidler som er relevante også for andre kommuner. </a:t>
            </a:r>
          </a:p>
          <a:p>
            <a:endParaRPr lang="nb-NO" sz="1050" dirty="0"/>
          </a:p>
          <a:p>
            <a:r>
              <a:rPr lang="nb-NO" sz="1050" dirty="0"/>
              <a:t>Tabellen er hentet fra «Kunnskapsgrunnlag for en kommunal boligpolitikk», Oslo kommune (2018). </a:t>
            </a:r>
          </a:p>
        </p:txBody>
      </p:sp>
    </p:spTree>
    <p:extLst>
      <p:ext uri="{BB962C8B-B14F-4D97-AF65-F5344CB8AC3E}">
        <p14:creationId xmlns:p14="http://schemas.microsoft.com/office/powerpoint/2010/main" val="3929792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Hvis vi zoomer inn på det som står om reguleringsplan og utbyggingsavtaler i denne oppsummeringen, ser vi hvordan disse dokumentene kan være instrumenter i en mer aktiv kommunal boligpolitikk. Merk at punktene er relaterer seg til det Oslo kommune kaller «den </a:t>
            </a:r>
            <a:r>
              <a:rPr lang="nb-NO" sz="1050"/>
              <a:t>tredje boligsektor».  </a:t>
            </a:r>
            <a:endParaRPr lang="nb-NO" sz="1050" dirty="0"/>
          </a:p>
        </p:txBody>
      </p:sp>
    </p:spTree>
    <p:extLst>
      <p:ext uri="{BB962C8B-B14F-4D97-AF65-F5344CB8AC3E}">
        <p14:creationId xmlns:p14="http://schemas.microsoft.com/office/powerpoint/2010/main" val="256858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Og her er et annet eksempel fra den samme rapporten, «Kunnskapsgrunnlag for en kommunal boligpolitikk», Oslo kommune (2018). Her illustreres mer detaljert hvilke type hensyn som kan ivaretas i ulike faser av planlegging etter Plan- og bygningsloven.   </a:t>
            </a:r>
          </a:p>
        </p:txBody>
      </p:sp>
    </p:spTree>
    <p:extLst>
      <p:ext uri="{BB962C8B-B14F-4D97-AF65-F5344CB8AC3E}">
        <p14:creationId xmlns:p14="http://schemas.microsoft.com/office/powerpoint/2010/main" val="2960373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156320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Her er en oversikt over noen sentrale begreper i dette innlegget, og hva vi legger i dem.  </a:t>
            </a:r>
          </a:p>
          <a:p>
            <a:endParaRPr lang="nb-NO" sz="1050" dirty="0"/>
          </a:p>
          <a:p>
            <a:pPr fontAlgn="base"/>
            <a:r>
              <a:rPr lang="nb-NO" sz="1050" b="1" dirty="0"/>
              <a:t>Utfyllende kommentar til begrepet «bolig for alle»: </a:t>
            </a:r>
            <a:br>
              <a:rPr lang="nb-NO" sz="1050" dirty="0"/>
            </a:br>
            <a:r>
              <a:rPr lang="nb-NO" sz="1050" dirty="0"/>
              <a:t>Denne ambisjonen er også en del av FNs bærekraftmål. I mål 11.1 heter det: «</a:t>
            </a:r>
            <a:r>
              <a:rPr lang="nb-NO" sz="1050" b="0" i="0" kern="1200" dirty="0">
                <a:solidFill>
                  <a:schemeClr val="tx1"/>
                </a:solidFill>
                <a:effectLst/>
                <a:latin typeface="+mn-lt"/>
                <a:ea typeface="+mn-ea"/>
                <a:cs typeface="+mn-cs"/>
              </a:rPr>
              <a:t>Innen 2030 sikre at alle har tilgang til tilfredsstillende og trygge boliger og grunnleggende tjenester til en overkommelig pris….» </a:t>
            </a:r>
            <a:endParaRPr lang="nb-NO" sz="1050" dirty="0"/>
          </a:p>
          <a:p>
            <a:endParaRPr lang="nb-NO" sz="1050" dirty="0"/>
          </a:p>
          <a:p>
            <a:r>
              <a:rPr lang="nb-NO" sz="1050" dirty="0"/>
              <a:t>Utfyllende kommentar til begrepet «boligsosialt arbeid»: </a:t>
            </a:r>
            <a:br>
              <a:rPr lang="nb-NO" sz="1050" dirty="0"/>
            </a:br>
            <a:r>
              <a:rPr lang="nb-NO" sz="1050" dirty="0"/>
              <a:t>Dette begrepet brukes om </a:t>
            </a:r>
            <a:r>
              <a:rPr lang="nb-NO" sz="1050" i="1" dirty="0"/>
              <a:t>kommunes lovpålagte roller og oppgaver knyttet til å skaffe boliger til vanskeligstilte på boligmarkedet og styrke den enkeltes mulighet til å mestre boforholdet. </a:t>
            </a:r>
            <a:r>
              <a:rPr lang="nb-NO" sz="1050" dirty="0"/>
              <a:t>Vanskeligstilte på boligmarkedet er personer og familier som ikke har mulighet til å skaffe seg og/eller opprettholde et tilfredsstillende boforhold på egen hånd, og som befinner seg i en eller flere av følgende situasjoner:</a:t>
            </a:r>
            <a:br>
              <a:rPr lang="nb-NO" sz="1050" dirty="0"/>
            </a:br>
            <a:r>
              <a:rPr lang="nb-NO" sz="1050" dirty="0"/>
              <a:t> </a:t>
            </a:r>
            <a:br>
              <a:rPr lang="nb-NO" sz="1050" dirty="0"/>
            </a:br>
            <a:r>
              <a:rPr lang="nb-NO" sz="1050" dirty="0"/>
              <a:t>  • er uten egen bolig </a:t>
            </a:r>
            <a:br>
              <a:rPr lang="nb-NO" sz="1050" dirty="0"/>
            </a:br>
            <a:r>
              <a:rPr lang="nb-NO" sz="1050" dirty="0"/>
              <a:t>  • står i fare for å miste boligen sin </a:t>
            </a:r>
            <a:br>
              <a:rPr lang="nb-NO" sz="1050" dirty="0"/>
            </a:br>
            <a:r>
              <a:rPr lang="nb-NO" sz="1050" dirty="0"/>
              <a:t>  • bor i uegnet bolig eller bomiljø</a:t>
            </a:r>
          </a:p>
          <a:p>
            <a:pPr marL="0" indent="0">
              <a:buNone/>
            </a:pPr>
            <a:endParaRPr lang="nb-NO" sz="1050" dirty="0"/>
          </a:p>
          <a:p>
            <a:pPr marL="0" indent="0">
              <a:buNone/>
            </a:pPr>
            <a:r>
              <a:rPr lang="nb-NO" sz="1050" dirty="0"/>
              <a:t>Det kommunale ansvaret overfor disse gruppene handler om å gi råd og veiledning, skaffe egnede boliger, tildele økonomisk støtte, iverksette bo- og nærmiljøtiltak, og å gi oppfølging og tjenester i hjemmet.</a:t>
            </a:r>
          </a:p>
          <a:p>
            <a:endParaRPr lang="nb-NO" sz="1050" dirty="0"/>
          </a:p>
          <a:p>
            <a:r>
              <a:rPr lang="nb-NO" sz="1050" b="1" dirty="0"/>
              <a:t>Eventuell uformell tilføyelse:</a:t>
            </a:r>
          </a:p>
          <a:p>
            <a:r>
              <a:rPr lang="nb-NO" sz="1050" dirty="0"/>
              <a:t>I den offentlige debatten har det også vokst frem mer populistiske begreper, som på ulik måte beskriver utfordringer og dilemmaer i boligpolitikken: </a:t>
            </a:r>
          </a:p>
          <a:p>
            <a:endParaRPr lang="nb-NO" sz="1050" dirty="0"/>
          </a:p>
          <a:p>
            <a:pPr marL="171450" indent="-171450">
              <a:buFontTx/>
              <a:buChar char="-"/>
            </a:pPr>
            <a:r>
              <a:rPr lang="nb-NO" sz="1050" dirty="0"/>
              <a:t>åreknutepunkt: beskriver den høye gjennomsnittsalderen vi finner i en del av kollektivknutepunktene som har realisert transformasjon og fortetting. Begrepet rommer en bekymring for manglende mangfold i alderssammensetningen i de nybygde leilighetskompleksene. </a:t>
            </a:r>
            <a:br>
              <a:rPr lang="nb-NO" sz="1050" dirty="0"/>
            </a:br>
            <a:endParaRPr lang="nb-NO" sz="1050" dirty="0"/>
          </a:p>
          <a:p>
            <a:pPr marL="171450" indent="-171450">
              <a:buFontTx/>
              <a:buChar char="-"/>
            </a:pPr>
            <a:r>
              <a:rPr lang="nb-NO" sz="1050" dirty="0"/>
              <a:t>Vertikalt klasseskille: Parallelt med at fortettingen har skutt fart, har også begrepet «vertikalt klasseskille» oppstått. Dette er skillet mellom de som kan kjøpe toppleiligheter (ofte store) med sol og utsikt, og de som ikke har økonomi til noe annet enn leiligheter med langt dårligere beliggenhet, nederst og innerst. Til tross for økende velstandsnivå bygges det nye boliger med dårlige sol- og lysforhold og lite funksjonelle planløsninger. </a:t>
            </a:r>
            <a:br>
              <a:rPr lang="nb-NO" sz="1050" dirty="0"/>
            </a:br>
            <a:endParaRPr lang="nb-NO" sz="1050" dirty="0"/>
          </a:p>
          <a:p>
            <a:pPr marL="171450" indent="-171450">
              <a:buFontTx/>
              <a:buChar char="-"/>
            </a:pPr>
            <a:r>
              <a:rPr lang="nb-NO" sz="1050" dirty="0"/>
              <a:t>Familiebanken: Beskriver den økende avhengigheten førstegangskjøpere har av økonomisk hjelp av foreldre eller annen nær slekt for å komme inn i boligmarkedet. </a:t>
            </a:r>
            <a:br>
              <a:rPr lang="nb-NO" sz="1050" dirty="0"/>
            </a:br>
            <a:endParaRPr lang="nb-NO" sz="1050" dirty="0"/>
          </a:p>
          <a:p>
            <a:pPr marL="171450" indent="-171450">
              <a:buFontTx/>
              <a:buChar char="-"/>
            </a:pPr>
            <a:r>
              <a:rPr lang="nb-NO" sz="1050" dirty="0" err="1"/>
              <a:t>Matteuseffekten</a:t>
            </a:r>
            <a:r>
              <a:rPr lang="nb-NO" sz="1050" dirty="0"/>
              <a:t>: Dette er et begrep fra Bibelen, der det heter at «den som har, skal få, … og den som ikke har, skal bli fratatt selv det han har». Enkelte bruker dette begrepet om boligmarkedet for å beskrive den økende forskjellen mellom de som er innenfor og de som står utenfor </a:t>
            </a:r>
            <a:r>
              <a:rPr lang="nb-NO" sz="1050" dirty="0" err="1"/>
              <a:t>eiemarkedet</a:t>
            </a:r>
            <a:r>
              <a:rPr lang="nb-NO" sz="1050" dirty="0"/>
              <a:t>. </a:t>
            </a:r>
          </a:p>
          <a:p>
            <a:pPr marL="0" indent="0">
              <a:buFontTx/>
              <a:buNone/>
            </a:pPr>
            <a:r>
              <a:rPr lang="nb-NO" sz="1000" dirty="0"/>
              <a:t> </a:t>
            </a:r>
          </a:p>
          <a:p>
            <a:endParaRPr lang="nb-NO" sz="1000" dirty="0"/>
          </a:p>
          <a:p>
            <a:endParaRPr lang="nb-NO" sz="1000" dirty="0"/>
          </a:p>
          <a:p>
            <a:endParaRPr lang="nb-NO" sz="1000" dirty="0"/>
          </a:p>
          <a:p>
            <a:endParaRPr lang="nb-NO" dirty="0"/>
          </a:p>
        </p:txBody>
      </p:sp>
    </p:spTree>
    <p:extLst>
      <p:ext uri="{BB962C8B-B14F-4D97-AF65-F5344CB8AC3E}">
        <p14:creationId xmlns:p14="http://schemas.microsoft.com/office/powerpoint/2010/main" val="2822727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Avklar administrativ ansvarsplassering og organisering </a:t>
            </a:r>
            <a:br>
              <a:rPr lang="nb-NO" sz="1050" dirty="0"/>
            </a:br>
            <a:r>
              <a:rPr lang="nb-NO" sz="1050" dirty="0"/>
              <a:t>De kommunene som lykkes best i sitt boligpolitiske arbeid, har lagt arbeid i å avklare både organisering og ressursbehov knyttet til det boligpolitiske arbeidet. Anbefalingen fra en av kommunene som har vært med i kommunenettverket om helhetlig boligpolitikk er å etablere «seriøse og systematiske arenaer» for tverrfaglig samarbeid, der det sikres kontinuitet og sammenheng. </a:t>
            </a:r>
          </a:p>
          <a:p>
            <a:endParaRPr lang="nb-NO" sz="1050" dirty="0"/>
          </a:p>
          <a:p>
            <a:r>
              <a:rPr lang="nb-NO" sz="1050" dirty="0"/>
              <a:t>Arbeidet må være forankret hos kommunens øverste ledelse, og den personen eller organisatoriske enheten som får ansvaret for det tverrfaglige arbeidet med boligpolitikken må ha et tydelig mandat fra kommunedirektør.  </a:t>
            </a:r>
          </a:p>
          <a:p>
            <a:endParaRPr lang="nb-NO" sz="1050" dirty="0"/>
          </a:p>
          <a:p>
            <a:r>
              <a:rPr lang="nb-NO" sz="1050" dirty="0"/>
              <a:t>Siden arbeidet med en helhetlig boligpolitikk berører flere fagmiljøer i kommunen, kan det være hensiktsmessig med en form for matriseorganisering av det tverrsektorielle ansvaret. Prosjektorganisering kan også brukes, forutsatt at den gis et langt nok tidsperspektiv. </a:t>
            </a:r>
          </a:p>
          <a:p>
            <a:endParaRPr lang="nb-NO" sz="1050" dirty="0"/>
          </a:p>
          <a:p>
            <a:r>
              <a:rPr lang="nb-NO" sz="1050" dirty="0"/>
              <a:t>Illustrasjonen viser kommunale enheter som er sentrale i det flerfaglige boligpolitiske arbeidet: helse/omsorg, plan, eiendom, økonomi. For de kommunene som har egne kommunale foretak (KF) for tomte- eller eiendomsutvikling, bør disse også med i samarbeidet.   </a:t>
            </a:r>
          </a:p>
        </p:txBody>
      </p:sp>
    </p:spTree>
    <p:extLst>
      <p:ext uri="{BB962C8B-B14F-4D97-AF65-F5344CB8AC3E}">
        <p14:creationId xmlns:p14="http://schemas.microsoft.com/office/powerpoint/2010/main" val="3281349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341138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De færreste salg av kommunale tomter brukes til å nå spesifikke boligpolitiske mål</a:t>
            </a:r>
            <a:br>
              <a:rPr lang="nb-NO" sz="1050" b="1" dirty="0"/>
            </a:br>
            <a:r>
              <a:rPr lang="nb-NO" sz="1050" dirty="0"/>
              <a:t>Ca. en av fem boliger som bygges i dag, blir oppført på tomt som har vært i kommunalt eie. De færreste salgene brukes imidlertid til å nå spesifikke boligpolitiske mål (EVAPLAN 2018). </a:t>
            </a:r>
          </a:p>
          <a:p>
            <a:endParaRPr lang="nb-NO" sz="1050" dirty="0"/>
          </a:p>
          <a:p>
            <a:r>
              <a:rPr lang="nb-NO" sz="1050" b="1" dirty="0"/>
              <a:t>Rollen som tomteeier gir kommunen mulighet til å sette vilkår/klausuler ved salg</a:t>
            </a:r>
          </a:p>
          <a:p>
            <a:r>
              <a:rPr lang="nb-NO" sz="1050" dirty="0"/>
              <a:t>Salg av tomter gir imidlertid kommunene store muligheter for å påvirke hva som bygges, gjennom å sette kjøpsbetingelser (klausuler). Gjennom kjøp og salg av egne tomter kan kommunene påvirke både omfang av nybygging og innretning på det som bygges i større grad enn det som er mulig i rollen som planmyndighet. Det kan f.eks. stilles krav om at en viss andel av boligene skal bygges som borettslagsboliger, at en viss andel skal være utleieleiligheter osv. </a:t>
            </a:r>
            <a:br>
              <a:rPr lang="nb-NO" sz="1050" dirty="0"/>
            </a:br>
            <a:endParaRPr lang="nb-NO" sz="1050" dirty="0"/>
          </a:p>
          <a:p>
            <a:r>
              <a:rPr lang="nb-NO" sz="1050" b="1" dirty="0"/>
              <a:t>Kommunale foretak </a:t>
            </a:r>
            <a:br>
              <a:rPr lang="nb-NO" sz="1050" dirty="0"/>
            </a:br>
            <a:r>
              <a:rPr lang="nb-NO" sz="1050" dirty="0"/>
              <a:t>Flere kommuner har opprettet eget utbyggings- og tomteselskap (gjerne organisert som kommunalt foretak) som skal sikre utviklingen av kommunens tomter og eiendommer. Slike selskaper har noen ulikt mandat, men kan f.eks. har som oppgave å kjøpe opp arealer av grunneiere, sørge for regulering og evt. også opparbeiding av tomter før videresalg i det private markedet – da gjerne med klausuler som beskrevet over. </a:t>
            </a:r>
          </a:p>
          <a:p>
            <a:endParaRPr lang="nb-NO" sz="1050" dirty="0"/>
          </a:p>
          <a:p>
            <a:r>
              <a:rPr lang="nb-NO" sz="1050" dirty="0"/>
              <a:t>Stavanger Utvikling KF er eksempel på et slikt kommunalt foretak som </a:t>
            </a:r>
            <a:r>
              <a:rPr lang="nb-NO" sz="1050" b="0" i="0" kern="1200" dirty="0">
                <a:solidFill>
                  <a:schemeClr val="tx1"/>
                </a:solidFill>
                <a:effectLst/>
                <a:latin typeface="+mn-lt"/>
                <a:ea typeface="+mn-ea"/>
                <a:cs typeface="+mn-cs"/>
              </a:rPr>
              <a:t>er opprettet for å koordinere og gjennomføre kommunens bolig- og eiendomspolitikk (se illustrasjon). </a:t>
            </a:r>
          </a:p>
          <a:p>
            <a:endParaRPr lang="nb-NO" sz="1050" b="0" i="0" kern="1200" dirty="0">
              <a:solidFill>
                <a:schemeClr val="tx1"/>
              </a:solidFill>
              <a:effectLst/>
              <a:latin typeface="+mn-lt"/>
              <a:ea typeface="+mn-ea"/>
              <a:cs typeface="+mn-cs"/>
            </a:endParaRPr>
          </a:p>
          <a:p>
            <a:r>
              <a:rPr lang="nb-NO" sz="1050" b="0" i="0" kern="1200" dirty="0">
                <a:solidFill>
                  <a:schemeClr val="tx1"/>
                </a:solidFill>
                <a:effectLst/>
                <a:latin typeface="+mn-lt"/>
                <a:ea typeface="+mn-ea"/>
                <a:cs typeface="+mn-cs"/>
              </a:rPr>
              <a:t>Slike kommunale foretak kan bidra til profesjonalisering av grunneierrollen, men kan også gi utfordringer knyttet til både eierstyringen og til tverrfaglig samhandling. </a:t>
            </a:r>
            <a:endParaRPr lang="nb-NO" sz="1050" dirty="0"/>
          </a:p>
        </p:txBody>
      </p:sp>
    </p:spTree>
    <p:extLst>
      <p:ext uri="{BB962C8B-B14F-4D97-AF65-F5344CB8AC3E}">
        <p14:creationId xmlns:p14="http://schemas.microsoft.com/office/powerpoint/2010/main" val="3974161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nb-NO" sz="1050" b="1" kern="1200" dirty="0">
                <a:solidFill>
                  <a:schemeClr val="tx1"/>
                </a:solidFill>
                <a:effectLst/>
                <a:latin typeface="+mn-lt"/>
                <a:ea typeface="+mn-ea"/>
                <a:cs typeface="+mn-cs"/>
              </a:rPr>
              <a:t>Det gode nabolag</a:t>
            </a:r>
          </a:p>
          <a:p>
            <a:pPr fontAlgn="base"/>
            <a:r>
              <a:rPr lang="nb-NO" sz="1050" dirty="0">
                <a:effectLst/>
              </a:rPr>
              <a:t>I Bærum er salg av en kommunalt eid tomt i Vallerveien 146 brukt som pilot i innovasjonsprosjektet "</a:t>
            </a:r>
            <a:r>
              <a:rPr lang="nb-NO" sz="1050" u="none" strike="noStrike" kern="1200" dirty="0">
                <a:solidFill>
                  <a:schemeClr val="tx1"/>
                </a:solidFill>
                <a:effectLst/>
                <a:latin typeface="+mn-lt"/>
                <a:ea typeface="+mn-ea"/>
                <a:cs typeface="+mn-cs"/>
                <a:hlinkClick r:id="rId3"/>
              </a:rPr>
              <a:t>Det gode nabolag</a:t>
            </a:r>
            <a:r>
              <a:rPr lang="nb-NO" sz="1050" dirty="0">
                <a:effectLst/>
              </a:rPr>
              <a:t>", som Bærum kommune har utviklet i samarbeid med Husbanken. Piloten skal gi plass til ulike beboer- og aldersgrupper i et sentralt beliggende og godt bomiljø. </a:t>
            </a:r>
            <a:br>
              <a:rPr lang="nb-NO" sz="1050" dirty="0">
                <a:effectLst/>
              </a:rPr>
            </a:br>
            <a:br>
              <a:rPr lang="nb-NO" sz="1050" dirty="0">
                <a:effectLst/>
              </a:rPr>
            </a:br>
            <a:r>
              <a:rPr lang="nb-NO" sz="1050" dirty="0">
                <a:effectLst/>
              </a:rPr>
              <a:t>Kommunen har solgt eiendommen med føringer for beboersammensetning til en privat  aktør som utvikler, omregulerer, bygger og selger boligene.</a:t>
            </a:r>
            <a:r>
              <a:rPr lang="nb-NO" sz="1050" kern="1200" dirty="0">
                <a:solidFill>
                  <a:schemeClr val="tx1"/>
                </a:solidFill>
                <a:effectLst/>
                <a:latin typeface="+mn-lt"/>
                <a:ea typeface="+mn-ea"/>
                <a:cs typeface="+mn-cs"/>
              </a:rPr>
              <a:t> 11 store eiendomsutviklere var med i konkurransen om å kjøpe området. SPG hadde høyeste bud i kombinasjon med det beste konseptet. </a:t>
            </a:r>
          </a:p>
          <a:p>
            <a:pPr fontAlgn="base"/>
            <a:endParaRPr lang="nb-NO" sz="1050" b="0" kern="1200" dirty="0">
              <a:solidFill>
                <a:schemeClr val="tx1"/>
              </a:solidFill>
              <a:effectLst/>
              <a:latin typeface="+mn-lt"/>
              <a:ea typeface="+mn-ea"/>
              <a:cs typeface="+mn-cs"/>
            </a:endParaRPr>
          </a:p>
          <a:p>
            <a:r>
              <a:rPr lang="nb-NO" sz="1050" dirty="0">
                <a:effectLst/>
              </a:rPr>
              <a:t>Omtrent halvparten av boligene skal selges i det ordinære markedet, og i tillegg tilbyr kommunen 12 boliger til unge førstegangsetablerere med prisregulering og vilkår om tre års botid i Bærum kommune eller arbeidssted Bærum. Kommunen øker sitt kommunale tilbud ved å kjøpe tilbake 16 omsorgsboliger samt fellesareal, og teste ut eie-først med tre større boliger som selges til barnefamilier med startlån som finansiering.</a:t>
            </a:r>
          </a:p>
          <a:p>
            <a:pPr fontAlgn="base"/>
            <a:endParaRPr lang="nb-NO" sz="1050" b="1" kern="1200" dirty="0">
              <a:solidFill>
                <a:schemeClr val="tx1"/>
              </a:solidFill>
              <a:effectLst/>
              <a:latin typeface="+mn-lt"/>
              <a:ea typeface="+mn-ea"/>
              <a:cs typeface="+mn-cs"/>
            </a:endParaRPr>
          </a:p>
          <a:p>
            <a:pPr fontAlgn="base"/>
            <a:r>
              <a:rPr lang="nb-NO" sz="1050" dirty="0">
                <a:effectLst/>
              </a:rPr>
              <a:t>I prosjektet legges det til rette for attraktive fellesarealer som fremmer felleskapet mellom beboerne for bla. å forebygge ensomhet. </a:t>
            </a:r>
          </a:p>
          <a:p>
            <a:pPr fontAlgn="base"/>
            <a:endParaRPr lang="nb-NO" sz="105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1050" dirty="0">
                <a:effectLst/>
              </a:rPr>
              <a:t>Utbygging av ca. 70 boliger organisert som borettslag inngår i prosjektet. </a:t>
            </a:r>
          </a:p>
          <a:p>
            <a:pPr fontAlgn="base"/>
            <a:r>
              <a:rPr lang="nb-NO" sz="1050" dirty="0">
                <a:effectLst/>
              </a:rPr>
              <a:t>Det er avgjørende at volumet av de ordinære boligene er av en slik størrelse at prosjektet fremstår som et ordinært boligprosjekt som fremmer inkludering. </a:t>
            </a:r>
            <a:endParaRPr lang="nb-NO" sz="1050" kern="1200" dirty="0">
              <a:solidFill>
                <a:schemeClr val="tx1"/>
              </a:solidFill>
              <a:effectLst/>
              <a:latin typeface="+mn-lt"/>
              <a:ea typeface="+mn-ea"/>
              <a:cs typeface="+mn-cs"/>
            </a:endParaRPr>
          </a:p>
          <a:p>
            <a:endParaRPr lang="nb-NO" dirty="0"/>
          </a:p>
        </p:txBody>
      </p:sp>
    </p:spTree>
    <p:extLst>
      <p:ext uri="{BB962C8B-B14F-4D97-AF65-F5344CB8AC3E}">
        <p14:creationId xmlns:p14="http://schemas.microsoft.com/office/powerpoint/2010/main" val="3962793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Her ser vi en litt mer detaljert oversikt over hvilke funksjoner som blir realisert i prosjektet i Vallerveien 146, som er den første piloten i konseptet «Det gode nabolag». </a:t>
            </a:r>
          </a:p>
          <a:p>
            <a:endParaRPr lang="nb-NO" sz="1050" dirty="0"/>
          </a:p>
          <a:p>
            <a:pPr fontAlgn="base"/>
            <a:r>
              <a:rPr lang="nb-NO" sz="1050" b="0" i="0" kern="1200" dirty="0">
                <a:solidFill>
                  <a:schemeClr val="tx1"/>
                </a:solidFill>
                <a:effectLst/>
                <a:latin typeface="+mn-lt"/>
                <a:ea typeface="+mn-ea"/>
                <a:cs typeface="+mn-cs"/>
              </a:rPr>
              <a:t>Utbyggere KS har snakket med berømmer Bærum kommune for rammene de har lagt for salg av kommunale tomter i konseptet «De gode nabolag». Konseptet viser at kommunen både har god forståelse av markedet og av kommunens mulighetsrom som grunneier, og sitatet fra boligsjefen viser at kommunen ser på salget av Vallerveien 146 som en vinn-vinn-løsning. </a:t>
            </a:r>
          </a:p>
          <a:p>
            <a:pPr fontAlgn="base"/>
            <a:endParaRPr lang="nb-NO" sz="1050" b="0" i="0" kern="1200" dirty="0">
              <a:solidFill>
                <a:schemeClr val="tx1"/>
              </a:solidFill>
              <a:effectLst/>
              <a:latin typeface="+mn-lt"/>
              <a:ea typeface="+mn-ea"/>
              <a:cs typeface="+mn-cs"/>
            </a:endParaRPr>
          </a:p>
          <a:p>
            <a:pPr fontAlgn="base"/>
            <a:r>
              <a:rPr lang="nb-NO" sz="1050" dirty="0"/>
              <a:t>En mer detaljert beskrivelse av trinnene i prosessen er beskrevet her: </a:t>
            </a:r>
          </a:p>
          <a:p>
            <a:r>
              <a:rPr lang="nb-NO" sz="1050" dirty="0"/>
              <a:t>https://veiviseren.no/forstaa-helheten/eksempler-og-erfaringer/det-gode-nabolag. Veiviseren er en digital verktøykasse som bygger opp under målene i strategien «Bolig for velferd», og inneholder en rekke eksempler og erfaringer som skal gjøre det boligpolitiske arbeidet enklere for kommunene og deres samarbeidspartnere.  </a:t>
            </a:r>
            <a:endParaRPr lang="nb-NO" dirty="0"/>
          </a:p>
        </p:txBody>
      </p:sp>
    </p:spTree>
    <p:extLst>
      <p:ext uri="{BB962C8B-B14F-4D97-AF65-F5344CB8AC3E}">
        <p14:creationId xmlns:p14="http://schemas.microsoft.com/office/powerpoint/2010/main" val="1295190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664095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u="none" dirty="0"/>
              <a:t>Samarbeid mellom ulike offentlige aktører</a:t>
            </a:r>
            <a:br>
              <a:rPr lang="nb-NO" sz="1050" dirty="0"/>
            </a:br>
            <a:r>
              <a:rPr lang="nb-NO" sz="1050" dirty="0"/>
              <a:t>Boligpolitikken krever samarbeid ikke bare internt i kommunen, men også mellom kommunen og andre offentlige myndigheter. Mange kommuner vektlegger samarbeidet med Husbanken. Samtidig vil både fylkeskommunen som regional arealplanmyndighet, veileder og kunnskapsutvikler, samt fylkesmannen med ansvar for viktige nasjonale hensyn og tilsynsoppgaver knyttet til det boligsosiale være viktige aktører. Samhandlingen mellom kommunene og regionale myndigheter i samfunns- og arealplanleggingen, for eksempel gjennom regionalt planforum, kan også være en viktig arena for samarbeid om boligpolitikk. </a:t>
            </a:r>
            <a:br>
              <a:rPr lang="nb-NO" sz="1050" dirty="0"/>
            </a:br>
            <a:br>
              <a:rPr lang="nb-NO" sz="1050" dirty="0"/>
            </a:br>
            <a:r>
              <a:rPr lang="nb-NO" sz="1050" b="1" u="none" dirty="0"/>
              <a:t>Samarbeid med boligutviklere om bolig for alle </a:t>
            </a:r>
            <a:br>
              <a:rPr lang="nb-NO" sz="1050" u="none" dirty="0"/>
            </a:br>
            <a:r>
              <a:rPr lang="nb-NO" sz="1050" dirty="0"/>
              <a:t>Det er behov for bedre samarbeid på strategisk nivå mellom kommunene og grunneiere/boligutbyggere. Kommunen og næringen bør møtes for å diskutere bolig- og boligbyggebehov. Viktige spørsmål er hvordan næringen kan bidra til løsninger for fremskaffe bolig til alle, </a:t>
            </a:r>
            <a:r>
              <a:rPr lang="nb-NO" sz="1050" b="0" i="0" kern="1200" dirty="0">
                <a:solidFill>
                  <a:schemeClr val="tx1"/>
                </a:solidFill>
                <a:effectLst/>
                <a:latin typeface="+mn-lt"/>
                <a:ea typeface="+mn-ea"/>
                <a:cs typeface="+mn-cs"/>
              </a:rPr>
              <a:t>og hva det er viktig at kommunen vektlegger for å få til dette i samarbeid med næringen.</a:t>
            </a:r>
            <a:r>
              <a:rPr lang="nb-NO" sz="1050" dirty="0"/>
              <a:t> </a:t>
            </a:r>
            <a:br>
              <a:rPr lang="nb-NO" sz="1050" dirty="0"/>
            </a:br>
            <a:endParaRPr lang="nb-NO" sz="1050" dirty="0"/>
          </a:p>
          <a:p>
            <a:r>
              <a:rPr lang="nb-NO" sz="1050" dirty="0"/>
              <a:t>Det er viktig at kommunen og næringen møtes uavhengig av enkeltsaker utbyggere har gjennom regulerings- eller byggesaker. </a:t>
            </a:r>
            <a:r>
              <a:rPr lang="nb-NO" sz="1050" b="0" i="0" kern="1200" dirty="0">
                <a:solidFill>
                  <a:schemeClr val="tx1"/>
                </a:solidFill>
                <a:effectLst/>
                <a:latin typeface="+mn-lt"/>
                <a:ea typeface="+mn-ea"/>
                <a:cs typeface="+mn-cs"/>
              </a:rPr>
              <a:t>Dialogen bør også omfatte eller sees i sammenheng med by- og tettstedskvaliteter i et bredere perspektiv. </a:t>
            </a:r>
            <a:r>
              <a:rPr lang="nb-NO" sz="1050" dirty="0"/>
              <a:t>Arenaer for slikt samarbeid er etablert i flere kommuner. Diskusjonene i denne type arenaer må fange opp kommunenes samlede boligbehov herunder boliger for barnefamilier og andre med «vanlige inntekter» samt boliger for vanskeligstilte, ikke bare hva næringen prioriterer.</a:t>
            </a:r>
            <a:r>
              <a:rPr lang="nb-NO" sz="1050" b="0" i="0" kern="1200" dirty="0">
                <a:solidFill>
                  <a:schemeClr val="tx1"/>
                </a:solidFill>
                <a:effectLst/>
                <a:latin typeface="+mn-lt"/>
                <a:ea typeface="+mn-ea"/>
                <a:cs typeface="+mn-cs"/>
              </a:rPr>
              <a:t> </a:t>
            </a:r>
            <a:br>
              <a:rPr lang="nb-NO" sz="1050" dirty="0"/>
            </a:br>
            <a:br>
              <a:rPr lang="nb-NO" sz="1050" b="0" i="0" kern="1200" dirty="0">
                <a:solidFill>
                  <a:schemeClr val="tx1"/>
                </a:solidFill>
                <a:effectLst/>
                <a:latin typeface="+mn-lt"/>
                <a:ea typeface="+mn-ea"/>
                <a:cs typeface="+mn-cs"/>
              </a:rPr>
            </a:br>
            <a:r>
              <a:rPr lang="nb-NO" sz="1050" b="1" i="0" u="none" strike="noStrike" kern="1200" baseline="0" dirty="0">
                <a:solidFill>
                  <a:schemeClr val="tx1"/>
                </a:solidFill>
                <a:latin typeface="+mn-lt"/>
                <a:ea typeface="+mn-ea"/>
                <a:cs typeface="+mn-cs"/>
              </a:rPr>
              <a:t>Tilrettelegge for dialog og </a:t>
            </a:r>
            <a:r>
              <a:rPr lang="nb-NO" sz="1050" b="1" i="0" u="none" strike="noStrike" kern="1200" baseline="0" dirty="0" err="1">
                <a:solidFill>
                  <a:schemeClr val="tx1"/>
                </a:solidFill>
                <a:latin typeface="+mn-lt"/>
                <a:ea typeface="+mn-ea"/>
                <a:cs typeface="+mn-cs"/>
              </a:rPr>
              <a:t>samskaping</a:t>
            </a:r>
            <a:r>
              <a:rPr lang="nb-NO" sz="1050" b="1" i="0" u="none" strike="noStrike" kern="1200" baseline="0" dirty="0">
                <a:solidFill>
                  <a:schemeClr val="tx1"/>
                </a:solidFill>
                <a:latin typeface="+mn-lt"/>
                <a:ea typeface="+mn-ea"/>
                <a:cs typeface="+mn-cs"/>
              </a:rPr>
              <a:t> med innbyggerne </a:t>
            </a:r>
            <a:br>
              <a:rPr lang="nb-NO" sz="1050" b="0" i="0" u="none" strike="noStrike" kern="1200" baseline="0" dirty="0">
                <a:solidFill>
                  <a:schemeClr val="tx1"/>
                </a:solidFill>
                <a:latin typeface="+mn-lt"/>
                <a:ea typeface="+mn-ea"/>
                <a:cs typeface="+mn-cs"/>
              </a:rPr>
            </a:br>
            <a:r>
              <a:rPr lang="nb-NO" sz="1050" b="0" i="0" u="none" strike="noStrike" kern="1200" baseline="0" dirty="0">
                <a:solidFill>
                  <a:schemeClr val="tx1"/>
                </a:solidFill>
                <a:latin typeface="+mn-lt"/>
                <a:ea typeface="+mn-ea"/>
                <a:cs typeface="+mn-cs"/>
              </a:rPr>
              <a:t>Enkelte kommuner har tatt i bruk </a:t>
            </a:r>
            <a:r>
              <a:rPr lang="nb-NO" sz="1050" i="1" kern="1200" dirty="0">
                <a:solidFill>
                  <a:schemeClr val="tx1"/>
                </a:solidFill>
                <a:effectLst/>
                <a:latin typeface="+mn-lt"/>
                <a:ea typeface="+mn-ea"/>
                <a:cs typeface="+mn-cs"/>
              </a:rPr>
              <a:t>boligpreferanseundersøkelser </a:t>
            </a:r>
            <a:r>
              <a:rPr lang="nb-NO" sz="1050" kern="1200" dirty="0">
                <a:solidFill>
                  <a:schemeClr val="tx1"/>
                </a:solidFill>
                <a:effectLst/>
                <a:latin typeface="+mn-lt"/>
                <a:ea typeface="+mn-ea"/>
                <a:cs typeface="+mn-cs"/>
              </a:rPr>
              <a:t>som beslutningsgrunnlag i det boligpolitiske arbeidet. En slik undersøkelse kan følges opp med en målrettet dialog med utvalgte målgrupper, f.eks. med eldre villaeiere for å få dybdekunnskap om hva som kan utløse boligsirkulasjon der eneboliger frigjøres til barnefamilier, eller med barnefamilier på flyttefot, om deres ønsker for den permanente boligen. </a:t>
            </a:r>
            <a:br>
              <a:rPr lang="nb-NO" sz="1050" kern="1200" dirty="0">
                <a:solidFill>
                  <a:schemeClr val="tx1"/>
                </a:solidFill>
                <a:effectLst/>
                <a:latin typeface="+mn-lt"/>
                <a:ea typeface="+mn-ea"/>
                <a:cs typeface="+mn-cs"/>
              </a:rPr>
            </a:br>
            <a:br>
              <a:rPr lang="nb-NO" sz="1050" kern="1200" dirty="0">
                <a:solidFill>
                  <a:schemeClr val="tx1"/>
                </a:solidFill>
                <a:effectLst/>
                <a:latin typeface="+mn-lt"/>
                <a:ea typeface="+mn-ea"/>
                <a:cs typeface="+mn-cs"/>
              </a:rPr>
            </a:br>
            <a:r>
              <a:rPr lang="nb-NO" sz="1050" kern="1200" dirty="0">
                <a:solidFill>
                  <a:schemeClr val="tx1"/>
                </a:solidFill>
                <a:effectLst/>
                <a:latin typeface="+mn-lt"/>
                <a:ea typeface="+mn-ea"/>
                <a:cs typeface="+mn-cs"/>
              </a:rPr>
              <a:t>Det er også viktig å sette boligpolitikk på dagsorden i den mer generelle innbyggerdialogen. Flere kommuner har etablert en form for </a:t>
            </a:r>
            <a:r>
              <a:rPr lang="nb-NO" sz="1050" kern="1200" dirty="0" err="1">
                <a:solidFill>
                  <a:schemeClr val="tx1"/>
                </a:solidFill>
                <a:effectLst/>
                <a:latin typeface="+mn-lt"/>
                <a:ea typeface="+mn-ea"/>
                <a:cs typeface="+mn-cs"/>
              </a:rPr>
              <a:t>bylab</a:t>
            </a:r>
            <a:r>
              <a:rPr lang="nb-NO" sz="1050" kern="1200" dirty="0">
                <a:solidFill>
                  <a:schemeClr val="tx1"/>
                </a:solidFill>
                <a:effectLst/>
                <a:latin typeface="+mn-lt"/>
                <a:ea typeface="+mn-ea"/>
                <a:cs typeface="+mn-cs"/>
              </a:rPr>
              <a:t> (laboratorium for by- og stedsutvikling) eller lignende «tenketanker» som en arena for dialog, samarbeid og </a:t>
            </a:r>
            <a:r>
              <a:rPr lang="nb-NO" sz="1050" kern="1200" dirty="0" err="1">
                <a:solidFill>
                  <a:schemeClr val="tx1"/>
                </a:solidFill>
                <a:effectLst/>
                <a:latin typeface="+mn-lt"/>
                <a:ea typeface="+mn-ea"/>
                <a:cs typeface="+mn-cs"/>
              </a:rPr>
              <a:t>samskaping</a:t>
            </a:r>
            <a:r>
              <a:rPr lang="nb-NO" sz="1050" kern="1200" dirty="0">
                <a:solidFill>
                  <a:schemeClr val="tx1"/>
                </a:solidFill>
                <a:effectLst/>
                <a:latin typeface="+mn-lt"/>
                <a:ea typeface="+mn-ea"/>
                <a:cs typeface="+mn-cs"/>
              </a:rPr>
              <a:t>, og der nye metoder og prosesser prøves ut. Målet er økt engasjement og eierskap til prosessene i by- og stedsutviklingen. </a:t>
            </a:r>
            <a:r>
              <a:rPr lang="nb-NO" sz="1050" kern="1200" dirty="0" err="1">
                <a:solidFill>
                  <a:schemeClr val="tx1"/>
                </a:solidFill>
                <a:effectLst/>
                <a:latin typeface="+mn-lt"/>
                <a:ea typeface="+mn-ea"/>
                <a:cs typeface="+mn-cs"/>
              </a:rPr>
              <a:t>Bylab</a:t>
            </a:r>
            <a:r>
              <a:rPr lang="nb-NO" sz="1050" kern="1200" dirty="0">
                <a:solidFill>
                  <a:schemeClr val="tx1"/>
                </a:solidFill>
                <a:effectLst/>
                <a:latin typeface="+mn-lt"/>
                <a:ea typeface="+mn-ea"/>
                <a:cs typeface="+mn-cs"/>
              </a:rPr>
              <a:t> Bergen har som eksempel arrangert </a:t>
            </a:r>
            <a:r>
              <a:rPr lang="nb-NO" sz="1050" kern="1200" dirty="0" err="1">
                <a:solidFill>
                  <a:schemeClr val="tx1"/>
                </a:solidFill>
                <a:effectLst/>
                <a:latin typeface="+mn-lt"/>
                <a:ea typeface="+mn-ea"/>
                <a:cs typeface="+mn-cs"/>
              </a:rPr>
              <a:t>Bylab</a:t>
            </a:r>
            <a:r>
              <a:rPr lang="nb-NO" sz="1050" kern="1200" dirty="0">
                <a:solidFill>
                  <a:schemeClr val="tx1"/>
                </a:solidFill>
                <a:effectLst/>
                <a:latin typeface="+mn-lt"/>
                <a:ea typeface="+mn-ea"/>
                <a:cs typeface="+mn-cs"/>
              </a:rPr>
              <a:t> med temaet: «Hvordan kan den grønne og urbane byen utvikles med sosial bærekraft?» </a:t>
            </a:r>
            <a:endParaRPr lang="nb-NO" sz="1050" dirty="0"/>
          </a:p>
        </p:txBody>
      </p:sp>
    </p:spTree>
    <p:extLst>
      <p:ext uri="{BB962C8B-B14F-4D97-AF65-F5344CB8AC3E}">
        <p14:creationId xmlns:p14="http://schemas.microsoft.com/office/powerpoint/2010/main" val="2762018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kern="1200" dirty="0">
                <a:solidFill>
                  <a:schemeClr val="tx1"/>
                </a:solidFill>
                <a:effectLst/>
                <a:latin typeface="+mn-lt"/>
                <a:ea typeface="+mn-ea"/>
                <a:cs typeface="+mn-cs"/>
              </a:rPr>
              <a:t>Samarbeid kommune – fylkeskommune, eksempel: </a:t>
            </a:r>
          </a:p>
          <a:p>
            <a:r>
              <a:rPr lang="nb-NO" sz="1050" b="0" kern="1200" dirty="0">
                <a:solidFill>
                  <a:schemeClr val="tx1"/>
                </a:solidFill>
                <a:effectLst/>
                <a:latin typeface="+mn-lt"/>
                <a:ea typeface="+mn-ea"/>
                <a:cs typeface="+mn-cs"/>
              </a:rPr>
              <a:t>Både før og etter sammenslåingen til Vestfold og Telemark fylkeskommune har det fylkeskommunale nivået her hatt et prosjekt der fylkeskommunen bistår kommunene med utvikling av kunnskapsgrunnlag om byene i fylket. I Vestfold fylkeskommune var dette en del av grunnlaget for oppfølging av Regional plan for bærekraftig arealpolitikk (2019). Det er naturlig at neste generasjon regionale ATP-planer utvides til også å omfatte boligpolitikk, jfr. føringer i «Statlige planretningslinjer for samordnet</a:t>
            </a:r>
            <a:r>
              <a:rPr lang="nb-NO" sz="1050" b="1" kern="1200" dirty="0">
                <a:solidFill>
                  <a:schemeClr val="tx1"/>
                </a:solidFill>
                <a:effectLst/>
                <a:latin typeface="+mn-lt"/>
                <a:ea typeface="+mn-ea"/>
                <a:cs typeface="+mn-cs"/>
              </a:rPr>
              <a:t> bolig- </a:t>
            </a:r>
            <a:r>
              <a:rPr lang="nb-NO" sz="1050" b="0" kern="1200" dirty="0">
                <a:solidFill>
                  <a:schemeClr val="tx1"/>
                </a:solidFill>
                <a:effectLst/>
                <a:latin typeface="+mn-lt"/>
                <a:ea typeface="+mn-ea"/>
                <a:cs typeface="+mn-cs"/>
              </a:rPr>
              <a:t>, areal- og transportplanlegging» (2014), og at regionale kunnskapsgrunnlag i forbindelse med både utarbeiding og oppfølging av slike planer vil belyse boligpolitiske temaer.  </a:t>
            </a:r>
          </a:p>
          <a:p>
            <a:endParaRPr lang="nb-NO" sz="1050" b="0" kern="1200" dirty="0">
              <a:solidFill>
                <a:schemeClr val="tx1"/>
              </a:solidFill>
              <a:effectLst/>
              <a:latin typeface="+mn-lt"/>
              <a:ea typeface="+mn-ea"/>
              <a:cs typeface="+mn-cs"/>
            </a:endParaRPr>
          </a:p>
          <a:p>
            <a:r>
              <a:rPr lang="nb-NO" sz="1050" b="1" kern="1200" dirty="0">
                <a:solidFill>
                  <a:schemeClr val="tx1"/>
                </a:solidFill>
                <a:effectLst/>
                <a:latin typeface="+mn-lt"/>
                <a:ea typeface="+mn-ea"/>
                <a:cs typeface="+mn-cs"/>
              </a:rPr>
              <a:t>Samarbeid kommune – stat, eksempel: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Under strategisk grep nr. 4 foran: «Vær en strategisk eiendomsaktør», presenterte vi konseptet «Det gode nabolag» som et eksempel på hvordan kommunene kan bruke sin posisjon som tomteeier. Konseptet er også et god eksempel på nyskapende samarbeid offentlige aktører imellom. Boligtilbudet i Vallerveien 146 er et innovasjonsprosjekt utviklet i samarbeid mellom kommunen og Husbanken. Veiviseren.no, som dere finner på Husbankens hjemmeside, er full av gode eksempler på lignende samarbeidsprosjekter. </a:t>
            </a:r>
          </a:p>
          <a:p>
            <a:endParaRPr lang="nb-NO" sz="1200" b="1" kern="1200" dirty="0">
              <a:solidFill>
                <a:schemeClr val="tx1"/>
              </a:solidFill>
              <a:effectLst/>
              <a:latin typeface="+mn-lt"/>
              <a:ea typeface="+mn-ea"/>
              <a:cs typeface="+mn-cs"/>
            </a:endParaRPr>
          </a:p>
          <a:p>
            <a:endParaRPr lang="nb-NO" sz="1200" b="1" kern="1200" dirty="0">
              <a:solidFill>
                <a:schemeClr val="tx1"/>
              </a:solidFill>
              <a:effectLst/>
              <a:latin typeface="+mn-lt"/>
              <a:ea typeface="+mn-ea"/>
              <a:cs typeface="+mn-cs"/>
            </a:endParaRPr>
          </a:p>
          <a:p>
            <a:endParaRPr lang="nb-NO" sz="1200" b="1" kern="1200" dirty="0">
              <a:solidFill>
                <a:schemeClr val="tx1"/>
              </a:solidFill>
              <a:effectLst/>
              <a:latin typeface="+mn-lt"/>
              <a:ea typeface="+mn-ea"/>
              <a:cs typeface="+mn-cs"/>
            </a:endParaRPr>
          </a:p>
          <a:p>
            <a:endParaRPr lang="nb-NO" sz="1200" b="1" kern="1200" dirty="0">
              <a:solidFill>
                <a:schemeClr val="tx1"/>
              </a:solidFill>
              <a:effectLst/>
              <a:latin typeface="+mn-lt"/>
              <a:ea typeface="+mn-ea"/>
              <a:cs typeface="+mn-cs"/>
            </a:endParaRPr>
          </a:p>
          <a:p>
            <a:endParaRPr lang="nb-NO" sz="1200" b="1" kern="1200" dirty="0">
              <a:solidFill>
                <a:schemeClr val="tx1"/>
              </a:solidFill>
              <a:effectLst/>
              <a:latin typeface="+mn-lt"/>
              <a:ea typeface="+mn-ea"/>
              <a:cs typeface="+mn-cs"/>
            </a:endParaRPr>
          </a:p>
          <a:p>
            <a:endParaRPr lang="nb-NO" dirty="0"/>
          </a:p>
        </p:txBody>
      </p:sp>
    </p:spTree>
    <p:extLst>
      <p:ext uri="{BB962C8B-B14F-4D97-AF65-F5344CB8AC3E}">
        <p14:creationId xmlns:p14="http://schemas.microsoft.com/office/powerpoint/2010/main" val="2826456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Her gis en litt mer detaljert beskrivelse av rammeverk for dialogen mellom kommune og utbyggere om «bolig for alle». Til venstre beskrives mulige temaer på generelle dialogarenaer, på overordnet nivå og på områdenivå. Til høyre vises mulige temaer i dialogen mellom kommune og utbygger i dialog knyttet til planlegging etter PBL, både på kommuneplannivå, områdeplannivå og i detaljreguleringssaker. </a:t>
            </a:r>
          </a:p>
        </p:txBody>
      </p:sp>
    </p:spTree>
    <p:extLst>
      <p:ext uri="{BB962C8B-B14F-4D97-AF65-F5344CB8AC3E}">
        <p14:creationId xmlns:p14="http://schemas.microsoft.com/office/powerpoint/2010/main" val="3556779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Det er verdt å merke seg at utbyggersiden selv har rettet søkelyset mot bransjens rolle, jfr. bl.a. publikasjonen «Bolig som grunnlag for livskvalitet», utgitt av Norsk Eiendom, som er en bransjeforening for private eiendomsaktører i Norge med ca. 220 medlemmer. </a:t>
            </a:r>
          </a:p>
          <a:p>
            <a:endParaRPr lang="nb-NO" sz="1050" dirty="0"/>
          </a:p>
          <a:p>
            <a:r>
              <a:rPr lang="nb-NO" sz="1050" dirty="0"/>
              <a:t>På vegne av bransjen har Norsk Eiendom definert disse sju punktene som ramme for «et reelt og tillitsbasert samarbeid mellom kommunen og utbyggerne». Disse punktene kan gjerne være en del av grunnlaget for å avklare rammer for en overordnet dialog mellom kommune og utbygger om boligpolitikk:</a:t>
            </a:r>
          </a:p>
          <a:p>
            <a:endParaRPr lang="nb-NO" sz="1050" dirty="0"/>
          </a:p>
          <a:p>
            <a:pPr marL="228600" indent="-228600">
              <a:buAutoNum type="arabicPeriod"/>
            </a:pPr>
            <a:r>
              <a:rPr lang="nb-NO" sz="1050" dirty="0"/>
              <a:t>Bokvalitet bidrar til livskvalitet. Dette oppnår man ved at man i planlegging og tilrettelegging trekker inn bredere kompetanse enn i dag, f. eks. innen felter som psykologi, sosiologi og fysioterapi, slik kunnskap om befolkningens fysiske og psykiske helse bør være med å prege boligutviklingen. </a:t>
            </a:r>
            <a:br>
              <a:rPr lang="nb-NO" sz="1050" dirty="0"/>
            </a:br>
            <a:endParaRPr lang="nb-NO" sz="1050" dirty="0"/>
          </a:p>
          <a:p>
            <a:pPr marL="228600" indent="-228600">
              <a:buAutoNum type="arabicPeriod"/>
            </a:pPr>
            <a:r>
              <a:rPr lang="nb-NO" sz="1050" dirty="0"/>
              <a:t>Det må legges til rette for boformer som gir vanskeligstilte grupper adgang til gode bo- og boligkvaliteter. </a:t>
            </a:r>
            <a:br>
              <a:rPr lang="nb-NO" sz="1050" dirty="0"/>
            </a:br>
            <a:endParaRPr lang="nb-NO" sz="1050" dirty="0"/>
          </a:p>
          <a:p>
            <a:pPr marL="228600" indent="-228600">
              <a:buAutoNum type="arabicPeriod"/>
            </a:pPr>
            <a:r>
              <a:rPr lang="nb-NO" sz="1050" dirty="0"/>
              <a:t>Det må legges til rette slik at man unngår aldersmessig og kulturell segregering. </a:t>
            </a:r>
            <a:br>
              <a:rPr lang="nb-NO" sz="1050" dirty="0"/>
            </a:br>
            <a:endParaRPr lang="nb-NO" sz="1050" dirty="0"/>
          </a:p>
          <a:p>
            <a:pPr marL="228600" indent="-228600">
              <a:buAutoNum type="arabicPeriod"/>
            </a:pPr>
            <a:r>
              <a:rPr lang="nb-NO" sz="1050" dirty="0"/>
              <a:t>Det må etableres gode rutiner og ansvarlige holdninger knyttet til demokratisk medvirkning i planprosesser. Demokratisk medvirkning innebærer også forståelse for at fortetting vil medføre endringer i den enkeltes nabolag. </a:t>
            </a:r>
            <a:br>
              <a:rPr lang="nb-NO" sz="1050" dirty="0"/>
            </a:br>
            <a:endParaRPr lang="nb-NO" sz="1050" dirty="0"/>
          </a:p>
          <a:p>
            <a:pPr marL="228600" indent="-228600">
              <a:buAutoNum type="arabicPeriod"/>
            </a:pPr>
            <a:r>
              <a:rPr lang="nb-NO" sz="1050" dirty="0"/>
              <a:t>Gode bomiljøer oppnås best gjennom organisk vekst fremfor etablering av drabantbyer. Der hvor det er nødvendig å </a:t>
            </a:r>
            <a:r>
              <a:rPr lang="nb-NO" sz="1050" dirty="0" err="1"/>
              <a:t>nyetablere</a:t>
            </a:r>
            <a:r>
              <a:rPr lang="nb-NO" sz="1050" dirty="0"/>
              <a:t> boområder, må man i størst mulig grad innarbeide kvaliteter fra de utbygde områdene som allerede har et godt bomiljø. </a:t>
            </a:r>
            <a:br>
              <a:rPr lang="nb-NO" sz="1050" dirty="0"/>
            </a:br>
            <a:endParaRPr lang="nb-NO" sz="1050" dirty="0"/>
          </a:p>
          <a:p>
            <a:pPr marL="228600" indent="-228600">
              <a:buAutoNum type="arabicPeriod"/>
            </a:pPr>
            <a:r>
              <a:rPr lang="nb-NO" sz="1050" dirty="0"/>
              <a:t>Tillitsbasert dialog mellom kommunen og boligutviklerne vil i seg selv bidra til programmering og gjennomføring av bedre boområder. Forpliktende samarbeide om planprosesser bidrar til raskere og bedre planer. </a:t>
            </a:r>
            <a:br>
              <a:rPr lang="nb-NO" sz="1050" dirty="0"/>
            </a:br>
            <a:endParaRPr lang="nb-NO" sz="1050" dirty="0"/>
          </a:p>
          <a:p>
            <a:pPr marL="228600" indent="-228600">
              <a:buAutoNum type="arabicPeriod"/>
            </a:pPr>
            <a:r>
              <a:rPr lang="nb-NO" sz="1050" dirty="0"/>
              <a:t>Byrdefordelingen mellom myndighetene og utbyggerne må forankres i rekkefølge-bestemmelser og utbygningsavtaler som er </a:t>
            </a:r>
            <a:r>
              <a:rPr lang="nb-NO" sz="1050" dirty="0" err="1"/>
              <a:t>forholdmessige</a:t>
            </a:r>
            <a:r>
              <a:rPr lang="nb-NO" sz="1050" dirty="0"/>
              <a:t>, forutsigbare og nødvendige. </a:t>
            </a:r>
          </a:p>
        </p:txBody>
      </p:sp>
    </p:spTree>
    <p:extLst>
      <p:ext uri="{BB962C8B-B14F-4D97-AF65-F5344CB8AC3E}">
        <p14:creationId xmlns:p14="http://schemas.microsoft.com/office/powerpoint/2010/main" val="3350070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157344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u="none" dirty="0"/>
              <a:t>Nærmere om samarbeid med boligutviklere om bolig for alle </a:t>
            </a:r>
            <a:br>
              <a:rPr lang="nb-NO" sz="1200" u="none" dirty="0"/>
            </a:br>
            <a:r>
              <a:rPr lang="nb-NO" sz="1200" u="none" dirty="0"/>
              <a:t>Som vi beskrev innledningsvis i pkt. 5, anbefales det at </a:t>
            </a:r>
            <a:r>
              <a:rPr lang="nb-NO" sz="1200" dirty="0"/>
              <a:t>kommunen og grunneiere/boligutbyggere møtes for å diskutere bolig- og boligbyggebehov. Flere kommuner forteller at de har etablert arenaer for denne type samarbeid. For kommuner som gjerne vil initiere denne type dialog, har vi her skissert en fremgangsmåte.  </a:t>
            </a:r>
          </a:p>
          <a:p>
            <a:endParaRPr lang="nb-NO" sz="1200" dirty="0"/>
          </a:p>
          <a:p>
            <a:r>
              <a:rPr lang="nb-NO" sz="1200" dirty="0"/>
              <a:t>Etablering av en slik dialogarena kan om ønskelig koples til: </a:t>
            </a:r>
            <a:br>
              <a:rPr lang="nb-NO" sz="1200" dirty="0"/>
            </a:br>
            <a:r>
              <a:rPr lang="nb-NO" sz="1200" dirty="0"/>
              <a:t>-   ny valgperiode, og f.eks. sees i sammenheng med folkevalgtopplæringen</a:t>
            </a:r>
          </a:p>
          <a:p>
            <a:pPr marL="171450" indent="-171450">
              <a:buFontTx/>
              <a:buChar char="-"/>
            </a:pPr>
            <a:r>
              <a:rPr lang="nb-NO" sz="1200" dirty="0"/>
              <a:t>den 4-årige plansyklusen, og f.eks. koples opp mot rullering av kommuneplanen</a:t>
            </a:r>
          </a:p>
          <a:p>
            <a:endParaRPr lang="nb-NO" sz="1200" dirty="0"/>
          </a:p>
          <a:p>
            <a:r>
              <a:rPr lang="nb-NO" sz="1200" dirty="0"/>
              <a:t>Diskusjonene i denne type arenaer bør ta utgangspunkt i overordnede problemstillinger som vi viste på de foregående lysarkene, som f.eks.:</a:t>
            </a:r>
          </a:p>
          <a:p>
            <a:endParaRPr lang="nb-NO" sz="1200" dirty="0"/>
          </a:p>
          <a:p>
            <a:pPr marL="171450" indent="-171450">
              <a:buFontTx/>
              <a:buChar char="-"/>
            </a:pPr>
            <a:r>
              <a:rPr lang="nb-NO" sz="1200" dirty="0"/>
              <a:t>Bevisstgjøring: hva ligger i det å skape et sosialt bærekraftig samfunn?</a:t>
            </a:r>
          </a:p>
          <a:p>
            <a:pPr marL="171450" indent="-171450">
              <a:buFontTx/>
              <a:buChar char="-"/>
            </a:pPr>
            <a:r>
              <a:rPr lang="nb-NO" sz="1200" dirty="0"/>
              <a:t>Problemforståelse: diskusjoner om kommunens/byens behov</a:t>
            </a:r>
          </a:p>
          <a:p>
            <a:pPr marL="171450" indent="-171450">
              <a:buFontTx/>
              <a:buChar char="-"/>
            </a:pPr>
            <a:r>
              <a:rPr lang="nb-NO" sz="1200" dirty="0"/>
              <a:t>Løsningsforståelse: hvordan kan markedsaktører svare ut disse behovene?</a:t>
            </a:r>
          </a:p>
          <a:p>
            <a:pPr marL="171450" indent="-171450">
              <a:buFontTx/>
              <a:buChar char="-"/>
            </a:pPr>
            <a:r>
              <a:rPr lang="nb-NO" sz="1200" dirty="0"/>
              <a:t>Nærmere om bolig- og bomiljøkvaliteter. </a:t>
            </a:r>
            <a:br>
              <a:rPr lang="nb-NO" sz="1200" dirty="0"/>
            </a:br>
            <a:endParaRPr lang="nb-NO" sz="1200" dirty="0"/>
          </a:p>
          <a:p>
            <a:r>
              <a:rPr lang="nb-NO" sz="1200" dirty="0"/>
              <a:t>Utbyggere vi har snakket med er gjennomgående positive til slik dialog, forutsatt at den oppleves som nyttig og reell. Hva som oppleves som «nyttig og reell» dialog må være et løpende tema mellom partene. Dialogen må fange opp kommunenes samlede boligbehov herunder boliger for barnefamilier og andre med «vanlige inntekter» samt boliger for vanskeligstilte, ikke bare hva næringen prioriterer.</a:t>
            </a:r>
            <a:r>
              <a:rPr lang="nb-NO" sz="1200" b="0" i="0" kern="1200" dirty="0">
                <a:solidFill>
                  <a:schemeClr val="tx1"/>
                </a:solidFill>
                <a:effectLst/>
                <a:latin typeface="+mn-lt"/>
                <a:ea typeface="+mn-ea"/>
                <a:cs typeface="+mn-cs"/>
              </a:rPr>
              <a:t> Innovasjon i boligpolitikken (nye veier til bolig) er et viktig tema, det samme er forståelse for hverandres rammebetingelser: Det å gi utbyggerne økt forståelse for kommunens samfunnsoppdrag knyttet til boligpolitikk, og gi kommunen økt innsikt i utbyggernes kalkyler for lønnsomhet er et godt grunnlag for mer tillitsbasert dialog. Dialogen kan også med fordel omfatte eller sees i sammenheng med by- og tettstedskvaliteter i et bredere perspektiv. </a:t>
            </a:r>
            <a:br>
              <a:rPr lang="nb-NO" sz="1200" dirty="0"/>
            </a:br>
            <a:endParaRPr lang="nb-NO" sz="1200" dirty="0"/>
          </a:p>
          <a:p>
            <a:r>
              <a:rPr lang="nb-NO" sz="1200" dirty="0"/>
              <a:t>Utbyggerne er også opptatt av at kommunens administrative, og gjerne også politiske, ledelse deltar i møtene sammen med relevante fagledere/nøkkelpersonell, jfr. kulepunkt 5. </a:t>
            </a:r>
          </a:p>
          <a:p>
            <a:endParaRPr lang="nb-NO" sz="1200" dirty="0"/>
          </a:p>
          <a:p>
            <a:r>
              <a:rPr lang="nb-NO" sz="1200" dirty="0"/>
              <a:t>Og merk ruten med «viktige spilleregler». Utbyggerne vi har vært i dialog med støtter forutsetningen om at kommunen og næringen møtes uavhengig av enkeltsaker utbyggere har gjennom regulerings- eller byggesaker. Og den siste spilleregelen er kanskje den viktigste: </a:t>
            </a:r>
            <a:r>
              <a:rPr lang="nb-NO" sz="1200" b="1" dirty="0"/>
              <a:t>Forutsigbarhet </a:t>
            </a:r>
            <a:r>
              <a:rPr lang="nb-NO" sz="1200" dirty="0"/>
              <a:t>med hensyn til de lange linjene i by- og stedsutviklingen, inkl. ønsket boligpolitikk, understrekes svært tydelig, både av utbyggerne vi har snakket med og av bransjen generelt.  </a:t>
            </a:r>
            <a:br>
              <a:rPr lang="nb-NO" sz="1200" dirty="0"/>
            </a:br>
            <a:br>
              <a:rPr lang="nb-NO" sz="1200" b="0" i="0" kern="1200" dirty="0">
                <a:solidFill>
                  <a:schemeClr val="tx1"/>
                </a:solidFill>
                <a:effectLst/>
                <a:latin typeface="+mn-lt"/>
                <a:ea typeface="+mn-ea"/>
                <a:cs typeface="+mn-cs"/>
              </a:rPr>
            </a:br>
            <a:endParaRPr lang="nb-NO" dirty="0"/>
          </a:p>
        </p:txBody>
      </p:sp>
    </p:spTree>
    <p:extLst>
      <p:ext uri="{BB962C8B-B14F-4D97-AF65-F5344CB8AC3E}">
        <p14:creationId xmlns:p14="http://schemas.microsoft.com/office/powerpoint/2010/main" val="2512993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Vi vil også utdype litt det siste punktet foran under råd nr. 5 om samarbeid og dialog: </a:t>
            </a:r>
            <a:br>
              <a:rPr lang="nb-NO" sz="1050" dirty="0"/>
            </a:br>
            <a:br>
              <a:rPr lang="nb-NO" sz="1050" dirty="0"/>
            </a:br>
            <a:r>
              <a:rPr lang="nb-NO" sz="1050" b="1" dirty="0"/>
              <a:t>Tilrettelegge for dialog og </a:t>
            </a:r>
            <a:r>
              <a:rPr lang="nb-NO" sz="1050" b="1" dirty="0" err="1"/>
              <a:t>samskaping</a:t>
            </a:r>
            <a:r>
              <a:rPr lang="nb-NO" sz="1050" b="1" dirty="0"/>
              <a:t> med innbyggerne </a:t>
            </a:r>
            <a:r>
              <a:rPr lang="nb-NO" sz="1050" b="0" dirty="0"/>
              <a:t>- hvordan </a:t>
            </a:r>
            <a:r>
              <a:rPr lang="nb-NO" sz="1050" dirty="0"/>
              <a:t>få til dette i boligpolitikken? </a:t>
            </a:r>
            <a:br>
              <a:rPr lang="nb-NO" sz="1050" dirty="0"/>
            </a:b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Dette lysarket beskriver mulige metoder for innbyggerinvolvering knyttet til tre ulike temaer som alle er viktige elementer i en helhetlig kommunal boligpolitikk: </a:t>
            </a:r>
          </a:p>
          <a:p>
            <a:pPr marL="0" marR="0" lvl="0" indent="0" algn="l" defTabSz="914400" rtl="0" eaLnBrk="1" fontAlgn="auto" latinLnBrk="0" hangingPunct="1">
              <a:lnSpc>
                <a:spcPct val="100000"/>
              </a:lnSpc>
              <a:spcBef>
                <a:spcPts val="0"/>
              </a:spcBef>
              <a:spcAft>
                <a:spcPts val="0"/>
              </a:spcAft>
              <a:buClrTx/>
              <a:buSzTx/>
              <a:buFontTx/>
              <a:buNone/>
              <a:tabLst/>
              <a:defRPr/>
            </a:pPr>
            <a:br>
              <a:rPr lang="nb-NO" sz="1050" dirty="0"/>
            </a:br>
            <a:r>
              <a:rPr lang="nb-NO" sz="1050" dirty="0"/>
              <a:t>- boligpreferanseundersøkelser, jfr. nærmere beskrivelse foran</a:t>
            </a:r>
            <a:br>
              <a:rPr lang="nb-NO" sz="1050" dirty="0"/>
            </a:br>
            <a:r>
              <a:rPr lang="nb-NO" sz="1050" dirty="0"/>
              <a:t>- konkretisering av kvalitet knyttet til selve boligen</a:t>
            </a:r>
            <a:br>
              <a:rPr lang="nb-NO" sz="1050" dirty="0"/>
            </a:br>
            <a:r>
              <a:rPr lang="nb-NO" sz="1050" dirty="0"/>
              <a:t>- konkretisering av kvalitet knyttet til nærmiljøet/bomiljøet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Innenfor alle disse temaene kan arbeidsformer som workshops egne seg. Det er også viktig å huske på at PBL pålegger kommunen et eget «påse»-ansvar knyttet til medvirkning. § 5.1 Medvirkning lyder: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r>
              <a:rPr lang="nb-NO" sz="1050" b="0" i="1" kern="1200" dirty="0">
                <a:solidFill>
                  <a:schemeClr val="tx1"/>
                </a:solidFill>
                <a:effectLst/>
                <a:latin typeface="+mn-lt"/>
                <a:ea typeface="+mn-ea"/>
                <a:cs typeface="+mn-cs"/>
              </a:rPr>
              <a:t>«Enhver som fremmer planforslag, skal legge til rette for medvirkning. Kommunen skal påse at dette er oppfylt i planprosesser som utføres av andre offentlige organer eller private.</a:t>
            </a:r>
          </a:p>
          <a:p>
            <a:r>
              <a:rPr lang="nb-NO" sz="1050" b="0" i="1" kern="1200" dirty="0">
                <a:solidFill>
                  <a:schemeClr val="tx1"/>
                </a:solidFill>
                <a:effectLst/>
                <a:latin typeface="+mn-lt"/>
                <a:ea typeface="+mn-ea"/>
                <a:cs typeface="+mn-cs"/>
              </a:rPr>
              <a:t>Kommunen har et særlig ansvar for å sikre aktiv medvirkning fra grupper som krever spesiell tilrettelegging, herunder barn og unge. Grupper og interesser som ikke er i stand til å delta direkte, skal sikres gode muligheter for medvirkning på annen måte.»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Kommunens ansvar for å påse at det legges til rette for medvirkning i plansaker gjelder altså for planer som fremmes både av private og andre offentlige aktører, og omfatter et særlig ansvar for grupper som barn og unge. Det anbefales at det bygges kompetanse om innbyggerinvolvering i kommuneorganisasjonen, og at denne kompetansen kan benyttes på tvers av sektorer og fagområder.</a:t>
            </a:r>
            <a:br>
              <a:rPr lang="nb-NO" sz="1050" dirty="0"/>
            </a:br>
            <a:br>
              <a:rPr lang="nb-NO" sz="1050" dirty="0"/>
            </a:br>
            <a:r>
              <a:rPr lang="nb-NO" sz="1050" dirty="0"/>
              <a:t>Innledningsvis pekte vi på mulighetene som ligger i å utvide kommunens rolle i boligpolitikken, jfr. trappa med ulike nivåer: tilrettelegger, premissleverandør, pådriver, aktør. Anbefalingene i dette lysarket, er et godt eksempel på en slik utvidet rolleforståelse. </a:t>
            </a:r>
            <a:endParaRPr lang="nb-NO" sz="1200" dirty="0"/>
          </a:p>
          <a:p>
            <a:endParaRPr lang="nb-NO" dirty="0"/>
          </a:p>
        </p:txBody>
      </p:sp>
    </p:spTree>
    <p:extLst>
      <p:ext uri="{BB962C8B-B14F-4D97-AF65-F5344CB8AC3E}">
        <p14:creationId xmlns:p14="http://schemas.microsoft.com/office/powerpoint/2010/main" val="2155944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6179815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Som vi har vært inne på tidligere i innlegget, setter fortetting i sentrumsområder og knutepunkter kvalitet under press.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Kvaliteten på selve boligen og kvaliteten på uteområdene henger nøye sammen. Erling Dokk Holm, NMBU, bruker sterke ord i sin kommentar i Aftenposten (07.10.2020) for å beskrive det han mener er eksempler på dårlige boligprosjekter. Det samme gjør dansken Christian </a:t>
            </a:r>
            <a:r>
              <a:rPr lang="nb-NO" sz="1050" dirty="0" err="1"/>
              <a:t>Pagh</a:t>
            </a:r>
            <a:r>
              <a:rPr lang="nb-NO" sz="1050" dirty="0"/>
              <a:t>, direktør for Oslo Arkitekturtriennale, som er en stor internasjonal konferanse om byutvikling og arkitektur som arrangeres i Oslo hvert tredje år (Aftenposten 07.03.2021). </a:t>
            </a:r>
            <a:r>
              <a:rPr lang="nb-NO" sz="1050" dirty="0" err="1"/>
              <a:t>Pragh</a:t>
            </a:r>
            <a:r>
              <a:rPr lang="nb-NO" sz="1050" dirty="0"/>
              <a:t> beskriver følgende svakheter som han mener kjennetegner flere av de nyere utbyggingsområdene i Oslo: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171450" indent="-171450">
              <a:buFont typeface="Arial" panose="020B0604020202020204" pitchFamily="34" charset="0"/>
              <a:buChar char="•"/>
            </a:pPr>
            <a:r>
              <a:rPr lang="nb-NO" sz="1200" kern="1200" dirty="0">
                <a:solidFill>
                  <a:schemeClr val="tx1"/>
                </a:solidFill>
                <a:effectLst/>
                <a:latin typeface="+mn-lt"/>
                <a:ea typeface="+mn-ea"/>
                <a:cs typeface="+mn-cs"/>
              </a:rPr>
              <a:t>Store, monotone boligområder med veldig lite variasjon i både uttrykk og innhold.</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Lave ambisjoner for fellesområder som gater, parker og gårdsrom.</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Mange «baksider» og lukkede fasader som ikke bidrar til liv, publikumstilbud eller variasjon.</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«Junkarealer» som ikke brukes til noe, samtidig som attraktive fellesarealer er mangelvare.</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Store, ugjestfrie gater og veier der fotgjengere og syklister ikke prioriteres.</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Manglende omtanke for menneskers bruk og møtesteder i hverdagen</a:t>
            </a:r>
            <a:r>
              <a:rPr lang="nb-NO" sz="1050" dirty="0"/>
              <a:t> </a:t>
            </a:r>
          </a:p>
          <a:p>
            <a:endParaRPr lang="nb-NO" sz="1050" b="1" dirty="0"/>
          </a:p>
          <a:p>
            <a:r>
              <a:rPr lang="nb-NO" sz="1050" b="1" dirty="0"/>
              <a:t>Politisk vilje virker - våg å sette høye mål </a:t>
            </a:r>
          </a:p>
          <a:p>
            <a:r>
              <a:rPr lang="nb-NO" sz="1050" dirty="0"/>
              <a:t>Kommunene skal være lydhøre for utbyggernes bunnlinjer, og det de mener er viktige vilkår for vinn-vinn-situasjoner i samspillet mellom utbyggere og kommunen. Men det er viktig at kommunen er seg bevisst sitt ansvar og sin myndighet som samfunnsutvikler, og garantist for gode levekår både for dagens og fremtidens innbyggere. Da er det viktig å minne om at «politikk virker», i den forstand at utbyggere vektlegger politiske signaler. De profesjonelle aktørene på utviklersiden vektlegger forutsigbarhet fra kommunens side mye høyere enn «ja-til-alt». De er også opptatt av at kommunene er forutsigbare og konsekvente i sin politikk, slik at utbyggerne har like/likeverdige rammebetingelser.</a:t>
            </a:r>
          </a:p>
          <a:p>
            <a:endParaRPr lang="nb-NO" sz="105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b="1" dirty="0"/>
              <a:t>Vektlegg politikeropplæring og kunnskapsbygging hos de folkevalgte </a:t>
            </a:r>
            <a:r>
              <a:rPr lang="nb-NO" sz="1050" dirty="0"/>
              <a:t>- om god by- og stedsutvikling generelt og bolig- og bomiljøkvaliteter spesielt.  </a:t>
            </a:r>
          </a:p>
          <a:p>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b="1" dirty="0"/>
              <a:t>Vektlegg utvikling av sterke fagmiljøer </a:t>
            </a:r>
            <a:r>
              <a:rPr lang="nb-NO" sz="1050" dirty="0"/>
              <a:t>med innsikt i hva som gir kvalitet, og hvordan tilgjengelige virkemidler kan brukes får å få kvaliteten realisert.</a:t>
            </a:r>
            <a:br>
              <a:rPr lang="nb-NO" sz="1050" dirty="0"/>
            </a:br>
            <a:endParaRPr lang="nb-NO" sz="1050" dirty="0"/>
          </a:p>
          <a:p>
            <a:r>
              <a:rPr lang="nb-NO" sz="1050" dirty="0"/>
              <a:t>Sterke fagmiljøer og velinformerte politikere er en god kombinasjon. Kommuner som lykkes best i å ivareta kvalitet i samfunnsutviklingen har ofte også tradisjon for tett og bred dialog mellom politikk og administrasjon.  </a:t>
            </a:r>
          </a:p>
        </p:txBody>
      </p:sp>
    </p:spTree>
    <p:extLst>
      <p:ext uri="{BB962C8B-B14F-4D97-AF65-F5344CB8AC3E}">
        <p14:creationId xmlns:p14="http://schemas.microsoft.com/office/powerpoint/2010/main" val="449009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Winston Churchill har sagt: «Vi former bygningene våre og etterpå former de oss.»</a:t>
            </a:r>
          </a:p>
          <a:p>
            <a:r>
              <a:rPr lang="nb-NO" sz="1050" dirty="0"/>
              <a:t>Kvaliteter ved bolig, uteområder og nabolag har stor betydning for livskvaliteten vår. I hvor stor grad kvalitet lar seg konkretisere er omdiskutert. Vi tar ikke denne drøftingen her, men nøyer oss med å løfte frem to eksempler på hvordan kvalitet ved boligen og bomiljøer kan beskrives. Innholdet i de to eksemplene, som begge kommer fra arkitektfaglige miljøer, er i stor grad sammenfallende. </a:t>
            </a:r>
          </a:p>
          <a:p>
            <a:r>
              <a:rPr lang="nb-NO" sz="1050" dirty="0"/>
              <a:t> </a:t>
            </a:r>
          </a:p>
          <a:p>
            <a:r>
              <a:rPr lang="nb-NO" sz="1050" dirty="0"/>
              <a:t>I boka «Hva er en god bolig?» (Ketil Moe og Johan-Ditlef Martens, 2017, side 16) presenteres noen kvaliteter både ved selve boligen og omgivelsene som forfatterne mener over tid har vist seg å være viktige: </a:t>
            </a:r>
          </a:p>
          <a:p>
            <a:endParaRPr lang="nb-NO" sz="1050" dirty="0"/>
          </a:p>
          <a:p>
            <a:r>
              <a:rPr lang="nb-NO" sz="1050" b="1" dirty="0"/>
              <a:t>Omgivelsene og bomiljøet</a:t>
            </a:r>
            <a:br>
              <a:rPr lang="nb-NO" sz="1050" dirty="0"/>
            </a:br>
            <a:r>
              <a:rPr lang="nb-NO" sz="1050" dirty="0"/>
              <a:t>- kort vei og lett tilgjengelig adkomst mellom bolig og arbeidsplass, samt privat og offentlig service som nærbutikk, skole og barnehage. </a:t>
            </a:r>
          </a:p>
          <a:p>
            <a:pPr marL="171450" indent="-171450">
              <a:buFontTx/>
              <a:buChar char="-"/>
            </a:pPr>
            <a:r>
              <a:rPr lang="nb-NO" sz="1050" dirty="0"/>
              <a:t>Kort vei og lett tilgjengelig adkomst mellom bolig og frilufts- og rekreasjonsområder. </a:t>
            </a:r>
          </a:p>
          <a:p>
            <a:pPr marL="171450" indent="-171450">
              <a:buFontTx/>
              <a:buChar char="-"/>
            </a:pPr>
            <a:r>
              <a:rPr lang="nb-NO" sz="1050" dirty="0"/>
              <a:t>Trafikksikker adkomst til gode leke- og oppholdsarealer ute. </a:t>
            </a:r>
          </a:p>
          <a:p>
            <a:pPr marL="171450" indent="-171450">
              <a:buFontTx/>
              <a:buChar char="-"/>
            </a:pPr>
            <a:r>
              <a:rPr lang="nb-NO" sz="1050" dirty="0"/>
              <a:t>Leke- og uteoppholdsarealer som legger til rette for sosial kontakt, og som tilfredsstiller krav til aktiviteter for barn i ulik alder. </a:t>
            </a:r>
          </a:p>
          <a:p>
            <a:pPr marL="171450" indent="-171450">
              <a:buFontTx/>
              <a:buChar char="-"/>
            </a:pPr>
            <a:r>
              <a:rPr lang="nb-NO" sz="1050" dirty="0"/>
              <a:t>Nærmiljø fritt for støy og luftforurensning. </a:t>
            </a:r>
          </a:p>
          <a:p>
            <a:pPr marL="171450" indent="-171450">
              <a:buFontTx/>
              <a:buChar char="-"/>
            </a:pPr>
            <a:endParaRPr lang="nb-NO" sz="1050" dirty="0"/>
          </a:p>
          <a:p>
            <a:pPr marL="0" indent="0">
              <a:buFontTx/>
              <a:buNone/>
            </a:pPr>
            <a:r>
              <a:rPr lang="nb-NO" sz="1050" b="1" dirty="0"/>
              <a:t>Boligens plassering</a:t>
            </a:r>
          </a:p>
          <a:p>
            <a:pPr marL="171450" indent="-171450">
              <a:buFontTx/>
              <a:buChar char="-"/>
            </a:pPr>
            <a:r>
              <a:rPr lang="nb-NO" sz="1050" dirty="0"/>
              <a:t>Sol i boligen.</a:t>
            </a:r>
          </a:p>
          <a:p>
            <a:pPr marL="171450" indent="-171450">
              <a:buFontTx/>
              <a:buChar char="-"/>
            </a:pPr>
            <a:r>
              <a:rPr lang="nb-NO" sz="1050" dirty="0"/>
              <a:t>Sol på private og felles utearealer.</a:t>
            </a:r>
          </a:p>
          <a:p>
            <a:pPr marL="171450" indent="-171450">
              <a:buFontTx/>
              <a:buChar char="-"/>
            </a:pPr>
            <a:r>
              <a:rPr lang="nb-NO" sz="1050" dirty="0"/>
              <a:t>Bolig og privat uteplass skjermet for innsyn.</a:t>
            </a:r>
          </a:p>
          <a:p>
            <a:pPr marL="171450" indent="-171450">
              <a:buFontTx/>
              <a:buChar char="-"/>
            </a:pPr>
            <a:r>
              <a:rPr lang="nb-NO" sz="1050" dirty="0"/>
              <a:t>God terrengtilpasning (som tar vare på grønne verdier).</a:t>
            </a:r>
          </a:p>
          <a:p>
            <a:pPr marL="171450" indent="-171450">
              <a:buFontTx/>
              <a:buChar char="-"/>
            </a:pPr>
            <a:endParaRPr lang="nb-NO" sz="1050" dirty="0"/>
          </a:p>
          <a:p>
            <a:pPr marL="0" indent="0">
              <a:buFontTx/>
              <a:buNone/>
            </a:pPr>
            <a:r>
              <a:rPr lang="nb-NO" sz="1050" dirty="0"/>
              <a:t>Forfatterne legger videre til grunn at det er en kvalitet at et boligområde har et variert boligtilbud der det er rom for både enslige, barnefamilier, funksjonsfriske og funksjonshemmede, også i sentrale byområder, fordi det kan gi et rikt og stabilt sosialt miljø, og sosial trygghet er en viktig boligkvalitet. </a:t>
            </a:r>
          </a:p>
          <a:p>
            <a:pPr marL="0" indent="0">
              <a:buFontTx/>
              <a:buNone/>
            </a:pPr>
            <a:endParaRPr lang="nb-NO" sz="1050" dirty="0"/>
          </a:p>
          <a:p>
            <a:pPr marL="0" indent="0">
              <a:buFontTx/>
              <a:buNone/>
            </a:pPr>
            <a:r>
              <a:rPr lang="nb-NO" sz="1050" b="1" dirty="0"/>
              <a:t>Aktiviteter i boligen</a:t>
            </a:r>
          </a:p>
          <a:p>
            <a:pPr marL="0" indent="0">
              <a:buFontTx/>
              <a:buNone/>
            </a:pPr>
            <a:r>
              <a:rPr lang="nb-NO" sz="1050" dirty="0"/>
              <a:t>I tillegg trekker forfatterne frem at boliger bør være utformet slik at ulike aktiviteter forstyrrer eller forhindrer hverandre i minst mulig grad: </a:t>
            </a:r>
            <a:br>
              <a:rPr lang="nb-NO" sz="1050" dirty="0"/>
            </a:br>
            <a:endParaRPr lang="nb-NO" sz="1050" dirty="0"/>
          </a:p>
          <a:p>
            <a:pPr marL="171450" indent="-171450">
              <a:buFontTx/>
              <a:buChar char="-"/>
            </a:pPr>
            <a:r>
              <a:rPr lang="nb-NO" sz="1050" dirty="0"/>
              <a:t>Matlaging, måltider og opphold</a:t>
            </a:r>
          </a:p>
          <a:p>
            <a:pPr marL="171450" indent="-171450">
              <a:buFontTx/>
              <a:buChar char="-"/>
            </a:pPr>
            <a:r>
              <a:rPr lang="nb-NO" sz="1050" dirty="0"/>
              <a:t>Søvn og hvile</a:t>
            </a:r>
          </a:p>
          <a:p>
            <a:pPr marL="171450" indent="-171450">
              <a:buFontTx/>
              <a:buChar char="-"/>
            </a:pPr>
            <a:r>
              <a:rPr lang="nb-NO" sz="1050" dirty="0"/>
              <a:t>Seksualliv</a:t>
            </a:r>
          </a:p>
          <a:p>
            <a:pPr marL="171450" indent="-171450">
              <a:buFontTx/>
              <a:buChar char="-"/>
            </a:pPr>
            <a:r>
              <a:rPr lang="nb-NO" sz="1050" dirty="0"/>
              <a:t>Personlig vask/hygiene</a:t>
            </a:r>
          </a:p>
          <a:p>
            <a:pPr marL="171450" indent="-171450">
              <a:buFontTx/>
              <a:buChar char="-"/>
            </a:pPr>
            <a:r>
              <a:rPr lang="nb-NO" sz="1050" dirty="0"/>
              <a:t>Nødvendig praktisk arbeid </a:t>
            </a:r>
          </a:p>
          <a:p>
            <a:pPr marL="171450" indent="-171450">
              <a:buFontTx/>
              <a:buChar char="-"/>
            </a:pPr>
            <a:r>
              <a:rPr lang="nb-NO" sz="1050" dirty="0"/>
              <a:t>Oppbevaring av klær og andre bruksgjenstander</a:t>
            </a:r>
          </a:p>
          <a:p>
            <a:pPr marL="171450" indent="-171450">
              <a:buFontTx/>
              <a:buChar char="-"/>
            </a:pPr>
            <a:r>
              <a:rPr lang="nb-NO" sz="1050" dirty="0"/>
              <a:t>Konsentrasjonsarbeid</a:t>
            </a:r>
          </a:p>
          <a:p>
            <a:pPr marL="171450" indent="-171450">
              <a:buFontTx/>
              <a:buChar char="-"/>
            </a:pPr>
            <a:r>
              <a:rPr lang="nb-NO" sz="1050" dirty="0"/>
              <a:t>Lek og sosialt samvær </a:t>
            </a:r>
          </a:p>
          <a:p>
            <a:pPr marL="171450" indent="-171450">
              <a:buFontTx/>
              <a:buChar char="-"/>
            </a:pPr>
            <a:endParaRPr lang="nb-NO" sz="1050" dirty="0"/>
          </a:p>
          <a:p>
            <a:pPr marL="0" indent="0">
              <a:buFontTx/>
              <a:buNone/>
            </a:pPr>
            <a:r>
              <a:rPr lang="nb-NO" sz="1050" dirty="0"/>
              <a:t>«Bo- og boligkvalitet» er en rapport utarbeidet av Norske arkitekters landsforbund (NAL) og bransjeforeningen Arkitektbedriftene. Rapporten belyser kvalitet både ved selve boligen og i boligområder, og er ment som et grunnlag for å vurdere hva som er nødvendige </a:t>
            </a:r>
            <a:r>
              <a:rPr lang="nb-NO" sz="1050" b="0" i="1" u="none" dirty="0"/>
              <a:t>virkemidler for å ivareta kvalitet </a:t>
            </a:r>
            <a:r>
              <a:rPr lang="nb-NO" sz="1050" dirty="0"/>
              <a:t>i bolig- og områdebygging. I rapporten presenteres følgende prioriterte kvaliteter: </a:t>
            </a:r>
          </a:p>
          <a:p>
            <a:pPr marL="0" indent="0">
              <a:buFontTx/>
              <a:buNone/>
            </a:pPr>
            <a:endParaRPr lang="nb-NO" sz="1050" dirty="0"/>
          </a:p>
          <a:p>
            <a:r>
              <a:rPr lang="nb-NO" sz="1050" b="1" i="0" u="none" strike="noStrike" kern="1200" baseline="0" dirty="0">
                <a:solidFill>
                  <a:schemeClr val="tx1"/>
                </a:solidFill>
                <a:latin typeface="+mn-lt"/>
                <a:ea typeface="+mn-ea"/>
                <a:cs typeface="+mn-cs"/>
              </a:rPr>
              <a:t>Boligområder bør: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være trafikksikre og tilrettelagt for barns oppvekst og rekreasjon</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ha god kollektivdekning og være tilrettelagt for syklende og gående.</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være tilknyttet gater og veier som gir enkel adkomst kollektivtransport</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bestå av bebyggelse, gater og uterom som har en variert utforming med klare og gjenkjennelige knutepunkter.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ha nærhet til grønne områder, offentlige og kommersielle tilbud og sosial infrastruktur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ha en størrelse og utforming som sikrer variert vegetasjon, lokal overvannshåndtering, tilstrekkelig sol mot boliger, uteoppholdsareal og grønne lunger.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Ha trygge og lune uteområder som er skjermet mot støy, og med god tilkomst fra boligene.</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bygges på en måte som sikrer trygghet, trivsel og deltakelse.</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ha en sammensetning som gir en variasjon av beboere som skaper mest mulig kontinuerlig tilstedeværelse og aktivitet.</a:t>
            </a:r>
            <a:br>
              <a:rPr lang="nb-NO" sz="1050" b="0" i="0" u="none" strike="noStrike" kern="1200" baseline="0" dirty="0">
                <a:solidFill>
                  <a:schemeClr val="tx1"/>
                </a:solidFill>
                <a:latin typeface="+mn-lt"/>
                <a:ea typeface="+mn-ea"/>
                <a:cs typeface="+mn-cs"/>
              </a:rPr>
            </a:br>
            <a:endParaRPr lang="nb-NO" sz="1050" b="0" i="0" u="none" strike="noStrike" kern="1200" baseline="0" dirty="0">
              <a:solidFill>
                <a:schemeClr val="tx1"/>
              </a:solidFill>
              <a:latin typeface="+mn-lt"/>
              <a:ea typeface="+mn-ea"/>
              <a:cs typeface="+mn-cs"/>
            </a:endParaRPr>
          </a:p>
          <a:p>
            <a:r>
              <a:rPr lang="nb-NO" sz="1050" b="1" i="0" u="none" strike="noStrike" kern="1200" baseline="0" dirty="0">
                <a:solidFill>
                  <a:schemeClr val="tx1"/>
                </a:solidFill>
                <a:latin typeface="+mn-lt"/>
                <a:ea typeface="+mn-ea"/>
                <a:cs typeface="+mn-cs"/>
              </a:rPr>
              <a:t>Boligen bør: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ha gode og funksjonelle planløsninger med rom som er lette å møblere.</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legge til rette for at barn kan trives, leke og vokse opp, for sosiale aktiviteter og sammenkomster.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tilrettelegge for at beboerne kan utføre ulike aktiviteter til samme tid uten å forstyrre hverandre.</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ha gode dagslysforhold, aller helst gjennomlysning, utsyn, skjerming mot innsyn, tilgang til skjermet uteplass.</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ha god lydisolasjon.</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ha tilstrekkelig lagringsplass inne i selve boligen (i tillegg til sportsbod).</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være fleksibel nok til å tilpasse seg ulike behov, funksjonsevne og livsfaser.</a:t>
            </a:r>
          </a:p>
          <a:p>
            <a:pPr marL="171450" indent="-171450">
              <a:buFont typeface="Arial" panose="020B0604020202020204" pitchFamily="34" charset="0"/>
              <a:buChar char="•"/>
            </a:pPr>
            <a:endParaRPr lang="nb-NO" sz="1050" b="0" i="0" u="none" strike="noStrike" kern="1200" baseline="0" dirty="0">
              <a:solidFill>
                <a:schemeClr val="tx1"/>
              </a:solidFill>
              <a:latin typeface="+mn-lt"/>
              <a:ea typeface="+mn-ea"/>
              <a:cs typeface="+mn-cs"/>
            </a:endParaRPr>
          </a:p>
          <a:p>
            <a:pPr marL="0" indent="0">
              <a:buFontTx/>
              <a:buNone/>
            </a:pPr>
            <a:r>
              <a:rPr lang="nb-NO" sz="1050" b="0" i="0" u="none" strike="noStrike" kern="1200" baseline="0" dirty="0">
                <a:solidFill>
                  <a:schemeClr val="tx1"/>
                </a:solidFill>
                <a:latin typeface="+mn-lt"/>
                <a:ea typeface="+mn-ea"/>
                <a:cs typeface="+mn-cs"/>
              </a:rPr>
              <a:t>I tillegg peker rapporten på aktuelle områder for </a:t>
            </a:r>
            <a:r>
              <a:rPr lang="nb-NO" sz="1050" b="0" i="1" u="none" strike="noStrike" kern="1200" baseline="0" dirty="0">
                <a:solidFill>
                  <a:schemeClr val="tx1"/>
                </a:solidFill>
                <a:latin typeface="+mn-lt"/>
                <a:ea typeface="+mn-ea"/>
                <a:cs typeface="+mn-cs"/>
              </a:rPr>
              <a:t>videre forskning og kunnskapsutvikling:</a:t>
            </a:r>
          </a:p>
          <a:p>
            <a:pPr marL="0" indent="0">
              <a:buFontTx/>
              <a:buNone/>
            </a:pPr>
            <a:endParaRPr lang="nb-NO" sz="1050" b="0" i="0" u="none" strike="noStrike" kern="1200" baseline="0" dirty="0">
              <a:solidFill>
                <a:schemeClr val="tx1"/>
              </a:solidFill>
              <a:latin typeface="+mn-lt"/>
              <a:ea typeface="+mn-ea"/>
              <a:cs typeface="+mn-cs"/>
            </a:endParaRPr>
          </a:p>
          <a:p>
            <a:r>
              <a:rPr lang="nb-NO" sz="1050" b="1" i="0" u="none" strike="noStrike" kern="1200" baseline="0" dirty="0">
                <a:solidFill>
                  <a:schemeClr val="tx1"/>
                </a:solidFill>
                <a:latin typeface="+mn-lt"/>
                <a:ea typeface="+mn-ea"/>
                <a:cs typeface="+mn-cs"/>
              </a:rPr>
              <a:t>Boligområder: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Erfaringer med å etablere nye boligområder med god kvalitet og høy tetthet i tilknytning til kollektivnettet.</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Hvordan skape sosial trygghet og stabilitet i bomiljø?</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Hvilken betydning har alderssammensetning og kulturforskjeller?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Studier av virkemidler benyttet i andre land som kan vurderes som forbilder.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Sammenheng mellom mental og fysisk helse og registrerte kvaliteter i bomiljø og boligområder.</a:t>
            </a:r>
          </a:p>
          <a:p>
            <a:endParaRPr lang="nb-NO" sz="1050" b="0" i="0" u="none" strike="noStrike" kern="1200" baseline="0" dirty="0">
              <a:solidFill>
                <a:schemeClr val="tx1"/>
              </a:solidFill>
              <a:latin typeface="+mn-lt"/>
              <a:ea typeface="+mn-ea"/>
              <a:cs typeface="+mn-cs"/>
            </a:endParaRPr>
          </a:p>
          <a:p>
            <a:r>
              <a:rPr lang="nb-NO" sz="1050" b="1" i="0" u="none" strike="noStrike" kern="1200" baseline="0" dirty="0">
                <a:solidFill>
                  <a:schemeClr val="tx1"/>
                </a:solidFill>
                <a:latin typeface="+mn-lt"/>
                <a:ea typeface="+mn-ea"/>
                <a:cs typeface="+mn-cs"/>
              </a:rPr>
              <a:t>Boliger: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Hva er de reelle boligbehovene og preferanser blant ulike deler av befolkningen?</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Hva er minstemål for at de små boligene kan få en tilstrekkelig bokvalitet?</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Hva vet vi om barns utvikling i små boliger?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Hva bør være minstekrav til permanente boliger basert gode brukskvaliteter, møbleringsmuligheter og et minimum av fleksibilitet?</a:t>
            </a:r>
          </a:p>
          <a:p>
            <a:endParaRPr lang="nb-NO" sz="1050" b="0" i="0" u="none" strike="noStrike" kern="1200" baseline="0" dirty="0">
              <a:solidFill>
                <a:schemeClr val="tx1"/>
              </a:solidFill>
              <a:latin typeface="+mn-lt"/>
              <a:ea typeface="+mn-ea"/>
              <a:cs typeface="+mn-cs"/>
            </a:endParaRPr>
          </a:p>
          <a:p>
            <a:r>
              <a:rPr lang="nb-NO" sz="1050" b="0" i="0" u="none" strike="noStrike" kern="1200" baseline="0" dirty="0">
                <a:solidFill>
                  <a:schemeClr val="tx1"/>
                </a:solidFill>
                <a:latin typeface="+mn-lt"/>
                <a:ea typeface="+mn-ea"/>
                <a:cs typeface="+mn-cs"/>
              </a:rPr>
              <a:t>Rapporten fremhever også betydningen av å synliggjøre </a:t>
            </a:r>
            <a:r>
              <a:rPr lang="nb-NO" sz="1050" b="0" i="1" u="none" strike="noStrike" kern="1200" baseline="0" dirty="0">
                <a:solidFill>
                  <a:schemeClr val="tx1"/>
                </a:solidFill>
                <a:latin typeface="+mn-lt"/>
                <a:ea typeface="+mn-ea"/>
                <a:cs typeface="+mn-cs"/>
              </a:rPr>
              <a:t>referanseprosjekter</a:t>
            </a:r>
            <a:r>
              <a:rPr lang="nb-NO" sz="1050" b="0" i="0" u="none" strike="noStrike" kern="1200" baseline="0" dirty="0">
                <a:solidFill>
                  <a:schemeClr val="tx1"/>
                </a:solidFill>
                <a:latin typeface="+mn-lt"/>
                <a:ea typeface="+mn-ea"/>
                <a:cs typeface="+mn-cs"/>
              </a:rPr>
              <a:t> fra inn- og utland, og</a:t>
            </a:r>
          </a:p>
          <a:p>
            <a:r>
              <a:rPr lang="nb-NO" sz="1050" b="0" i="0" u="none" strike="noStrike" kern="1200" baseline="0" dirty="0">
                <a:solidFill>
                  <a:schemeClr val="tx1"/>
                </a:solidFill>
                <a:latin typeface="+mn-lt"/>
                <a:ea typeface="+mn-ea"/>
                <a:cs typeface="+mn-cs"/>
              </a:rPr>
              <a:t>det å jobbe mot en boligpolitikk som ivaretar viktige funn fra den løpende kunnskapsutviklingen på feltet. </a:t>
            </a:r>
          </a:p>
          <a:p>
            <a:endParaRPr lang="nb-NO" sz="1050" b="0" i="0" u="none" strike="noStrike" kern="1200" baseline="0" dirty="0">
              <a:solidFill>
                <a:schemeClr val="tx1"/>
              </a:solidFill>
              <a:latin typeface="+mn-lt"/>
              <a:ea typeface="+mn-ea"/>
              <a:cs typeface="+mn-cs"/>
            </a:endParaRPr>
          </a:p>
          <a:p>
            <a:r>
              <a:rPr lang="nb-NO" sz="1050" b="0" i="0" u="none" strike="noStrike" kern="1200" baseline="0" dirty="0">
                <a:solidFill>
                  <a:schemeClr val="tx1"/>
                </a:solidFill>
                <a:latin typeface="+mn-lt"/>
                <a:ea typeface="+mn-ea"/>
                <a:cs typeface="+mn-cs"/>
              </a:rPr>
              <a:t>Behovet for utvikling av ny kunnskap er noe vi vil komme tilbake til avslutningsvis i dette innlegget. </a:t>
            </a:r>
          </a:p>
          <a:p>
            <a:endParaRPr lang="nb-NO" sz="105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3719963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Regional tilrettelegging og kunnskapsbygging om </a:t>
            </a:r>
            <a:r>
              <a:rPr lang="nb-NO" sz="1050" b="1" dirty="0" err="1"/>
              <a:t>bykvalitet</a:t>
            </a:r>
            <a:r>
              <a:rPr lang="nb-NO" sz="1050" b="1" dirty="0"/>
              <a:t> og bomiljø </a:t>
            </a:r>
          </a:p>
          <a:p>
            <a:r>
              <a:rPr lang="nb-NO" sz="1050" dirty="0"/>
              <a:t>Fylkeskommunene har en viktig rolle som planfaglig veileder. Her er eksempler på kunnskapsbygging på regionalt nivå knyttet til temaene kvalitet og bomiljø. </a:t>
            </a:r>
          </a:p>
          <a:p>
            <a:r>
              <a:rPr lang="nb-NO" sz="1050" dirty="0"/>
              <a:t>Veilederen «Fortetting og transformasjon med </a:t>
            </a:r>
            <a:r>
              <a:rPr lang="nb-NO" sz="1050" dirty="0" err="1"/>
              <a:t>bykvalitet</a:t>
            </a:r>
            <a:r>
              <a:rPr lang="nb-NO" sz="1050" dirty="0"/>
              <a:t> i </a:t>
            </a:r>
            <a:r>
              <a:rPr lang="nb-NO" sz="1050" dirty="0" err="1"/>
              <a:t>bybåndet</a:t>
            </a:r>
            <a:r>
              <a:rPr lang="nb-NO" sz="1050" dirty="0"/>
              <a:t>» er en oppfølging av «Regional plan for areal og transport i Oslo og Akershus» (2015). Planen legger opp til at fremtidig vekst i regionen skal løses ved å utvikle byer og tettsteder framfor videre spredt utbygging. </a:t>
            </a:r>
            <a:r>
              <a:rPr lang="nb-NO" sz="1050" dirty="0" err="1"/>
              <a:t>Bybåndet</a:t>
            </a:r>
            <a:r>
              <a:rPr lang="nb-NO" sz="1050" dirty="0"/>
              <a:t>, som er det sammenhengende byområdet mellom Oslo, Lillestrøm, Ski og Asker, skal ta en høy andel av veksten. Strategisk samarbeid om felles areal- og transportstruktur i </a:t>
            </a:r>
            <a:r>
              <a:rPr lang="nb-NO" sz="1050" dirty="0" err="1"/>
              <a:t>bybåndet</a:t>
            </a:r>
            <a:r>
              <a:rPr lang="nb-NO" sz="1050" dirty="0"/>
              <a:t> er en oppfølgingsoppgave i handlingsprogrammet for den regionale planen. Et sentralt tema for samarbeidet er hvordan fortetting og transformasjon kan sikre god stedsutvikling. </a:t>
            </a:r>
          </a:p>
          <a:p>
            <a:endParaRPr lang="nb-NO" sz="1050" dirty="0"/>
          </a:p>
          <a:p>
            <a:r>
              <a:rPr lang="nb-NO" sz="1050" dirty="0"/>
              <a:t>Denne veilederen beskriver prosesser og metoder for fortetting og transformasjon med </a:t>
            </a:r>
            <a:r>
              <a:rPr lang="nb-NO" sz="1050" dirty="0" err="1"/>
              <a:t>bykvalitet</a:t>
            </a:r>
            <a:r>
              <a:rPr lang="nb-NO" sz="1050" dirty="0"/>
              <a:t>. </a:t>
            </a:r>
          </a:p>
          <a:p>
            <a:r>
              <a:rPr lang="nb-NO" sz="1050" dirty="0"/>
              <a:t>Den oppsummerer de viktigste grepene for å legge til rette for fortetting med </a:t>
            </a:r>
            <a:r>
              <a:rPr lang="nb-NO" sz="1050" dirty="0" err="1"/>
              <a:t>bykvalitet</a:t>
            </a:r>
            <a:r>
              <a:rPr lang="nb-NO" sz="1050" dirty="0"/>
              <a:t> i 10 punkter: </a:t>
            </a:r>
            <a:br>
              <a:rPr lang="nb-NO" sz="1050" dirty="0"/>
            </a:br>
            <a:endParaRPr lang="nb-NO" sz="1050" dirty="0"/>
          </a:p>
          <a:p>
            <a:pPr marL="228600" indent="-228600">
              <a:buAutoNum type="arabicPeriod"/>
            </a:pPr>
            <a:r>
              <a:rPr lang="nb-NO" sz="1050" dirty="0"/>
              <a:t>Planlegg for </a:t>
            </a:r>
            <a:r>
              <a:rPr lang="nb-NO" sz="1050" dirty="0" err="1"/>
              <a:t>bykvaliteter</a:t>
            </a:r>
            <a:r>
              <a:rPr lang="nb-NO" sz="1050" dirty="0"/>
              <a:t> på alle plannivåer </a:t>
            </a:r>
          </a:p>
          <a:p>
            <a:pPr marL="228600" indent="-228600">
              <a:buAutoNum type="arabicPeriod"/>
            </a:pPr>
            <a:r>
              <a:rPr lang="nb-NO" sz="1050" dirty="0"/>
              <a:t>Definer det urbane hierarkiet </a:t>
            </a:r>
          </a:p>
          <a:p>
            <a:pPr marL="228600" indent="-228600">
              <a:buAutoNum type="arabicPeriod"/>
            </a:pPr>
            <a:r>
              <a:rPr lang="nb-NO" sz="1050" dirty="0"/>
              <a:t>Tenk områdenivå </a:t>
            </a:r>
          </a:p>
          <a:p>
            <a:pPr marL="228600" indent="-228600">
              <a:buAutoNum type="arabicPeriod"/>
            </a:pPr>
            <a:r>
              <a:rPr lang="nb-NO" sz="1050" dirty="0"/>
              <a:t>Opptre koordinert internt i kommunen og benytt et bredt spekter av virkemidler </a:t>
            </a:r>
          </a:p>
          <a:p>
            <a:pPr marL="228600" indent="-228600">
              <a:buAutoNum type="arabicPeriod"/>
            </a:pPr>
            <a:r>
              <a:rPr lang="nb-NO" sz="1050" dirty="0"/>
              <a:t>Bruk prosjektorganisering for å skape samarbeid </a:t>
            </a:r>
          </a:p>
          <a:p>
            <a:pPr marL="228600" indent="-228600">
              <a:buAutoNum type="arabicPeriod"/>
            </a:pPr>
            <a:r>
              <a:rPr lang="nb-NO" sz="1050" dirty="0"/>
              <a:t>Sett av nok ressurser </a:t>
            </a:r>
          </a:p>
          <a:p>
            <a:pPr marL="228600" indent="-228600">
              <a:buAutoNum type="arabicPeriod"/>
            </a:pPr>
            <a:r>
              <a:rPr lang="nb-NO" sz="1050" dirty="0"/>
              <a:t>Avklar prinsipper for gjennomføring så tidlig som mulig </a:t>
            </a:r>
          </a:p>
          <a:p>
            <a:pPr marL="228600" indent="-228600">
              <a:buAutoNum type="arabicPeriod"/>
            </a:pPr>
            <a:r>
              <a:rPr lang="nb-NO" sz="1050" dirty="0"/>
              <a:t>Koordinert eierskap fremmer helhetlige løsninger </a:t>
            </a:r>
          </a:p>
          <a:p>
            <a:pPr marL="228600" indent="-228600">
              <a:buAutoNum type="arabicPeriod"/>
            </a:pPr>
            <a:r>
              <a:rPr lang="nb-NO" sz="1050" dirty="0"/>
              <a:t>Jobb med flere prosesser samtidig </a:t>
            </a:r>
          </a:p>
          <a:p>
            <a:pPr marL="228600" indent="-228600">
              <a:buAutoNum type="arabicPeriod"/>
            </a:pPr>
            <a:r>
              <a:rPr lang="nb-NO" sz="1050" dirty="0"/>
              <a:t>Lag en strategi for midlertidighet</a:t>
            </a:r>
          </a:p>
          <a:p>
            <a:pPr marL="228600" indent="-228600">
              <a:buAutoNum type="arabicPeriod"/>
            </a:pPr>
            <a:endParaRPr lang="nb-NO" sz="1050" dirty="0"/>
          </a:p>
          <a:p>
            <a:pPr marL="0" indent="0">
              <a:buFontTx/>
              <a:buNone/>
            </a:pPr>
            <a:r>
              <a:rPr lang="nb-NO" sz="1050" dirty="0"/>
              <a:t>Veilederen presenterer også «kvalitetssirkelen», basert på seks kvalitetsdimensjoner: </a:t>
            </a:r>
            <a:br>
              <a:rPr lang="nb-NO" sz="1050" dirty="0"/>
            </a:br>
            <a:br>
              <a:rPr lang="nb-NO" sz="1050" dirty="0"/>
            </a:br>
            <a:r>
              <a:rPr lang="nb-NO" sz="1050" dirty="0"/>
              <a:t>1. Effektiv arealutnyttelse</a:t>
            </a:r>
          </a:p>
          <a:p>
            <a:pPr marL="0" indent="0">
              <a:buFontTx/>
              <a:buNone/>
            </a:pPr>
            <a:r>
              <a:rPr lang="nb-NO" sz="1050" dirty="0"/>
              <a:t>2. Flerfunksjonalitet</a:t>
            </a:r>
          </a:p>
          <a:p>
            <a:pPr marL="0" indent="0">
              <a:buFontTx/>
              <a:buNone/>
            </a:pPr>
            <a:r>
              <a:rPr lang="nb-NO" sz="1050" dirty="0"/>
              <a:t>3. Sosiale fellesskap</a:t>
            </a:r>
          </a:p>
          <a:p>
            <a:pPr marL="0" indent="0">
              <a:buFontTx/>
              <a:buNone/>
            </a:pPr>
            <a:r>
              <a:rPr lang="nb-NO" sz="1050" dirty="0"/>
              <a:t>4. Grønn mobilitet</a:t>
            </a:r>
          </a:p>
          <a:p>
            <a:pPr marL="0" indent="0">
              <a:buFontTx/>
              <a:buNone/>
            </a:pPr>
            <a:r>
              <a:rPr lang="nb-NO" sz="1050" dirty="0"/>
              <a:t>5. Natur og lokalt særpreg</a:t>
            </a:r>
          </a:p>
          <a:p>
            <a:pPr marL="0" indent="0">
              <a:buFontTx/>
              <a:buNone/>
            </a:pPr>
            <a:r>
              <a:rPr lang="nb-NO" sz="1050" dirty="0"/>
              <a:t>6. Byggenes kvalitet og karakter</a:t>
            </a:r>
          </a:p>
          <a:p>
            <a:pPr marL="0" indent="0">
              <a:buFontTx/>
              <a:buNone/>
            </a:pPr>
            <a:endParaRPr lang="nb-NO" sz="1050" dirty="0"/>
          </a:p>
          <a:p>
            <a:endParaRPr lang="nb-NO" dirty="0"/>
          </a:p>
        </p:txBody>
      </p:sp>
    </p:spTree>
    <p:extLst>
      <p:ext uri="{BB962C8B-B14F-4D97-AF65-F5344CB8AC3E}">
        <p14:creationId xmlns:p14="http://schemas.microsoft.com/office/powerpoint/2010/main" val="1045725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Regional tilrettelegging og kunnskapsbygging om </a:t>
            </a:r>
            <a:r>
              <a:rPr lang="nb-NO" sz="1050" b="1" dirty="0" err="1"/>
              <a:t>bykvalitet</a:t>
            </a:r>
            <a:r>
              <a:rPr lang="nb-NO" sz="1050" b="1" dirty="0"/>
              <a:t> og bomiljø </a:t>
            </a:r>
          </a:p>
          <a:p>
            <a:pPr marL="0" indent="0">
              <a:buFontTx/>
              <a:buNone/>
            </a:pPr>
            <a:r>
              <a:rPr lang="nb-NO" sz="1050" dirty="0"/>
              <a:t>Her er et annet eksempel på regional tilrettelegging: Rapporten «Bomiljø og kvalitet – livskraftige nabolag» (2019) er et underlagsdokument for «Regionalplan for Jæren 2050», som ble vedtatt i 2020. Rapporten til venstre inneholder konkrete forslag til retningslinjer om tetthet og kvalitet i den nye regionale planen innenfor følgende temaer:     </a:t>
            </a:r>
          </a:p>
          <a:p>
            <a:pPr marL="0" indent="0">
              <a:buFontTx/>
              <a:buNone/>
            </a:pPr>
            <a:endParaRPr lang="nb-NO" sz="1050" i="1" dirty="0"/>
          </a:p>
          <a:p>
            <a:r>
              <a:rPr lang="nb-NO" sz="1050" b="1" dirty="0"/>
              <a:t>Stedsforming</a:t>
            </a:r>
            <a:br>
              <a:rPr lang="nb-NO" sz="1050" dirty="0"/>
            </a:br>
            <a:r>
              <a:rPr lang="nb-NO" sz="1050" dirty="0"/>
              <a:t>Arealpolitikk og arealeffektivitet</a:t>
            </a:r>
            <a:br>
              <a:rPr lang="nb-NO" sz="1050" dirty="0"/>
            </a:br>
            <a:r>
              <a:rPr lang="nb-NO" sz="1050" dirty="0"/>
              <a:t>Stedsanalyse</a:t>
            </a:r>
            <a:br>
              <a:rPr lang="nb-NO" sz="1050" dirty="0"/>
            </a:br>
            <a:r>
              <a:rPr lang="nb-NO" sz="1050" dirty="0"/>
              <a:t>Kvalitetskrav til utforming</a:t>
            </a:r>
            <a:br>
              <a:rPr lang="nb-NO" sz="1050" dirty="0"/>
            </a:br>
            <a:r>
              <a:rPr lang="nb-NO" sz="1050" dirty="0"/>
              <a:t>Stedsspesifikke krav</a:t>
            </a:r>
            <a:br>
              <a:rPr lang="nb-NO" sz="1050" dirty="0"/>
            </a:br>
            <a:r>
              <a:rPr lang="nb-NO" sz="1050" dirty="0" err="1"/>
              <a:t>Krav</a:t>
            </a:r>
            <a:r>
              <a:rPr lang="nb-NO" sz="1050" dirty="0"/>
              <a:t> til tetthet</a:t>
            </a:r>
            <a:br>
              <a:rPr lang="nb-NO" sz="1050" dirty="0"/>
            </a:br>
            <a:r>
              <a:rPr lang="nb-NO" sz="1050" dirty="0"/>
              <a:t>Veiledning og utvidelse av plansamarbeidet</a:t>
            </a:r>
            <a:br>
              <a:rPr lang="nb-NO" sz="1050" dirty="0"/>
            </a:br>
            <a:endParaRPr lang="nb-NO" sz="1050" dirty="0"/>
          </a:p>
          <a:p>
            <a:r>
              <a:rPr lang="nb-NO" sz="1050" b="1" dirty="0"/>
              <a:t>Bolig og bokvalitet</a:t>
            </a:r>
            <a:br>
              <a:rPr lang="nb-NO" sz="1050" dirty="0"/>
            </a:br>
            <a:r>
              <a:rPr lang="nb-NO" sz="1050" dirty="0"/>
              <a:t>Kommunal boligpolitikk</a:t>
            </a:r>
          </a:p>
          <a:p>
            <a:r>
              <a:rPr lang="nb-NO" sz="1050" dirty="0"/>
              <a:t>Kvalitetskrav</a:t>
            </a:r>
          </a:p>
          <a:p>
            <a:endParaRPr lang="nb-NO" sz="1050" dirty="0"/>
          </a:p>
          <a:p>
            <a:r>
              <a:rPr lang="nb-NO" sz="1050" b="1" dirty="0"/>
              <a:t>Gode uteområder</a:t>
            </a:r>
          </a:p>
          <a:p>
            <a:pPr marL="0" indent="0">
              <a:buFontTx/>
              <a:buNone/>
            </a:pPr>
            <a:r>
              <a:rPr lang="nb-NO" sz="1050" i="0" dirty="0"/>
              <a:t>Kommunal planlegging av uteområder</a:t>
            </a:r>
          </a:p>
          <a:p>
            <a:pPr marL="0" indent="0">
              <a:buFontTx/>
              <a:buNone/>
            </a:pPr>
            <a:r>
              <a:rPr lang="nb-NO" sz="1050" i="0" dirty="0"/>
              <a:t>Kvalitetskrav til felles uteareal</a:t>
            </a:r>
          </a:p>
          <a:p>
            <a:pPr marL="0" indent="0">
              <a:buFontTx/>
              <a:buNone/>
            </a:pPr>
            <a:r>
              <a:rPr lang="nb-NO" sz="1050" i="0" dirty="0"/>
              <a:t>Samspill med offentlige byrom</a:t>
            </a:r>
          </a:p>
          <a:p>
            <a:pPr marL="0" indent="0">
              <a:buFontTx/>
              <a:buNone/>
            </a:pPr>
            <a:r>
              <a:rPr lang="nb-NO" sz="1050" i="0" dirty="0"/>
              <a:t>Størrelse på minste felles uteareal</a:t>
            </a:r>
          </a:p>
          <a:p>
            <a:pPr marL="0" indent="0">
              <a:buFontTx/>
              <a:buNone/>
            </a:pPr>
            <a:r>
              <a:rPr lang="nb-NO" sz="1050" i="0" dirty="0"/>
              <a:t>Utforming av felles leke- og aktivitetsarealer</a:t>
            </a:r>
          </a:p>
          <a:p>
            <a:pPr marL="0" indent="0">
              <a:buFontTx/>
              <a:buNone/>
            </a:pPr>
            <a:endParaRPr lang="nb-NO" i="1" dirty="0"/>
          </a:p>
          <a:p>
            <a:pPr marL="0" indent="0">
              <a:buFontTx/>
              <a:buNone/>
            </a:pPr>
            <a:endParaRPr lang="nb-NO" i="1" dirty="0"/>
          </a:p>
          <a:p>
            <a:pPr marL="0" indent="0">
              <a:buFontTx/>
              <a:buNone/>
            </a:pPr>
            <a:endParaRPr lang="nb-NO" i="1" dirty="0"/>
          </a:p>
          <a:p>
            <a:endParaRPr lang="nb-NO" dirty="0"/>
          </a:p>
        </p:txBody>
      </p:sp>
    </p:spTree>
    <p:extLst>
      <p:ext uri="{BB962C8B-B14F-4D97-AF65-F5344CB8AC3E}">
        <p14:creationId xmlns:p14="http://schemas.microsoft.com/office/powerpoint/2010/main" val="3257957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740050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4079221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Strategisk </a:t>
            </a:r>
            <a:r>
              <a:rPr lang="nb-NO" sz="1050" b="1" dirty="0" err="1"/>
              <a:t>byledelse</a:t>
            </a:r>
            <a:r>
              <a:rPr lang="nb-NO" sz="1050" b="1" dirty="0"/>
              <a:t> - utvikling av et nasjonalt program, der boligpolitikk er en av flere moduler </a:t>
            </a:r>
          </a:p>
          <a:p>
            <a:r>
              <a:rPr lang="nb-NO" sz="1050" dirty="0"/>
              <a:t>Danmark har i flere år hatt et tilbud om etterutdanning i strategisk </a:t>
            </a:r>
            <a:r>
              <a:rPr lang="nb-NO" sz="1050" dirty="0" err="1"/>
              <a:t>byledelse</a:t>
            </a:r>
            <a:r>
              <a:rPr lang="nb-NO" sz="1050" dirty="0"/>
              <a:t> for kommunens toppledelse, plansjefer/fagledere og politikere. Programmet er utviklet og drevet av DAC (Dansk Arkitektur Center) på vegne av et partnerskap bestående av stiftelsen </a:t>
            </a:r>
            <a:r>
              <a:rPr lang="nb-NO" sz="1050" dirty="0" err="1"/>
              <a:t>Realdania</a:t>
            </a:r>
            <a:r>
              <a:rPr lang="nb-NO" sz="1050" dirty="0"/>
              <a:t>, Kommunalteknisk </a:t>
            </a:r>
            <a:r>
              <a:rPr lang="nb-NO" sz="1050" dirty="0" err="1"/>
              <a:t>Chefforening</a:t>
            </a:r>
            <a:r>
              <a:rPr lang="nb-NO" sz="1050" dirty="0"/>
              <a:t> og Kommunaldirektørforeningen. Det store flertallet av danske kommuner har deltatt i programmet, og det er utviklet mye erfaringer og gode eksempler på byer som bruker strategisk </a:t>
            </a:r>
            <a:r>
              <a:rPr lang="nb-NO" sz="1050" dirty="0" err="1"/>
              <a:t>byledelse</a:t>
            </a:r>
            <a:r>
              <a:rPr lang="nb-NO" sz="1050" dirty="0"/>
              <a:t> som verktøy. Programmet definerer strategisk </a:t>
            </a:r>
            <a:r>
              <a:rPr lang="nb-NO" sz="1050" dirty="0" err="1"/>
              <a:t>byledelse</a:t>
            </a:r>
            <a:r>
              <a:rPr lang="nb-NO" sz="1050" dirty="0"/>
              <a:t> slik: </a:t>
            </a:r>
          </a:p>
          <a:p>
            <a:endParaRPr lang="nb-NO" sz="1050" b="1" i="0" kern="1200" dirty="0">
              <a:solidFill>
                <a:schemeClr val="tx1"/>
              </a:solidFill>
              <a:effectLst/>
              <a:latin typeface="+mn-lt"/>
              <a:ea typeface="+mn-ea"/>
              <a:cs typeface="+mn-cs"/>
            </a:endParaRPr>
          </a:p>
          <a:p>
            <a:r>
              <a:rPr lang="nb-NO" sz="1050" b="0" i="1" u="sng" kern="1200" dirty="0">
                <a:solidFill>
                  <a:schemeClr val="tx1"/>
                </a:solidFill>
                <a:effectLst/>
                <a:latin typeface="+mn-lt"/>
                <a:ea typeface="+mn-ea"/>
                <a:cs typeface="+mn-cs"/>
              </a:rPr>
              <a:t>Strategisk </a:t>
            </a:r>
            <a:r>
              <a:rPr lang="nb-NO" sz="1050" b="0" i="1" u="sng" kern="1200" dirty="0" err="1">
                <a:solidFill>
                  <a:schemeClr val="tx1"/>
                </a:solidFill>
                <a:effectLst/>
                <a:latin typeface="+mn-lt"/>
                <a:ea typeface="+mn-ea"/>
                <a:cs typeface="+mn-cs"/>
              </a:rPr>
              <a:t>byledelse</a:t>
            </a:r>
            <a:r>
              <a:rPr lang="nb-NO" sz="1050" b="0" i="1" u="sng" kern="1200" dirty="0">
                <a:solidFill>
                  <a:schemeClr val="tx1"/>
                </a:solidFill>
                <a:effectLst/>
                <a:latin typeface="+mn-lt"/>
                <a:ea typeface="+mn-ea"/>
                <a:cs typeface="+mn-cs"/>
              </a:rPr>
              <a:t> </a:t>
            </a:r>
            <a:r>
              <a:rPr lang="nb-NO" sz="1050" b="0" i="1" kern="1200" dirty="0">
                <a:solidFill>
                  <a:schemeClr val="tx1"/>
                </a:solidFill>
                <a:effectLst/>
                <a:latin typeface="+mn-lt"/>
                <a:ea typeface="+mn-ea"/>
                <a:cs typeface="+mn-cs"/>
              </a:rPr>
              <a:t>er samspillet mellom politisk og administrativ toppledelse, som skaper beslutninger om utvikling og transformasjon av byer basert på kunnskap om samfunnsutvikling, stedets muligheter og identitet.</a:t>
            </a:r>
          </a:p>
          <a:p>
            <a:endParaRPr lang="nb-NO" sz="1050" b="0" i="1" kern="1200" dirty="0">
              <a:solidFill>
                <a:schemeClr val="tx1"/>
              </a:solidFill>
              <a:effectLst/>
              <a:latin typeface="+mn-lt"/>
              <a:ea typeface="+mn-ea"/>
              <a:cs typeface="+mn-cs"/>
            </a:endParaRPr>
          </a:p>
          <a:p>
            <a:r>
              <a:rPr lang="nb-NO" sz="1050" b="0" i="0" kern="1200" dirty="0">
                <a:solidFill>
                  <a:schemeClr val="tx1"/>
                </a:solidFill>
                <a:effectLst/>
                <a:latin typeface="+mn-lt"/>
                <a:ea typeface="+mn-ea"/>
                <a:cs typeface="+mn-cs"/>
              </a:rPr>
              <a:t>Et lignende program bør vurderes etablert i Norge. </a:t>
            </a:r>
          </a:p>
          <a:p>
            <a:endParaRPr lang="nb-NO" sz="1050" dirty="0"/>
          </a:p>
          <a:p>
            <a:r>
              <a:rPr lang="nb-NO" sz="1050" b="1" dirty="0"/>
              <a:t>Arenaer og prosesser </a:t>
            </a:r>
            <a:r>
              <a:rPr lang="nb-NO" sz="1050" b="1"/>
              <a:t>(tenketanker) for </a:t>
            </a:r>
            <a:r>
              <a:rPr lang="nb-NO" sz="1050" b="1" dirty="0" err="1"/>
              <a:t>boligpolitisk</a:t>
            </a:r>
            <a:r>
              <a:rPr lang="nb-NO" sz="1050" b="1" dirty="0"/>
              <a:t> innovasjon</a:t>
            </a:r>
          </a:p>
          <a:p>
            <a:r>
              <a:rPr lang="nb-NO" sz="1050" b="0" dirty="0"/>
              <a:t>Det er behov for samlingsplass(er) for </a:t>
            </a:r>
            <a:r>
              <a:rPr lang="nb-NO" sz="1050" dirty="0"/>
              <a:t>ideer, nytenkning, pilotering, forskningsresultater og retorikk rundt ikke-kommersielle, inkluderende, rimelige, beboerdrevne og alternative boligløsninger. En slik arena for utforsking og systematisering av ny kunnskap vil i neste omgang kunne gi nyskapende politiske prosesser og avgjørelser. </a:t>
            </a:r>
          </a:p>
          <a:p>
            <a:endParaRPr lang="nb-NO" sz="1050" dirty="0"/>
          </a:p>
          <a:p>
            <a:r>
              <a:rPr lang="nb-NO" sz="1050" dirty="0"/>
              <a:t>Forskningsprosjektet </a:t>
            </a:r>
            <a:r>
              <a:rPr lang="nb-NO" sz="1050" u="sng" dirty="0"/>
              <a:t>«</a:t>
            </a:r>
            <a:r>
              <a:rPr lang="nb-NO" sz="1050" b="0" i="0" u="sng" strike="noStrike" kern="1200" baseline="0" dirty="0">
                <a:solidFill>
                  <a:schemeClr val="tx1"/>
                </a:solidFill>
                <a:latin typeface="+mn-lt"/>
                <a:ea typeface="+mn-ea"/>
                <a:cs typeface="+mn-cs"/>
              </a:rPr>
              <a:t>Strategic </a:t>
            </a:r>
            <a:r>
              <a:rPr lang="nb-NO" sz="1050" b="0" i="0" u="sng" strike="noStrike" kern="1200" baseline="0" dirty="0" err="1">
                <a:solidFill>
                  <a:schemeClr val="tx1"/>
                </a:solidFill>
                <a:latin typeface="+mn-lt"/>
                <a:ea typeface="+mn-ea"/>
                <a:cs typeface="+mn-cs"/>
              </a:rPr>
              <a:t>Housing</a:t>
            </a:r>
            <a:r>
              <a:rPr lang="nb-NO" sz="1050" b="0" i="0" u="sng" strike="noStrike" kern="1200" baseline="0" dirty="0">
                <a:solidFill>
                  <a:schemeClr val="tx1"/>
                </a:solidFill>
                <a:latin typeface="+mn-lt"/>
                <a:ea typeface="+mn-ea"/>
                <a:cs typeface="+mn-cs"/>
              </a:rPr>
              <a:t>» </a:t>
            </a:r>
            <a:r>
              <a:rPr lang="nb-NO" sz="1050" b="0" i="0" u="none" strike="noStrike" kern="1200" baseline="0" dirty="0">
                <a:solidFill>
                  <a:schemeClr val="tx1"/>
                </a:solidFill>
                <a:latin typeface="+mn-lt"/>
                <a:ea typeface="+mn-ea"/>
                <a:cs typeface="+mn-cs"/>
              </a:rPr>
              <a:t>(2020 – 2022) er et godt eksempel på et forskningsprosjekt som «tar opp tråden» fra KS’ FoU-prosjekt om helhetlig kommunal boligpolitikk. Dette forskningsprosjektet skal utforske:</a:t>
            </a:r>
          </a:p>
          <a:p>
            <a:endParaRPr lang="nb-NO" sz="1050" b="0" i="0" u="none" strike="noStrike" kern="1200" baseline="0" dirty="0">
              <a:solidFill>
                <a:schemeClr val="tx1"/>
              </a:solidFill>
              <a:latin typeface="+mn-lt"/>
              <a:ea typeface="+mn-ea"/>
              <a:cs typeface="+mn-cs"/>
            </a:endParaRPr>
          </a:p>
          <a:p>
            <a:r>
              <a:rPr lang="nb-NO" sz="1050" b="0" i="0" u="none" strike="noStrike" kern="1200" baseline="0" dirty="0">
                <a:solidFill>
                  <a:schemeClr val="tx1"/>
                </a:solidFill>
                <a:latin typeface="+mn-lt"/>
                <a:ea typeface="+mn-ea"/>
                <a:cs typeface="+mn-cs"/>
              </a:rPr>
              <a:t>Hvordan sikre inkluderende lokale boligmarkeder </a:t>
            </a:r>
          </a:p>
          <a:p>
            <a:r>
              <a:rPr lang="nb-NO" sz="1050" b="0" i="0" u="none" strike="noStrike" kern="1200" baseline="0" dirty="0">
                <a:solidFill>
                  <a:schemeClr val="tx1"/>
                </a:solidFill>
                <a:latin typeface="+mn-lt"/>
                <a:ea typeface="+mn-ea"/>
                <a:cs typeface="+mn-cs"/>
              </a:rPr>
              <a:t>-som gir lavinntektsgrupper tilgang</a:t>
            </a:r>
          </a:p>
          <a:p>
            <a:r>
              <a:rPr lang="nb-NO" sz="1050" b="0" i="0" u="none" strike="noStrike" kern="1200" baseline="0" dirty="0">
                <a:solidFill>
                  <a:schemeClr val="tx1"/>
                </a:solidFill>
                <a:latin typeface="+mn-lt"/>
                <a:ea typeface="+mn-ea"/>
                <a:cs typeface="+mn-cs"/>
              </a:rPr>
              <a:t>-som gir sosialt og økonomisk heterogene boligområder</a:t>
            </a:r>
          </a:p>
          <a:p>
            <a:r>
              <a:rPr lang="nb-NO" sz="1050" b="0" i="0" u="none" strike="noStrike" kern="1200" baseline="0" dirty="0">
                <a:solidFill>
                  <a:schemeClr val="tx1"/>
                </a:solidFill>
                <a:latin typeface="+mn-lt"/>
                <a:ea typeface="+mn-ea"/>
                <a:cs typeface="+mn-cs"/>
              </a:rPr>
              <a:t>-som i sum gir mangfoldige byområder og nabolag?</a:t>
            </a:r>
          </a:p>
          <a:p>
            <a:endParaRPr lang="nb-NO" sz="1050" b="0" i="0" u="none" strike="noStrike" kern="1200" baseline="0" dirty="0">
              <a:solidFill>
                <a:schemeClr val="tx1"/>
              </a:solidFill>
              <a:latin typeface="+mn-lt"/>
              <a:ea typeface="+mn-ea"/>
              <a:cs typeface="+mn-cs"/>
            </a:endParaRPr>
          </a:p>
          <a:p>
            <a:r>
              <a:rPr lang="nb-NO" sz="1050" b="0" i="0" u="none" strike="noStrike" kern="1200" baseline="0" dirty="0">
                <a:solidFill>
                  <a:schemeClr val="tx1"/>
                </a:solidFill>
                <a:latin typeface="+mn-lt"/>
                <a:ea typeface="+mn-ea"/>
                <a:cs typeface="+mn-cs"/>
              </a:rPr>
              <a:t>Utdypende problemstillinger i forskningsprosjektet:  </a:t>
            </a:r>
          </a:p>
          <a:p>
            <a:pPr marL="171450" indent="-171450">
              <a:buFontTx/>
              <a:buChar char="-"/>
            </a:pPr>
            <a:r>
              <a:rPr lang="nb-NO" sz="1050" b="0" i="0" u="none" strike="noStrike" kern="1200" baseline="0" dirty="0">
                <a:solidFill>
                  <a:schemeClr val="tx1"/>
                </a:solidFill>
                <a:latin typeface="+mn-lt"/>
                <a:ea typeface="+mn-ea"/>
                <a:cs typeface="+mn-cs"/>
              </a:rPr>
              <a:t>Hvordan sikre at ethvert lokalområde har et tilstrekkelig bredt tilbud? </a:t>
            </a:r>
          </a:p>
          <a:p>
            <a:pPr marL="171450" indent="-171450">
              <a:buFontTx/>
              <a:buChar char="-"/>
            </a:pPr>
            <a:r>
              <a:rPr lang="nb-NO" sz="1050" b="0" i="0" u="none" strike="noStrike" kern="1200" baseline="0" dirty="0">
                <a:solidFill>
                  <a:schemeClr val="tx1"/>
                </a:solidFill>
                <a:latin typeface="+mn-lt"/>
                <a:ea typeface="+mn-ea"/>
                <a:cs typeface="+mn-cs"/>
              </a:rPr>
              <a:t>Hvordan bestille større bredde i nybyggingen?</a:t>
            </a:r>
          </a:p>
          <a:p>
            <a:pPr marL="171450" indent="-171450">
              <a:buFontTx/>
              <a:buChar char="-"/>
            </a:pPr>
            <a:r>
              <a:rPr lang="nb-NO" sz="1050" b="0" i="0" u="none" strike="noStrike" kern="1200" baseline="0" dirty="0">
                <a:solidFill>
                  <a:schemeClr val="tx1"/>
                </a:solidFill>
                <a:latin typeface="+mn-lt"/>
                <a:ea typeface="+mn-ea"/>
                <a:cs typeface="+mn-cs"/>
              </a:rPr>
              <a:t>Hvordan sikre at lavinntektsgrupper har tilgang til det lokale boligmarkedet?</a:t>
            </a:r>
          </a:p>
          <a:p>
            <a:pPr marL="171450" indent="-171450">
              <a:buFontTx/>
              <a:buChar char="-"/>
            </a:pPr>
            <a:r>
              <a:rPr lang="nb-NO" sz="1050" b="0" i="0" u="none" strike="noStrike" kern="1200" baseline="0" dirty="0">
                <a:solidFill>
                  <a:schemeClr val="tx1"/>
                </a:solidFill>
                <a:latin typeface="+mn-lt"/>
                <a:ea typeface="+mn-ea"/>
                <a:cs typeface="+mn-cs"/>
              </a:rPr>
              <a:t>Hvordan planlegge slik at alle delområder og lokale markeder har et tilstrekkelig bredt tilbud - slik at vi unngår </a:t>
            </a:r>
            <a:r>
              <a:rPr lang="nb-NO" sz="1050" b="0" i="0" u="none" strike="noStrike" kern="1200" baseline="0" dirty="0" err="1">
                <a:solidFill>
                  <a:schemeClr val="tx1"/>
                </a:solidFill>
                <a:latin typeface="+mn-lt"/>
                <a:ea typeface="+mn-ea"/>
                <a:cs typeface="+mn-cs"/>
              </a:rPr>
              <a:t>hoping</a:t>
            </a:r>
            <a:r>
              <a:rPr lang="nb-NO" sz="1050" b="0" i="0" u="none" strike="noStrike" kern="1200" baseline="0" dirty="0">
                <a:solidFill>
                  <a:schemeClr val="tx1"/>
                </a:solidFill>
                <a:latin typeface="+mn-lt"/>
                <a:ea typeface="+mn-ea"/>
                <a:cs typeface="+mn-cs"/>
              </a:rPr>
              <a:t> og segregering?</a:t>
            </a:r>
          </a:p>
          <a:p>
            <a:endParaRPr lang="nb-NO" sz="1050" b="0" i="0" u="none" strike="noStrike" kern="1200" baseline="0" dirty="0">
              <a:solidFill>
                <a:schemeClr val="tx1"/>
              </a:solidFill>
              <a:latin typeface="+mn-lt"/>
              <a:ea typeface="+mn-ea"/>
              <a:cs typeface="+mn-cs"/>
            </a:endParaRPr>
          </a:p>
          <a:p>
            <a:r>
              <a:rPr lang="nb-NO" sz="1050" b="0" i="0" u="none" strike="noStrike" kern="1200" baseline="0" dirty="0">
                <a:solidFill>
                  <a:schemeClr val="tx1"/>
                </a:solidFill>
                <a:latin typeface="+mn-lt"/>
                <a:ea typeface="+mn-ea"/>
                <a:cs typeface="+mn-cs"/>
              </a:rPr>
              <a:t>Forskningsprosjektet har som mål å etablere lærende og samskapende arenaer, og vil bl.a. videreføre KS-nettverket for inkluderende boligpolitikk, og innhente erfaringer fra norske kommuner. I tillegg vil det bli etablert en samskapendearena for boligmangfold i Hovinbyen. Dette forskningsprosjektets arbeidsformer vil være en nyttig utprøving av en «tenketank for </a:t>
            </a:r>
            <a:r>
              <a:rPr lang="nb-NO" sz="1050" b="0" i="0" u="none" strike="noStrike" kern="1200" baseline="0" dirty="0" err="1">
                <a:solidFill>
                  <a:schemeClr val="tx1"/>
                </a:solidFill>
                <a:latin typeface="+mn-lt"/>
                <a:ea typeface="+mn-ea"/>
                <a:cs typeface="+mn-cs"/>
              </a:rPr>
              <a:t>boligpolitisk</a:t>
            </a:r>
            <a:r>
              <a:rPr lang="nb-NO" sz="1050" b="0" i="0" u="none" strike="noStrike" kern="1200" baseline="0" dirty="0">
                <a:solidFill>
                  <a:schemeClr val="tx1"/>
                </a:solidFill>
                <a:latin typeface="+mn-lt"/>
                <a:ea typeface="+mn-ea"/>
                <a:cs typeface="+mn-cs"/>
              </a:rPr>
              <a:t> innovasjon». </a:t>
            </a:r>
          </a:p>
          <a:p>
            <a:endParaRPr lang="nb-NO" sz="1050" b="0" i="0" u="none" strike="noStrike" kern="1200" baseline="0" dirty="0">
              <a:solidFill>
                <a:schemeClr val="tx1"/>
              </a:solidFill>
              <a:latin typeface="+mn-lt"/>
              <a:ea typeface="+mn-ea"/>
              <a:cs typeface="+mn-cs"/>
            </a:endParaRPr>
          </a:p>
          <a:p>
            <a:r>
              <a:rPr lang="nb-NO" sz="1050" b="0" i="0" u="none" strike="noStrike" kern="1200" baseline="0" dirty="0">
                <a:solidFill>
                  <a:schemeClr val="tx1"/>
                </a:solidFill>
                <a:latin typeface="+mn-lt"/>
                <a:ea typeface="+mn-ea"/>
                <a:cs typeface="+mn-cs"/>
              </a:rPr>
              <a:t>I tillegg bør det vurderes å etablere tverrfaglige </a:t>
            </a:r>
            <a:r>
              <a:rPr lang="nb-NO" sz="1050" b="0" i="0" u="sng" strike="noStrike" kern="1200" baseline="0" dirty="0">
                <a:solidFill>
                  <a:schemeClr val="tx1"/>
                </a:solidFill>
                <a:latin typeface="+mn-lt"/>
                <a:ea typeface="+mn-ea"/>
                <a:cs typeface="+mn-cs"/>
              </a:rPr>
              <a:t>regionale råd </a:t>
            </a:r>
            <a:r>
              <a:rPr lang="nb-NO" sz="1050" b="0" i="0" u="none" strike="noStrike" kern="1200" baseline="0" dirty="0">
                <a:solidFill>
                  <a:schemeClr val="tx1"/>
                </a:solidFill>
                <a:latin typeface="+mn-lt"/>
                <a:ea typeface="+mn-ea"/>
                <a:cs typeface="+mn-cs"/>
              </a:rPr>
              <a:t>for nyskaping i boligpolitikken, der Husbanken, statsforvalter, fylkeskommune, utbyggere, boligbyggelag m.fl. deltar. Dette kan med fordel prøves ut som pilot i en eller flere fylkeskommuner. Slike regionale råd kan fungere som en ressursgruppe for nye tanker om bolig-, areal-, og transportplanlegging, gi faglige råd, initiere piloter m.m. </a:t>
            </a:r>
          </a:p>
          <a:p>
            <a:endParaRPr lang="nb-NO" sz="1050" b="0" i="0" u="none" strike="noStrike" kern="1200" baseline="0" dirty="0">
              <a:solidFill>
                <a:schemeClr val="tx1"/>
              </a:solidFill>
              <a:latin typeface="+mn-lt"/>
              <a:ea typeface="+mn-ea"/>
              <a:cs typeface="+mn-cs"/>
            </a:endParaRPr>
          </a:p>
          <a:p>
            <a:r>
              <a:rPr lang="nb-NO" sz="1050" b="1" i="0" u="none" strike="noStrike" kern="1200" baseline="0" dirty="0">
                <a:solidFill>
                  <a:schemeClr val="tx1"/>
                </a:solidFill>
                <a:latin typeface="+mn-lt"/>
                <a:ea typeface="+mn-ea"/>
                <a:cs typeface="+mn-cs"/>
              </a:rPr>
              <a:t>Nye FoU-prosjekter</a:t>
            </a:r>
          </a:p>
          <a:p>
            <a:r>
              <a:rPr lang="nb-NO" sz="1050" b="0" i="0" u="none" strike="noStrike" kern="1200" baseline="0" dirty="0">
                <a:solidFill>
                  <a:schemeClr val="tx1"/>
                </a:solidFill>
                <a:latin typeface="+mn-lt"/>
                <a:ea typeface="+mn-ea"/>
                <a:cs typeface="+mn-cs"/>
              </a:rPr>
              <a:t>Tenketanker som beskrevet over og andre kompetansemiljøer, både akademikere og praktikere, er viktige ressurser for å få opp relevante temaer for videre FoU-arbeid. </a:t>
            </a:r>
          </a:p>
          <a:p>
            <a:endParaRPr lang="nb-NO" sz="1050" b="0" i="0" u="none" strike="noStrike" kern="1200" baseline="0" dirty="0">
              <a:solidFill>
                <a:schemeClr val="tx1"/>
              </a:solidFill>
              <a:latin typeface="+mn-lt"/>
              <a:ea typeface="+mn-ea"/>
              <a:cs typeface="+mn-cs"/>
            </a:endParaRPr>
          </a:p>
          <a:p>
            <a:r>
              <a:rPr lang="nb-NO" sz="1050" b="0" i="0" u="none" strike="noStrike" kern="1200" baseline="0" dirty="0">
                <a:solidFill>
                  <a:schemeClr val="tx1"/>
                </a:solidFill>
                <a:latin typeface="+mn-lt"/>
                <a:ea typeface="+mn-ea"/>
                <a:cs typeface="+mn-cs"/>
              </a:rPr>
              <a:t>Ett tema som peker seg ut som spesielt relevant for videre forskning og utredning, er hvilke arealplansvar som bør gis når sosial bærekraft skal innarbeides tydeligere i dagens ATP-strategi for fortetting rundt kollektivknutepunkter. Hvilken rolle kan f.eks. tett/lav bebyggelse velegnet for barnefamilier spille når landets mange mellomstore og mindre byer og tettsteder skal vokse og videreutvikles? Og hvordan sikre grønn mobilitet og «nærhet til alt» i slike strukturer?   </a:t>
            </a:r>
          </a:p>
          <a:p>
            <a:endParaRPr lang="nb-NO" sz="1050" b="0" i="0" u="none" strike="noStrike" kern="1200" baseline="0" dirty="0">
              <a:solidFill>
                <a:schemeClr val="tx1"/>
              </a:solidFill>
              <a:latin typeface="+mn-lt"/>
              <a:ea typeface="+mn-ea"/>
              <a:cs typeface="+mn-cs"/>
            </a:endParaRPr>
          </a:p>
          <a:p>
            <a:pPr marL="0" indent="0">
              <a:buFontTx/>
              <a:buNone/>
            </a:pPr>
            <a:r>
              <a:rPr lang="nb-NO" sz="1050" b="0" i="0" u="none" strike="noStrike" kern="1200" baseline="0" dirty="0">
                <a:solidFill>
                  <a:schemeClr val="tx1"/>
                </a:solidFill>
                <a:latin typeface="+mn-lt"/>
                <a:ea typeface="+mn-ea"/>
                <a:cs typeface="+mn-cs"/>
              </a:rPr>
              <a:t>«Bo- og boligkvalitet»-rapporten fra NAL peker på aktuelle områder for </a:t>
            </a:r>
            <a:r>
              <a:rPr lang="nb-NO" sz="1050" b="0" i="1" u="none" strike="noStrike" kern="1200" baseline="0" dirty="0">
                <a:solidFill>
                  <a:schemeClr val="tx1"/>
                </a:solidFill>
                <a:latin typeface="+mn-lt"/>
                <a:ea typeface="+mn-ea"/>
                <a:cs typeface="+mn-cs"/>
              </a:rPr>
              <a:t>videre forskning og kunnskapsutvikling:</a:t>
            </a:r>
          </a:p>
          <a:p>
            <a:pPr marL="0" indent="0">
              <a:buFontTx/>
              <a:buNone/>
            </a:pPr>
            <a:endParaRPr lang="nb-NO" sz="1050" b="0" i="0" u="none" strike="noStrike" kern="1200" baseline="0" dirty="0">
              <a:solidFill>
                <a:schemeClr val="tx1"/>
              </a:solidFill>
              <a:latin typeface="+mn-lt"/>
              <a:ea typeface="+mn-ea"/>
              <a:cs typeface="+mn-cs"/>
            </a:endParaRPr>
          </a:p>
          <a:p>
            <a:r>
              <a:rPr lang="nb-NO" sz="1050" b="1" i="0" u="none" strike="noStrike" kern="1200" baseline="0" dirty="0">
                <a:solidFill>
                  <a:schemeClr val="tx1"/>
                </a:solidFill>
                <a:latin typeface="+mn-lt"/>
                <a:ea typeface="+mn-ea"/>
                <a:cs typeface="+mn-cs"/>
              </a:rPr>
              <a:t>Boligområder: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Erfaringer med å etablere nye boligområder med god kvalitet og høy tetthet i tilknytning til kollektivnettet.</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Hvordan skape sosial trygghet og stabilitet i bomiljø?</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Hvilken betydning har alderssammensetning og kulturforskjeller?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Studier av virkemidler benyttet i andre land som kan vurderes som forbilder.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Sammenheng mellom mental og fysisk helse og registrerte kvaliteter i bomiljø og boligområder.</a:t>
            </a:r>
          </a:p>
          <a:p>
            <a:endParaRPr lang="nb-NO" sz="1050" b="0" i="0" u="none" strike="noStrike" kern="1200" baseline="0" dirty="0">
              <a:solidFill>
                <a:schemeClr val="tx1"/>
              </a:solidFill>
              <a:latin typeface="+mn-lt"/>
              <a:ea typeface="+mn-ea"/>
              <a:cs typeface="+mn-cs"/>
            </a:endParaRPr>
          </a:p>
          <a:p>
            <a:r>
              <a:rPr lang="nb-NO" sz="1050" b="1" i="0" u="none" strike="noStrike" kern="1200" baseline="0" dirty="0">
                <a:solidFill>
                  <a:schemeClr val="tx1"/>
                </a:solidFill>
                <a:latin typeface="+mn-lt"/>
                <a:ea typeface="+mn-ea"/>
                <a:cs typeface="+mn-cs"/>
              </a:rPr>
              <a:t>Boliger: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Hva er de reelle boligbehovene og preferanser blant ulike deler av befolkningen?</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Hva er minstemål for at de små boligene kan få en tilstrekkelig bokvalitet?</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Hva vet vi om barns utvikling i små boliger?</a:t>
            </a:r>
          </a:p>
          <a:p>
            <a:pPr marL="171450" indent="-171450">
              <a:buFont typeface="Arial" panose="020B0604020202020204" pitchFamily="34" charset="0"/>
              <a:buChar char="•"/>
            </a:pPr>
            <a:r>
              <a:rPr lang="nb-NO" sz="1050" b="0" i="0" u="none" strike="noStrike" kern="1200" baseline="0" dirty="0">
                <a:solidFill>
                  <a:schemeClr val="tx1"/>
                </a:solidFill>
                <a:latin typeface="+mn-lt"/>
                <a:ea typeface="+mn-ea"/>
                <a:cs typeface="+mn-cs"/>
              </a:rPr>
              <a:t>Hva bør være minstekrav til permanente boliger basert gode brukskvaliteter, møbleringsmuligheter og et minimum av fleksibilitet?</a:t>
            </a:r>
          </a:p>
          <a:p>
            <a:endParaRPr lang="nb-NO" sz="1050" b="0" i="0" u="none" strike="noStrike" kern="1200" baseline="0" dirty="0">
              <a:solidFill>
                <a:schemeClr val="tx1"/>
              </a:solidFill>
              <a:latin typeface="+mn-lt"/>
              <a:ea typeface="+mn-ea"/>
              <a:cs typeface="+mn-cs"/>
            </a:endParaRPr>
          </a:p>
          <a:p>
            <a:r>
              <a:rPr lang="nb-NO" sz="1050" b="0" i="0" u="none" strike="noStrike" kern="1200" baseline="0" dirty="0">
                <a:solidFill>
                  <a:schemeClr val="tx1"/>
                </a:solidFill>
                <a:latin typeface="+mn-lt"/>
                <a:ea typeface="+mn-ea"/>
                <a:cs typeface="+mn-cs"/>
              </a:rPr>
              <a:t>Rapporten fremhever også betydningen av å synliggjøre </a:t>
            </a:r>
            <a:r>
              <a:rPr lang="nb-NO" sz="1050" b="0" i="1" u="none" strike="noStrike" kern="1200" baseline="0" dirty="0">
                <a:solidFill>
                  <a:schemeClr val="tx1"/>
                </a:solidFill>
                <a:latin typeface="+mn-lt"/>
                <a:ea typeface="+mn-ea"/>
                <a:cs typeface="+mn-cs"/>
              </a:rPr>
              <a:t>referanseprosjekter</a:t>
            </a:r>
            <a:r>
              <a:rPr lang="nb-NO" sz="1050" b="0" i="0" u="none" strike="noStrike" kern="1200" baseline="0" dirty="0">
                <a:solidFill>
                  <a:schemeClr val="tx1"/>
                </a:solidFill>
                <a:latin typeface="+mn-lt"/>
                <a:ea typeface="+mn-ea"/>
                <a:cs typeface="+mn-cs"/>
              </a:rPr>
              <a:t> fra inn- og utland, og</a:t>
            </a:r>
          </a:p>
          <a:p>
            <a:r>
              <a:rPr lang="nb-NO" sz="1050" b="0" i="0" u="none" strike="noStrike" kern="1200" baseline="0" dirty="0">
                <a:solidFill>
                  <a:schemeClr val="tx1"/>
                </a:solidFill>
                <a:latin typeface="+mn-lt"/>
                <a:ea typeface="+mn-ea"/>
                <a:cs typeface="+mn-cs"/>
              </a:rPr>
              <a:t>det å jobbe mot en boligpolitikk som ivaretar viktige funn fra den løpende kunnskapsutviklingen på feltet. </a:t>
            </a:r>
          </a:p>
          <a:p>
            <a:endParaRPr lang="nb-NO" sz="1050" b="0" i="0" u="none" strike="noStrike" kern="1200" baseline="0" dirty="0">
              <a:solidFill>
                <a:schemeClr val="tx1"/>
              </a:solidFill>
              <a:latin typeface="+mn-lt"/>
              <a:ea typeface="+mn-ea"/>
              <a:cs typeface="+mn-cs"/>
            </a:endParaRPr>
          </a:p>
          <a:p>
            <a:r>
              <a:rPr lang="nb-NO" sz="1050" b="0" i="0" u="none" strike="noStrike" kern="1200" baseline="0" dirty="0">
                <a:solidFill>
                  <a:schemeClr val="tx1"/>
                </a:solidFill>
                <a:latin typeface="+mn-lt"/>
                <a:ea typeface="+mn-ea"/>
                <a:cs typeface="+mn-cs"/>
              </a:rPr>
              <a:t>FoU-prosjekter som studerer foregangskommuner og identifiserer best-</a:t>
            </a:r>
            <a:r>
              <a:rPr lang="nb-NO" sz="1050" b="0" i="0" u="none" strike="noStrike" kern="1200" baseline="0" dirty="0" err="1">
                <a:solidFill>
                  <a:schemeClr val="tx1"/>
                </a:solidFill>
                <a:latin typeface="+mn-lt"/>
                <a:ea typeface="+mn-ea"/>
                <a:cs typeface="+mn-cs"/>
              </a:rPr>
              <a:t>practice</a:t>
            </a:r>
            <a:r>
              <a:rPr lang="nb-NO" sz="1050" b="0" i="0" u="none" strike="noStrike" kern="1200" baseline="0" dirty="0">
                <a:solidFill>
                  <a:schemeClr val="tx1"/>
                </a:solidFill>
                <a:latin typeface="+mn-lt"/>
                <a:ea typeface="+mn-ea"/>
                <a:cs typeface="+mn-cs"/>
              </a:rPr>
              <a:t> knyttet til helhetlig boligpolitikk er også relevant. Det samme er studier av markedets respons på en slik politikk. </a:t>
            </a:r>
          </a:p>
          <a:p>
            <a:endParaRPr lang="nb-NO" sz="1050" dirty="0"/>
          </a:p>
          <a:p>
            <a:endParaRPr lang="nb-NO" sz="1050" b="0" i="0" u="none" strike="noStrike" kern="1200" baseline="0" dirty="0">
              <a:solidFill>
                <a:schemeClr val="tx1"/>
              </a:solidFill>
              <a:latin typeface="+mn-lt"/>
              <a:ea typeface="+mn-ea"/>
              <a:cs typeface="+mn-cs"/>
            </a:endParaRPr>
          </a:p>
          <a:p>
            <a:endParaRPr lang="nb-NO" dirty="0"/>
          </a:p>
        </p:txBody>
      </p:sp>
    </p:spTree>
    <p:extLst>
      <p:ext uri="{BB962C8B-B14F-4D97-AF65-F5344CB8AC3E}">
        <p14:creationId xmlns:p14="http://schemas.microsoft.com/office/powerpoint/2010/main" val="259432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Kjennetegn ved den norske boligmodellen – bolig som kilde til velferd, men også til ulikhet.</a:t>
            </a:r>
          </a:p>
          <a:p>
            <a:r>
              <a:rPr lang="nb-NO" sz="1050" dirty="0"/>
              <a:t>Siden andre verdenskrig har det vært et tverrpolitisk mål i Norge at alle skal eie sin egen bolig. Den høye andelen selveiere skiller Norge fra våre naboland Sverige og Danmark. Den norske selveierlinjen skjøt fart etter 2. verdenskrig, gjennom en kombinasjon av subsidierte boliglån fra Husbanken, en stor non-</a:t>
            </a:r>
            <a:r>
              <a:rPr lang="nb-NO" sz="1050" dirty="0" err="1"/>
              <a:t>profit</a:t>
            </a:r>
            <a:r>
              <a:rPr lang="nb-NO" sz="1050" dirty="0"/>
              <a:t>-sektor (boligbyggelag) som bygde boliger, subsidierte kommunale tomter og prisreguleringer. Det var med andre ord en sterk offentlig politikk som skapte den særnorske situasjonen. Opphevingen av prisreguleringen av borettslagsleiligheter på 80-tallet gjorde at boligkooperasjonen omstilte seg til et deregulert marked, og Husbanken ble omgjort til en bank for de med særskilte behov. </a:t>
            </a:r>
          </a:p>
          <a:p>
            <a:endParaRPr lang="nb-NO" sz="1050" dirty="0"/>
          </a:p>
          <a:p>
            <a:r>
              <a:rPr lang="nb-NO" sz="1050" dirty="0"/>
              <a:t>Det å eie sin egen bolig har vært økonomisk gunstig, både </a:t>
            </a:r>
            <a:r>
              <a:rPr lang="nb-NO" sz="1050" dirty="0" err="1"/>
              <a:t>pga</a:t>
            </a:r>
            <a:r>
              <a:rPr lang="nb-NO" sz="1050" dirty="0"/>
              <a:t> prisstigning på fast eiendom og gunstige skatteregler. I perioder der disse fordelene kombineres med lave boligrenter drives boligprisene raskt oppover, og boligeiere får en høy verdistigning på boligen sin. Dette har gjort det tilsvarende lite gunstig å stå utenfor </a:t>
            </a:r>
            <a:r>
              <a:rPr lang="nb-NO" sz="1050" dirty="0" err="1"/>
              <a:t>eiemarkedet</a:t>
            </a:r>
            <a:r>
              <a:rPr lang="nb-NO" sz="1050" dirty="0"/>
              <a:t>, både fordi man går glipp av de økonomiske fordelene dette gir, og fordi vi i Norge bl.a. mangler et profesjonelt utleiemarked. Det å leie bolig er ofte forbundet med mangel på trygghet og langsiktighet, og fremstår i liten grad som et fullgodt alternativ til det å eie.</a:t>
            </a:r>
          </a:p>
          <a:p>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b="1" dirty="0"/>
              <a:t>Behov for oppdatert og relevant innhold i målene om å «sikre bolig til alle» og «boligbygging med sosial profil».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Logikken i en markedsbasert boligforsyning er at økte priser fører til mer nybygging, noe som over tid skal ha en prisregulerende effekt. </a:t>
            </a:r>
            <a:r>
              <a:rPr lang="nb-NO" sz="1050" b="0" i="0" u="none" strike="noStrike" kern="1200" baseline="0" dirty="0">
                <a:solidFill>
                  <a:schemeClr val="tx1"/>
                </a:solidFill>
                <a:latin typeface="+mn-lt"/>
                <a:ea typeface="+mn-ea"/>
                <a:cs typeface="+mn-cs"/>
              </a:rPr>
              <a:t>Boligprisene  i sentrale områder har imidlertid lenge steget raskere enn lønningene, og andelen med høy gjeldsbelastning er alarmerende høy. </a:t>
            </a:r>
            <a:r>
              <a:rPr lang="nb-NO" sz="105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r>
              <a:rPr lang="nb-NO" sz="1050" dirty="0"/>
              <a:t>De siste årene har det i pressområder blitt stadig vanskeligere å komme seg inn i boligmarkedet på grunn av høye boligpriser og egenkapitalkrav ved boliglån. Dette øker betydningen av «familiebanken»: Unge blir i økende grad avhengig av økonomisk bistand fra foreldre, enten gjennom arv eller sikkerhet i foreldrenes bolig/formue. Store ulikheter i boligpriser og boligprisutviklingen i ulike deler av landet og i ulike delområder i lokale boligmarkeder gir også store ulikheter i hvordan boligformue aggregeres.</a:t>
            </a:r>
          </a:p>
          <a:p>
            <a:br>
              <a:rPr lang="nb-NO" sz="1050" dirty="0"/>
            </a:br>
            <a:r>
              <a:rPr lang="nb-NO" sz="1050" dirty="0"/>
              <a:t>Kommuner med lav befolkningsvekst og lave boligpriser har andre utfordringer. Her vil det ofte være krevende å få realisert aldersvennlige boliger, som stimulerer til at eldre kan klare seg i egen bolig lengst mulig.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solidFill>
                <a:schemeClr val="bg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solidFill>
                  <a:schemeClr val="bg1">
                    <a:lumMod val="75000"/>
                  </a:schemeClr>
                </a:solidFill>
              </a:rPr>
              <a:t>Det å bo i en bolig som er tilpasset livssituasjonen vår, har ikke bare betydning for individuell trivsel, men også for samfunnsøkonomien. En trygg og forutsigbar bosituasjon er en viktig forutsetning for livsmestring. </a:t>
            </a:r>
            <a:br>
              <a:rPr lang="nb-NO" sz="1050" dirty="0">
                <a:solidFill>
                  <a:schemeClr val="bg1">
                    <a:lumMod val="75000"/>
                  </a:schemeClr>
                </a:solidFill>
              </a:rPr>
            </a:br>
            <a:r>
              <a:rPr lang="nb-NO" sz="1050" dirty="0">
                <a:solidFill>
                  <a:schemeClr val="bg1">
                    <a:lumMod val="75000"/>
                  </a:schemeClr>
                </a:solidFill>
              </a:rPr>
              <a:t> </a:t>
            </a:r>
          </a:p>
          <a:p>
            <a:r>
              <a:rPr lang="nb-NO" sz="1050" dirty="0"/>
              <a:t>Både i pressområder og i områder som sliter med å tiltrekke seg vekst er det en utfordring å få til sirkulasjon i boligmarkedet, slik at boligmassen utnyttes effektivt. </a:t>
            </a:r>
          </a:p>
          <a:p>
            <a:endParaRPr lang="nb-NO" sz="1050" dirty="0"/>
          </a:p>
          <a:p>
            <a:r>
              <a:rPr lang="nb-NO" sz="1050" dirty="0"/>
              <a:t>Generelt har det vokst frem en økende erkjennelse av at det markedsbaserte boligmarkedet ikke løser boligpolitikkens utfordringer og dilemmaer alene. Utbyggere peker ofte på bygging av flere boliger raskere som løsningen på høye boligpriser. Det er viktig med en god balanse mellom befolkningsvekst og boligbygging, men </a:t>
            </a:r>
            <a:r>
              <a:rPr lang="nb-NO" sz="1050" i="1" dirty="0"/>
              <a:t>økt volum i boligbyggingen</a:t>
            </a:r>
            <a:r>
              <a:rPr lang="nb-NO" sz="1050" dirty="0"/>
              <a:t> er ikke alene en tilstrekkelig strategi for å skaffe bolig til alle, spesielt ikke i pressområder.   </a:t>
            </a:r>
          </a:p>
          <a:p>
            <a:endParaRPr lang="nb-NO" sz="1050" dirty="0"/>
          </a:p>
          <a:p>
            <a:r>
              <a:rPr lang="nb-NO" sz="1050" b="1" dirty="0"/>
              <a:t>Avveiningen mellom miljømessige, sosiale og økonomiske hensyn i by- og stedsutviklingen, og innvirkningen dette har på boligpolitikken. </a:t>
            </a:r>
            <a:endParaRPr lang="nb-NO" sz="1050" b="0" dirty="0"/>
          </a:p>
          <a:p>
            <a:r>
              <a:rPr lang="nb-NO" sz="1050" b="0" i="0" kern="1200" dirty="0">
                <a:solidFill>
                  <a:schemeClr val="tx1"/>
                </a:solidFill>
                <a:effectLst/>
                <a:latin typeface="+mn-lt"/>
                <a:ea typeface="+mn-ea"/>
                <a:cs typeface="+mn-cs"/>
              </a:rPr>
              <a:t>Målet om å utvikle byer og tettsteder i en bærekraftig retning er den viktigste grunnen til at i Norge og andre land satser på fortetting som strategi. Kompakt utbygging, samlokalisering av funksjoner, mer effektiv arealutnyttelse, og økt bruk av kollektivtransport, gåing og sykling gir klima- og miljøgevinster. Et mangfoldig servicetilbud og kortere avstand mellom bolig og daglige gjøremål kan gi en enklere og bedre hverdag.  </a:t>
            </a:r>
          </a:p>
          <a:p>
            <a:endParaRPr lang="nb-NO" sz="1050" b="0" i="0" kern="1200" dirty="0">
              <a:solidFill>
                <a:schemeClr val="tx1"/>
              </a:solidFill>
              <a:effectLst/>
              <a:latin typeface="+mn-lt"/>
              <a:ea typeface="+mn-ea"/>
              <a:cs typeface="+mn-cs"/>
            </a:endParaRPr>
          </a:p>
          <a:p>
            <a:r>
              <a:rPr lang="nb-NO" sz="1050" b="0" i="0" kern="1200" dirty="0">
                <a:solidFill>
                  <a:schemeClr val="tx1"/>
                </a:solidFill>
                <a:effectLst/>
                <a:latin typeface="+mn-lt"/>
                <a:ea typeface="+mn-ea"/>
                <a:cs typeface="+mn-cs"/>
              </a:rPr>
              <a:t>Men ved fortetting vektlegges ofte sosial bærekraft mindre enn økonomi og klima. </a:t>
            </a:r>
            <a:r>
              <a:rPr lang="nb-NO" sz="1050" dirty="0"/>
              <a:t>Det kan stilles spørsmål om bærekraftig by- og tettstedsutvikling har hatt for ensidig fokus på klima, areal og transport, og i for liten grad på både kvalitet i bolig og nabolag, og på sosioøkonomiske hensyn som «bolig for alle». Det pekes i økende grad på at klimavennlige byer er lite inkluderende og kan føre til større sosiale skiller</a:t>
            </a:r>
            <a:r>
              <a:rPr lang="nb-NO" sz="1050" baseline="30000" dirty="0"/>
              <a:t>1)</a:t>
            </a:r>
            <a:r>
              <a:rPr lang="nb-NO" sz="1050" dirty="0"/>
              <a:t>. Hvis det politiske målet (nasjonalt/lokalt) er at </a:t>
            </a:r>
            <a:r>
              <a:rPr lang="nb-NO" sz="1050" i="1" dirty="0"/>
              <a:t>sosial bærekraft </a:t>
            </a:r>
            <a:r>
              <a:rPr lang="nb-NO" sz="1050" i="0" dirty="0"/>
              <a:t>innebærer </a:t>
            </a:r>
            <a:r>
              <a:rPr lang="nb-NO" sz="1050" dirty="0"/>
              <a:t>at også vanskeligstilte, barnefamilier og andre boligsøkere med vanlig inntekt skal kunne eie sin egen bolig i en klimavennlig by- og tettstedsstruktur, må det fokuseres mer på hvilke virkemidler vi trenger for å nå dette målet. </a:t>
            </a:r>
            <a:r>
              <a:rPr lang="nb-NO" sz="1050" i="0" dirty="0"/>
              <a:t>En naturlig del av denne diskusjonen er å spørre om det er samsvar mellom sentrale myndigheters forventninger om at kommunene skal ha en «helhetlig boligpolitikk», og de virkemidlene kommunene har tilgjengelig fra staten.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i="0" dirty="0"/>
              <a:t>Det er også viktig å minne om at høye boligpriser avspeiler knapphet på areal. Selv om det er mulig  å få til en bedre blanding av hushold gjennom en mer aktiv boligpolitikk, vil de rimelige boligene alltid være et knapt gode, som bare en begrenset gruppe kan få tilgang til.   </a:t>
            </a:r>
          </a:p>
          <a:p>
            <a:endParaRPr lang="nb-NO" sz="1050" dirty="0"/>
          </a:p>
          <a:p>
            <a:r>
              <a:rPr lang="nb-NO" sz="1050" b="1" dirty="0"/>
              <a:t>Kunnskapsbehov og virkemidler i en aktiv kommunal boligpolitikk </a:t>
            </a:r>
          </a:p>
          <a:p>
            <a:r>
              <a:rPr lang="nb-NO" sz="1050" dirty="0"/>
              <a:t>Til tross for ulike utfordringer, vil en helhetlig kommunal boligpolitikk ha noen felles hovedelementer:</a:t>
            </a:r>
            <a:br>
              <a:rPr lang="nb-NO" sz="1050" dirty="0"/>
            </a:br>
            <a:br>
              <a:rPr lang="nb-NO" sz="1050" dirty="0"/>
            </a:br>
            <a:r>
              <a:rPr lang="nb-NO" sz="1050" dirty="0"/>
              <a:t>-   boligbehovet forstått som «bolig for alle» og kommunens utfordringer i boligpolitikken må defineres</a:t>
            </a:r>
          </a:p>
          <a:p>
            <a:pPr marL="171450" indent="-171450">
              <a:buFontTx/>
              <a:buChar char="-"/>
            </a:pPr>
            <a:r>
              <a:rPr lang="nb-NO" sz="1050" dirty="0"/>
              <a:t>boligpolitiske mål, strategier og tiltak må forankres i kommunens plan- og styringssystem</a:t>
            </a:r>
          </a:p>
          <a:p>
            <a:pPr marL="171450" indent="-171450">
              <a:buFontTx/>
              <a:buChar char="-"/>
            </a:pPr>
            <a:r>
              <a:rPr lang="nb-NO" sz="1050" dirty="0"/>
              <a:t>og kommunene må velge virkemidler, organisering og samarbeid som svarer ut utfordringene. </a:t>
            </a:r>
          </a:p>
          <a:p>
            <a:pPr marL="171450" indent="-171450">
              <a:buFontTx/>
              <a:buChar char="-"/>
            </a:pPr>
            <a:endParaRPr lang="nb-NO" sz="1050" dirty="0"/>
          </a:p>
          <a:p>
            <a:pPr marL="0" indent="0">
              <a:buFontTx/>
              <a:buNone/>
            </a:pPr>
            <a:r>
              <a:rPr lang="nb-NO" sz="1050" dirty="0"/>
              <a:t>Disse elementene må det tas stilling til i den enkelte kommune. Denne «øvelsen» er det nyttig å gjøre i starten på hver kommunestyreperiode, selv om konklusjonen blir at det politiske flertallet </a:t>
            </a:r>
            <a:r>
              <a:rPr lang="nb-NO" sz="1050" u="sng" dirty="0"/>
              <a:t>ikke</a:t>
            </a:r>
            <a:r>
              <a:rPr lang="nb-NO" sz="1050" u="none" dirty="0"/>
              <a:t> ønsker å bruke ressurser på dette politikkområdet. Det å øke kunnskapsnivået innen temaet boligpolitikk og kommunens virkemidler vil neppe oppleves som bortkastet. Det vil også være en god beredskap for å møte evt. endringer i nasjonale føringer som måtte komme som følge av den stadig økende oppmerksomheten på boligmarkedets utfordringer.  </a:t>
            </a:r>
          </a:p>
          <a:p>
            <a:pPr marL="0" indent="0">
              <a:buFontTx/>
              <a:buNone/>
            </a:pPr>
            <a:endParaRPr lang="nb-NO" sz="105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dirty="0"/>
              <a:t>1) Blant annet NIBR rapport 2017:2: Fortetting og folkehelse – hvilke folkehelseutfordringer har den kompakte byen</a:t>
            </a:r>
          </a:p>
          <a:p>
            <a:pPr marL="0" indent="0">
              <a:buFontTx/>
              <a:buNone/>
            </a:pPr>
            <a:r>
              <a:rPr lang="nb-NO" sz="1050" u="none" dirty="0"/>
              <a:t> </a:t>
            </a:r>
            <a:endParaRPr lang="nb-NO" sz="1050" dirty="0"/>
          </a:p>
        </p:txBody>
      </p:sp>
    </p:spTree>
    <p:extLst>
      <p:ext uri="{BB962C8B-B14F-4D97-AF65-F5344CB8AC3E}">
        <p14:creationId xmlns:p14="http://schemas.microsoft.com/office/powerpoint/2010/main" val="950200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Vi har valgt å løfte frem et knippe kommuner som jobber med de ulike temaene i de strategiske grepene som er presentert foran. </a:t>
            </a:r>
          </a:p>
        </p:txBody>
      </p:sp>
    </p:spTree>
    <p:extLst>
      <p:ext uri="{BB962C8B-B14F-4D97-AF65-F5344CB8AC3E}">
        <p14:creationId xmlns:p14="http://schemas.microsoft.com/office/powerpoint/2010/main" val="2924385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Strategisk råd nr. 1 Bygg kunnskap og velg politisk retning</a:t>
            </a:r>
            <a:br>
              <a:rPr lang="nb-NO" sz="1050" b="1" dirty="0"/>
            </a:br>
            <a:br>
              <a:rPr lang="nb-NO" sz="1050" b="1" dirty="0"/>
            </a:br>
            <a:r>
              <a:rPr lang="nb-NO" sz="1050" dirty="0"/>
              <a:t>Som grunnlag for en politisk sak om nye veier til egen bolig, har Oslo kommune utarbeidet et svært grundig kunnskapsgrunnlag. Både dette kunnskapsgrunnlaget, som inkluderer flere eksempler fra både inn- og utland, og selve saken, som presenterer flere nye løsninger, kan være nyttig bakgrunnsstoff.   </a:t>
            </a:r>
          </a:p>
        </p:txBody>
      </p:sp>
    </p:spTree>
    <p:extLst>
      <p:ext uri="{BB962C8B-B14F-4D97-AF65-F5344CB8AC3E}">
        <p14:creationId xmlns:p14="http://schemas.microsoft.com/office/powerpoint/2010/main" val="3305026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t>Ett av eksemplene som Oslo kommune løfter frem i «Kunnskapsgrunnlag for en kommunal boligpolitikk» (2019), er Asker kommune. Asker er et forbilde for mange kommuners boligpolitiske strategiarbeid, på grunn av den brede tilnærmingen som kulepunktene viser. </a:t>
            </a:r>
          </a:p>
        </p:txBody>
      </p:sp>
    </p:spTree>
    <p:extLst>
      <p:ext uri="{BB962C8B-B14F-4D97-AF65-F5344CB8AC3E}">
        <p14:creationId xmlns:p14="http://schemas.microsoft.com/office/powerpoint/2010/main" val="32150048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b="1" dirty="0"/>
              <a:t>Strategisk råd nr. 1 Bygg kunnskap og velg politisk retning</a:t>
            </a: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Bergen: Bergen kommune har gjennomført en boligreferanseundersøkelse med fokus på både eldre og barnefamilier. Undersøkelsen er en del av en større </a:t>
            </a:r>
            <a:r>
              <a:rPr lang="nb-NO" sz="1050" dirty="0" err="1"/>
              <a:t>boligpolitisk</a:t>
            </a:r>
            <a:r>
              <a:rPr lang="nb-NO" sz="1050" dirty="0"/>
              <a:t> satsing som omfatter både mål- og strategiarbeid og kunnskapsbygging/metodeutvikling i samarbeid med eksterne. </a:t>
            </a:r>
          </a:p>
          <a:p>
            <a:endParaRPr lang="nb-NO" sz="1050" dirty="0"/>
          </a:p>
          <a:p>
            <a:r>
              <a:rPr lang="nb-NO" sz="1050" dirty="0"/>
              <a:t>Sandnes: Sandnes kommune har også fått gjennomført en boligreferanseundersøkelse. Den er gjennomført av Opinion AS høsten 2020.   </a:t>
            </a:r>
          </a:p>
        </p:txBody>
      </p:sp>
    </p:spTree>
    <p:extLst>
      <p:ext uri="{BB962C8B-B14F-4D97-AF65-F5344CB8AC3E}">
        <p14:creationId xmlns:p14="http://schemas.microsoft.com/office/powerpoint/2010/main" val="1182667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b="1" kern="1200" dirty="0">
                <a:solidFill>
                  <a:schemeClr val="tx1"/>
                </a:solidFill>
                <a:effectLst/>
                <a:latin typeface="+mn-lt"/>
                <a:ea typeface="+mn-ea"/>
                <a:cs typeface="+mn-cs"/>
              </a:rPr>
              <a:t>Sterk og konsentrert vekst i Hønefoss by</a:t>
            </a:r>
            <a:br>
              <a:rPr lang="nb-NO" sz="1050" kern="1200" dirty="0">
                <a:solidFill>
                  <a:schemeClr val="tx1"/>
                </a:solidFill>
                <a:effectLst/>
                <a:latin typeface="+mn-lt"/>
                <a:ea typeface="+mn-ea"/>
                <a:cs typeface="+mn-cs"/>
              </a:rPr>
            </a:br>
            <a:r>
              <a:rPr lang="nb-NO" sz="1050" kern="1200" dirty="0">
                <a:solidFill>
                  <a:schemeClr val="tx1"/>
                </a:solidFill>
                <a:effectLst/>
                <a:latin typeface="+mn-lt"/>
                <a:ea typeface="+mn-ea"/>
                <a:cs typeface="+mn-cs"/>
              </a:rPr>
              <a:t>Bl.a. som følge av fellesprosjektet Ringeriksbanen og nye E16, planlegger Ringerike for sterk vekst, og en konsentrasjon av denne veksten (70%) i Hønefoss by. Ringerike eier flere tomter i sentrum av Hønefoss, </a:t>
            </a:r>
            <a:r>
              <a:rPr lang="nb-NO" sz="1050" kern="1200" dirty="0" err="1">
                <a:solidFill>
                  <a:schemeClr val="tx1"/>
                </a:solidFill>
                <a:effectLst/>
                <a:latin typeface="+mn-lt"/>
                <a:ea typeface="+mn-ea"/>
                <a:cs typeface="+mn-cs"/>
              </a:rPr>
              <a:t>ca</a:t>
            </a:r>
            <a:r>
              <a:rPr lang="nb-NO" sz="1050" kern="1200" dirty="0">
                <a:solidFill>
                  <a:schemeClr val="tx1"/>
                </a:solidFill>
                <a:effectLst/>
                <a:latin typeface="+mn-lt"/>
                <a:ea typeface="+mn-ea"/>
                <a:cs typeface="+mn-cs"/>
              </a:rPr>
              <a:t> 70 mål totalt. Kommunen ønsker å bruke disse strategisk i boligpolitikken, og ønsker å definere spennende rammer for utvikling av disse tomtene gjennom deltakelse i </a:t>
            </a:r>
            <a:r>
              <a:rPr lang="nb-NO" sz="1050" kern="1200" dirty="0" err="1">
                <a:solidFill>
                  <a:schemeClr val="tx1"/>
                </a:solidFill>
                <a:effectLst/>
                <a:latin typeface="+mn-lt"/>
                <a:ea typeface="+mn-ea"/>
                <a:cs typeface="+mn-cs"/>
              </a:rPr>
              <a:t>Europan</a:t>
            </a:r>
            <a:r>
              <a:rPr lang="nb-NO" sz="105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kern="1200" dirty="0" err="1">
                <a:solidFill>
                  <a:schemeClr val="tx1"/>
                </a:solidFill>
                <a:effectLst/>
                <a:latin typeface="+mn-lt"/>
                <a:ea typeface="+mn-ea"/>
                <a:cs typeface="+mn-cs"/>
              </a:rPr>
              <a:t>Europan</a:t>
            </a:r>
            <a:r>
              <a:rPr lang="nb-NO" sz="1050" kern="1200" dirty="0">
                <a:solidFill>
                  <a:schemeClr val="tx1"/>
                </a:solidFill>
                <a:effectLst/>
                <a:latin typeface="+mn-lt"/>
                <a:ea typeface="+mn-ea"/>
                <a:cs typeface="+mn-cs"/>
              </a:rPr>
              <a:t> er verdens største arkitektkonkurranse for arkitekter, landskapsarkitekter og planleggere under 40 år. Arrangeres annen hvert år i Norge. I styret for </a:t>
            </a:r>
            <a:r>
              <a:rPr lang="nb-NO" sz="1050" kern="1200" dirty="0" err="1">
                <a:solidFill>
                  <a:schemeClr val="tx1"/>
                </a:solidFill>
                <a:effectLst/>
                <a:latin typeface="+mn-lt"/>
                <a:ea typeface="+mn-ea"/>
                <a:cs typeface="+mn-cs"/>
              </a:rPr>
              <a:t>Europan</a:t>
            </a:r>
            <a:r>
              <a:rPr lang="nb-NO" sz="1050" kern="1200" dirty="0">
                <a:solidFill>
                  <a:schemeClr val="tx1"/>
                </a:solidFill>
                <a:effectLst/>
                <a:latin typeface="+mn-lt"/>
                <a:ea typeface="+mn-ea"/>
                <a:cs typeface="+mn-cs"/>
              </a:rPr>
              <a:t> Norge sitter representanter fra AHO, NTNU, Bergen arkitekthøgskole, NAL, Norsk Form, NMVU. Sekretariatet drives av arkitektkontoret </a:t>
            </a:r>
            <a:r>
              <a:rPr lang="nb-NO" sz="1050" kern="1200" dirty="0" err="1">
                <a:solidFill>
                  <a:schemeClr val="tx1"/>
                </a:solidFill>
                <a:effectLst/>
                <a:latin typeface="+mn-lt"/>
                <a:ea typeface="+mn-ea"/>
                <a:cs typeface="+mn-cs"/>
              </a:rPr>
              <a:t>Kaleidoscope</a:t>
            </a:r>
            <a:r>
              <a:rPr lang="nb-NO" sz="1050" kern="1200" dirty="0">
                <a:solidFill>
                  <a:schemeClr val="tx1"/>
                </a:solidFill>
                <a:effectLst/>
                <a:latin typeface="+mn-lt"/>
                <a:ea typeface="+mn-ea"/>
                <a:cs typeface="+mn-cs"/>
              </a:rPr>
              <a:t> Nordic.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kern="1200" dirty="0">
                <a:solidFill>
                  <a:schemeClr val="tx1"/>
                </a:solidFill>
                <a:effectLst/>
                <a:latin typeface="+mn-lt"/>
                <a:ea typeface="+mn-ea"/>
                <a:cs typeface="+mn-cs"/>
              </a:rPr>
              <a:t>Eksempler på problemstillinger som belyses: </a:t>
            </a:r>
            <a:br>
              <a:rPr lang="nb-NO" sz="1050" kern="1200" dirty="0">
                <a:solidFill>
                  <a:schemeClr val="tx1"/>
                </a:solidFill>
                <a:effectLst/>
                <a:latin typeface="+mn-lt"/>
                <a:ea typeface="+mn-ea"/>
                <a:cs typeface="+mn-cs"/>
              </a:rPr>
            </a:br>
            <a:endParaRPr lang="nb-NO" sz="105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050" dirty="0"/>
              <a:t>Hvordan lage en attraktiv bydel med et bredt bo- og </a:t>
            </a:r>
            <a:r>
              <a:rPr lang="nb-NO" sz="1050" dirty="0" err="1"/>
              <a:t>levetilbud</a:t>
            </a:r>
            <a:endParaRPr lang="nb-NO" sz="1050" dirty="0"/>
          </a:p>
          <a:p>
            <a:pPr marL="171450" indent="-171450">
              <a:buFont typeface="Arial" panose="020B0604020202020204" pitchFamily="34" charset="0"/>
              <a:buChar char="•"/>
            </a:pPr>
            <a:r>
              <a:rPr lang="nb-NO" sz="1050" dirty="0"/>
              <a:t>Delingsøkonomi</a:t>
            </a:r>
          </a:p>
          <a:p>
            <a:pPr marL="171450" indent="-171450">
              <a:buFont typeface="Arial" panose="020B0604020202020204" pitchFamily="34" charset="0"/>
              <a:buChar char="•"/>
            </a:pPr>
            <a:r>
              <a:rPr lang="nb-NO" sz="1050" dirty="0"/>
              <a:t>Klima og miljø i bygge- og driftsfase</a:t>
            </a:r>
          </a:p>
          <a:p>
            <a:pPr marL="171450" indent="-171450">
              <a:buFont typeface="Arial" panose="020B0604020202020204" pitchFamily="34" charset="0"/>
              <a:buChar char="•"/>
            </a:pPr>
            <a:r>
              <a:rPr lang="nb-NO" sz="1050" dirty="0"/>
              <a:t>Bærekraftig mobilitet</a:t>
            </a:r>
          </a:p>
          <a:p>
            <a:pPr marL="171450" indent="-171450">
              <a:buFont typeface="Arial" panose="020B0604020202020204" pitchFamily="34" charset="0"/>
              <a:buChar char="•"/>
            </a:pPr>
            <a:r>
              <a:rPr lang="nb-NO" sz="1050" dirty="0"/>
              <a:t>Kobling mot byen med ny gang- og </a:t>
            </a:r>
            <a:r>
              <a:rPr lang="nb-NO" sz="1050" dirty="0" err="1"/>
              <a:t>sykkelbro</a:t>
            </a:r>
            <a:endParaRPr lang="nb-NO" sz="1050" dirty="0"/>
          </a:p>
          <a:p>
            <a:pPr marL="171450" indent="-171450">
              <a:buFont typeface="Arial" panose="020B0604020202020204" pitchFamily="34" charset="0"/>
              <a:buChar char="•"/>
            </a:pPr>
            <a:r>
              <a:rPr lang="nb-NO" sz="1050" dirty="0"/>
              <a:t>Hensyn til </a:t>
            </a:r>
            <a:r>
              <a:rPr lang="nb-NO" sz="1050" dirty="0" err="1"/>
              <a:t>bekkedrag</a:t>
            </a:r>
            <a:r>
              <a:rPr lang="nb-NO" sz="1050" dirty="0"/>
              <a:t> og biomangfold</a:t>
            </a:r>
          </a:p>
          <a:p>
            <a:pPr marL="171450" indent="-171450">
              <a:buFont typeface="Arial" panose="020B0604020202020204" pitchFamily="34" charset="0"/>
              <a:buChar char="•"/>
            </a:pPr>
            <a:r>
              <a:rPr lang="nb-NO" sz="1050" dirty="0"/>
              <a:t>Hvordan ivareta dyrka mark, og tilrettelegge aktiv matproduksjon ved å innlemme eksisterende landbruksområder i ny boligbebyggelse – urbant landbruk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kern="1200" dirty="0">
                <a:solidFill>
                  <a:schemeClr val="tx1"/>
                </a:solidFill>
                <a:effectLst/>
                <a:latin typeface="+mn-lt"/>
                <a:ea typeface="+mn-ea"/>
                <a:cs typeface="+mn-cs"/>
              </a:rPr>
              <a:t>Byplanen for Hønefoss (områderegulering, 2019) er en viktig ramme for arbeidet.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b="1" kern="1200" dirty="0">
                <a:solidFill>
                  <a:schemeClr val="tx1"/>
                </a:solidFill>
                <a:effectLst/>
                <a:latin typeface="+mn-lt"/>
                <a:ea typeface="+mn-ea"/>
                <a:cs typeface="+mn-cs"/>
              </a:rPr>
              <a:t>Sterk og konsentrert vekst i Ås sentrum</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b="0" kern="1200" dirty="0">
                <a:solidFill>
                  <a:schemeClr val="tx1"/>
                </a:solidFill>
                <a:effectLst/>
                <a:latin typeface="+mn-lt"/>
                <a:ea typeface="+mn-ea"/>
                <a:cs typeface="+mn-cs"/>
              </a:rPr>
              <a:t>Bl.a. som følge av Follobanen (nytt dobbeltspor Oslo-Ski), planlegger Ås for sterk vekst, og en konsentrasjon av denne veksten til Ås sentrum. Føringene i Regional plan for areal og transport i Oslo og Akershus sier at 80% av veksten i Ås skal komme i sentrum.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b="0" kern="1200" dirty="0">
                <a:solidFill>
                  <a:schemeClr val="tx1"/>
                </a:solidFill>
                <a:effectLst/>
                <a:latin typeface="+mn-lt"/>
                <a:ea typeface="+mn-ea"/>
                <a:cs typeface="+mn-cs"/>
              </a:rPr>
              <a:t>Ås kommune har utarbeidet en </a:t>
            </a:r>
            <a:r>
              <a:rPr lang="nb-NO" sz="1050" b="0" kern="1200" dirty="0" err="1">
                <a:solidFill>
                  <a:schemeClr val="tx1"/>
                </a:solidFill>
                <a:effectLst/>
                <a:latin typeface="+mn-lt"/>
                <a:ea typeface="+mn-ea"/>
                <a:cs typeface="+mn-cs"/>
              </a:rPr>
              <a:t>boligpolitisk</a:t>
            </a:r>
            <a:r>
              <a:rPr lang="nb-NO" sz="1050" b="0" kern="1200" dirty="0">
                <a:solidFill>
                  <a:schemeClr val="tx1"/>
                </a:solidFill>
                <a:effectLst/>
                <a:latin typeface="+mn-lt"/>
                <a:ea typeface="+mn-ea"/>
                <a:cs typeface="+mn-cs"/>
              </a:rPr>
              <a:t> plan m/tiltaksdel, der tidligere boligsosial plan er innarbeidet. Det har vært en grundig og tverrfaglig planprosess. Planen ble utarbeidet som følge av en «frittstående» politisk bestilling, men er fra 2020 innarbeidet i planstrategien. Kommunen jobber nå med å sikre oppfølging gjennom årlige virksomhetsplaner, og avklaringer av hvordan den boligpolitiske planen skal legge føringer for sentrumsutviklingen.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Tree>
    <p:extLst>
      <p:ext uri="{BB962C8B-B14F-4D97-AF65-F5344CB8AC3E}">
        <p14:creationId xmlns:p14="http://schemas.microsoft.com/office/powerpoint/2010/main" val="9135306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Strategisk råd nr. 2</a:t>
            </a:r>
            <a:r>
              <a:rPr lang="nb-NO" sz="1050" b="0" dirty="0"/>
              <a:t>: </a:t>
            </a:r>
            <a:r>
              <a:rPr lang="nb-NO" sz="1050" b="1" dirty="0"/>
              <a:t>Bruk kommunenes styringssystem og mulighetene i planlovgivingen </a:t>
            </a:r>
          </a:p>
          <a:p>
            <a:endParaRPr lang="nb-NO" sz="1050" b="1" dirty="0"/>
          </a:p>
          <a:p>
            <a:r>
              <a:rPr lang="nb-NO" sz="1050" dirty="0"/>
              <a:t>Kristiansand er eksempel på en kommune som har en god modell for integrering av boligpolitiske vurderinger som en del av den årlige handlingsprogram- og økonomiplanprosessen, og også en god modell for bruk av utbyggingsavtaler. </a:t>
            </a:r>
          </a:p>
        </p:txBody>
      </p:sp>
    </p:spTree>
    <p:extLst>
      <p:ext uri="{BB962C8B-B14F-4D97-AF65-F5344CB8AC3E}">
        <p14:creationId xmlns:p14="http://schemas.microsoft.com/office/powerpoint/2010/main" val="18480852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dirty="0"/>
              <a:t>Strategisk råd nr. 4: Vær en strategisk eiendomsaktør</a:t>
            </a:r>
          </a:p>
          <a:p>
            <a:endParaRPr lang="nb-NO" sz="1050" b="1" dirty="0"/>
          </a:p>
          <a:p>
            <a:r>
              <a:rPr lang="nb-NO" sz="1050" b="0" dirty="0"/>
              <a:t>Bergen er en av flere kommuner som jobber aktivt med å bruke grunneierrollen strategisk i boligpolitikken, se beskrivelsen av området Slettebakken i dette lysarket. </a:t>
            </a:r>
          </a:p>
        </p:txBody>
      </p:sp>
    </p:spTree>
    <p:extLst>
      <p:ext uri="{BB962C8B-B14F-4D97-AF65-F5344CB8AC3E}">
        <p14:creationId xmlns:p14="http://schemas.microsoft.com/office/powerpoint/2010/main" val="22478903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t>Strategisk råd nr. 5: Avklar administrativ ansvarsplassering og organisering </a:t>
            </a:r>
          </a:p>
          <a:p>
            <a:pPr marL="0" marR="0" lvl="0" indent="0" algn="l" defTabSz="914400" rtl="0" eaLnBrk="1" fontAlgn="auto" latinLnBrk="0" hangingPunct="1">
              <a:lnSpc>
                <a:spcPct val="100000"/>
              </a:lnSpc>
              <a:spcBef>
                <a:spcPts val="0"/>
              </a:spcBef>
              <a:spcAft>
                <a:spcPts val="0"/>
              </a:spcAft>
              <a:buClrTx/>
              <a:buSzTx/>
              <a:buFontTx/>
              <a:buNone/>
              <a:tabLst/>
              <a:defRPr/>
            </a:pPr>
            <a:br>
              <a:rPr lang="nb-NO" sz="1200" dirty="0"/>
            </a:br>
            <a:r>
              <a:rPr lang="nb-NO" sz="1200" dirty="0"/>
              <a:t>Nittedal har en tydelig og stabil tverrfaglig organisering av det boligpolitiske arbeidet, som svarer godt på de anbefalingene vi gir under strategisk råd nr. 5.  </a:t>
            </a:r>
          </a:p>
          <a:p>
            <a:endParaRPr lang="nb-NO" dirty="0"/>
          </a:p>
        </p:txBody>
      </p:sp>
    </p:spTree>
    <p:extLst>
      <p:ext uri="{BB962C8B-B14F-4D97-AF65-F5344CB8AC3E}">
        <p14:creationId xmlns:p14="http://schemas.microsoft.com/office/powerpoint/2010/main" val="3200741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Tree>
    <p:extLst>
      <p:ext uri="{BB962C8B-B14F-4D97-AF65-F5344CB8AC3E}">
        <p14:creationId xmlns:p14="http://schemas.microsoft.com/office/powerpoint/2010/main" val="2968979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sz="1050" dirty="0"/>
              <a:t>Gjennom prosjektet «Helhetlig kommunal boligpolitikk» har KS jobbet sammen med et nettverk av kommuner med utgangspunkt i følgende uttalte behov fra kommunesektoren selv: </a:t>
            </a:r>
          </a:p>
          <a:p>
            <a:pPr marL="171450" indent="-171450">
              <a:buFont typeface="Arial" panose="020B0604020202020204" pitchFamily="34" charset="0"/>
              <a:buChar char="•"/>
            </a:pPr>
            <a:endParaRPr lang="nb-NO" sz="1050" dirty="0"/>
          </a:p>
          <a:p>
            <a:pPr marL="171450" indent="-171450">
              <a:buFont typeface="Arial" panose="020B0604020202020204" pitchFamily="34" charset="0"/>
              <a:buChar char="•"/>
            </a:pPr>
            <a:r>
              <a:rPr lang="nb-NO" sz="1050" dirty="0"/>
              <a:t>Behov for mer kunnskap, mer (helhetlig) retning og flere verktøy i den allmenne boligforsyningen - med sosial profil. </a:t>
            </a:r>
          </a:p>
          <a:p>
            <a:pPr marL="171450" indent="-171450">
              <a:buFont typeface="Arial" panose="020B0604020202020204" pitchFamily="34" charset="0"/>
              <a:buChar char="•"/>
            </a:pPr>
            <a:r>
              <a:rPr lang="nb-NO" sz="1050" dirty="0"/>
              <a:t>Behov for en strukturert metodikk for utvikling av kunnskapsgrunnlag, måldiskusjoner og virkemiddelbruk i en helhetlig, kommunal boligpolitikk.</a:t>
            </a:r>
          </a:p>
          <a:p>
            <a:pPr marL="171450" indent="-171450">
              <a:buFont typeface="Arial" panose="020B0604020202020204" pitchFamily="34" charset="0"/>
              <a:buChar char="•"/>
            </a:pPr>
            <a:r>
              <a:rPr lang="nb-NO" sz="1050" dirty="0"/>
              <a:t>Behov for å teste ut i praksis, og dele kunnskap og erfaringer mellom alle relevante aktører.  </a:t>
            </a:r>
          </a:p>
          <a:p>
            <a:pPr marL="0" indent="0">
              <a:buFontTx/>
              <a:buNone/>
            </a:pPr>
            <a:endParaRPr lang="nb-NO" sz="1050" b="0" dirty="0"/>
          </a:p>
          <a:p>
            <a:pPr marL="0" indent="0">
              <a:buFontTx/>
              <a:buNone/>
            </a:pPr>
            <a:r>
              <a:rPr lang="nb-NO" sz="1050" b="1" dirty="0"/>
              <a:t>Kommentar til illustrasjonen: </a:t>
            </a:r>
          </a:p>
          <a:p>
            <a:pPr marL="0" indent="0">
              <a:buFontTx/>
              <a:buNone/>
            </a:pPr>
            <a:r>
              <a:rPr lang="nb-NO" sz="1050" b="0" dirty="0"/>
              <a:t>Som en del av prosjektet om helhetlig kommunal boligpolitikk, har KS fått utarbeidet rapporten «Kommunen som aktiv </a:t>
            </a:r>
            <a:r>
              <a:rPr lang="nb-NO" sz="1050" b="0" dirty="0" err="1"/>
              <a:t>boligpolitisk</a:t>
            </a:r>
            <a:r>
              <a:rPr lang="nb-NO" sz="1050" b="0" dirty="0"/>
              <a:t> aktør» (</a:t>
            </a:r>
            <a:r>
              <a:rPr lang="nb-NO" sz="1050" b="0" dirty="0" err="1"/>
              <a:t>Asplan</a:t>
            </a:r>
            <a:r>
              <a:rPr lang="nb-NO" sz="1050" b="0" dirty="0"/>
              <a:t> </a:t>
            </a:r>
            <a:r>
              <a:rPr lang="nb-NO" sz="1050" b="0" dirty="0" err="1"/>
              <a:t>Viak</a:t>
            </a:r>
            <a:r>
              <a:rPr lang="nb-NO" sz="1050" b="0" dirty="0"/>
              <a:t>, 2018). Figuren som viser </a:t>
            </a:r>
            <a:r>
              <a:rPr lang="nb-NO" sz="1050" b="1" dirty="0"/>
              <a:t>virkemidler</a:t>
            </a:r>
            <a:r>
              <a:rPr lang="nb-NO" sz="1050" b="0" dirty="0"/>
              <a:t> er hentet fra rapporten, og gir en oversikt over hovedelementer i en helhetlig kommunal boligpolitikk. Oversikten omfatter både juridiske, økonomiske og organisatoriske virkemidler, inkl. samarbeid med både andre offentlige aktører og med boligutviklere.  </a:t>
            </a:r>
          </a:p>
          <a:p>
            <a:pPr marL="0" indent="0">
              <a:buFontTx/>
              <a:buNone/>
            </a:pPr>
            <a:endParaRPr lang="nb-NO" sz="1050" b="0" dirty="0"/>
          </a:p>
          <a:p>
            <a:pPr marL="0" indent="0">
              <a:buFontTx/>
              <a:buNone/>
            </a:pPr>
            <a:r>
              <a:rPr lang="nb-NO" sz="1050" b="0" dirty="0"/>
              <a:t>Disse virkemidlene kan gjerne koples til en drøfting av hvilke </a:t>
            </a:r>
            <a:r>
              <a:rPr lang="nb-NO" sz="1050" b="1" dirty="0"/>
              <a:t>rolle</a:t>
            </a:r>
            <a:r>
              <a:rPr lang="nb-NO" sz="1050" b="0" dirty="0"/>
              <a:t> kommunen ønsker å ha i boligpolitikken, se illustrasjon. Det er viktig at kommunene er seg bevisst de mulighetene som ligger i det å ta </a:t>
            </a:r>
            <a:r>
              <a:rPr lang="nb-NO" sz="1050" b="1" dirty="0"/>
              <a:t>en utvidet rolle i boligpolitikken</a:t>
            </a:r>
            <a:r>
              <a:rPr lang="nb-NO" sz="1050" b="0" dirty="0"/>
              <a:t>, og at de har en strategisk drøfting på politisk nivå om hvilken rolle den enkelte kommune ønsker å ta, i lys av de lokale utfordringene. </a:t>
            </a:r>
          </a:p>
          <a:p>
            <a:pPr marL="0" indent="0">
              <a:buFontTx/>
              <a:buNone/>
            </a:pPr>
            <a:endParaRPr lang="nb-NO" sz="1050" b="0" dirty="0"/>
          </a:p>
          <a:p>
            <a:pPr marL="0" indent="0">
              <a:buFontTx/>
              <a:buNone/>
            </a:pPr>
            <a:endParaRPr lang="nb-NO" sz="1050" b="0" dirty="0"/>
          </a:p>
          <a:p>
            <a:pPr marL="0" indent="0">
              <a:buFontTx/>
              <a:buNone/>
            </a:pPr>
            <a:endParaRPr lang="nb-NO" sz="1050" b="0" dirty="0"/>
          </a:p>
        </p:txBody>
      </p:sp>
    </p:spTree>
    <p:extLst>
      <p:ext uri="{BB962C8B-B14F-4D97-AF65-F5344CB8AC3E}">
        <p14:creationId xmlns:p14="http://schemas.microsoft.com/office/powerpoint/2010/main" val="3844017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Dette innlegget går i liten grad inn på kommunes lovpålagte roller og oppgaver knyttet til boligsosialt arbeid (rundingen nederst til høyre) – det som handler om å skaffe boliger til vanskeligstilte på boligmarkedet og styrke den enkeltes mulighet til å mestre boforholdet.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Innlegget handler først og fremst om kommunenes utfordringer og muligheter knyttet til en mer helhetlig boligpolitikk og virkemidler i det ordinære boligmarkedet, og ikke minst om de glidende overgangene mellom kategoriene på bildet, spesielt den mellom det ordinære boligmarkedet og boliger for innbyggere med «vanlige» inntekter og lite egenkapital. Dette kommer vi nærmere tilbake til.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endParaRPr lang="nb-NO" dirty="0"/>
          </a:p>
        </p:txBody>
      </p:sp>
    </p:spTree>
    <p:extLst>
      <p:ext uri="{BB962C8B-B14F-4D97-AF65-F5344CB8AC3E}">
        <p14:creationId xmlns:p14="http://schemas.microsoft.com/office/powerpoint/2010/main" val="237698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dirty="0"/>
              <a:t>Avslutningsvis i innlegget presenteres et knippe gode eksempler fra kommuner som er godt i gang med en </a:t>
            </a:r>
            <a:r>
              <a:rPr lang="nb-NO" sz="1050" dirty="0" err="1"/>
              <a:t>boligpolitisk</a:t>
            </a:r>
            <a:r>
              <a:rPr lang="nb-NO" sz="1050" dirty="0"/>
              <a:t> satsing. For å anskueliggjøre hva det kan innebære å ha en aktiv og tydelig kommunal boligpolitikk, viser vi allerede nå frem Asker som eksempel. Asker har utviklet en </a:t>
            </a:r>
            <a:r>
              <a:rPr lang="nb-NO" sz="1050" dirty="0" err="1"/>
              <a:t>boligpolitisk</a:t>
            </a:r>
            <a:r>
              <a:rPr lang="nb-NO" sz="1050" dirty="0"/>
              <a:t> strategi der </a:t>
            </a:r>
            <a:r>
              <a:rPr lang="nb-NO" sz="1050" b="1" dirty="0"/>
              <a:t>hele den kommunale verktøykassa tas i bruk</a:t>
            </a:r>
            <a:r>
              <a:rPr lang="nb-NO" sz="1050" dirty="0"/>
              <a:t>, og der det avgrensede boligsosiale arbeidet sees i sammenheng med helheten i boligpolitikken: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50" dirty="0"/>
          </a:p>
          <a:p>
            <a:pPr marL="171450" indent="-171450">
              <a:buFontTx/>
              <a:buChar char="-"/>
            </a:pPr>
            <a:r>
              <a:rPr lang="nb-NO" sz="1050" dirty="0"/>
              <a:t>15% av nye boliger skal være rimelige</a:t>
            </a:r>
          </a:p>
          <a:p>
            <a:pPr marL="171450" indent="-171450">
              <a:buFontTx/>
              <a:buChar char="-"/>
            </a:pPr>
            <a:r>
              <a:rPr lang="nb-NO" sz="1050" dirty="0"/>
              <a:t>Aktiv utnytting av PBLs muligheter: leilighetsfordeling, utbyggingsavtaler</a:t>
            </a:r>
          </a:p>
          <a:p>
            <a:pPr marL="171450" indent="-171450">
              <a:buFontTx/>
              <a:buChar char="-"/>
            </a:pPr>
            <a:r>
              <a:rPr lang="nb-NO" sz="1050" dirty="0"/>
              <a:t>Kommunal eiendomspolitikk: betinget salg av kommunal eiendom</a:t>
            </a:r>
          </a:p>
          <a:p>
            <a:pPr marL="171450" indent="-171450">
              <a:buFontTx/>
              <a:buChar char="-"/>
            </a:pPr>
            <a:r>
              <a:rPr lang="nb-NO" sz="1050" dirty="0"/>
              <a:t>Husbankens virkemidler og kommunale støtteordninger</a:t>
            </a:r>
          </a:p>
          <a:p>
            <a:pPr marL="171450" indent="-171450">
              <a:buFontTx/>
              <a:buChar char="-"/>
            </a:pPr>
            <a:r>
              <a:rPr lang="nb-NO" sz="1050" dirty="0"/>
              <a:t>Tilrettelegging for nye boformer slik at eldre kan bo hjemme lengst mulig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a:t>
            </a:r>
          </a:p>
          <a:p>
            <a:endParaRPr lang="nb-NO" dirty="0"/>
          </a:p>
        </p:txBody>
      </p:sp>
    </p:spTree>
    <p:extLst>
      <p:ext uri="{BB962C8B-B14F-4D97-AF65-F5344CB8AC3E}">
        <p14:creationId xmlns:p14="http://schemas.microsoft.com/office/powerpoint/2010/main" val="2621674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endParaRPr lang="nb-NO" dirty="0"/>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7255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25947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1859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806485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DF5291-0064-4AB0-92A6-3E99A05879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0E4350A-9131-4A0A-B463-2E1E0BDCAB4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BB09C93-D041-4BE0-8291-C54E38E47F03}"/>
              </a:ext>
            </a:extLst>
          </p:cNvPr>
          <p:cNvSpPr>
            <a:spLocks noGrp="1"/>
          </p:cNvSpPr>
          <p:nvPr>
            <p:ph type="dt" sz="half" idx="10"/>
          </p:nvPr>
        </p:nvSpPr>
        <p:spPr/>
        <p:txBody>
          <a:bodyPr/>
          <a:lstStyle/>
          <a:p>
            <a:fld id="{7B4D5DFD-4235-4523-974D-46FA938C63EB}" type="datetimeFigureOut">
              <a:rPr lang="nb-NO" smtClean="0"/>
              <a:t>26.03.2021</a:t>
            </a:fld>
            <a:endParaRPr lang="nb-NO"/>
          </a:p>
        </p:txBody>
      </p:sp>
      <p:sp>
        <p:nvSpPr>
          <p:cNvPr id="5" name="Plassholder for bunntekst 4">
            <a:extLst>
              <a:ext uri="{FF2B5EF4-FFF2-40B4-BE49-F238E27FC236}">
                <a16:creationId xmlns:a16="http://schemas.microsoft.com/office/drawing/2014/main" id="{C5067837-0E18-4002-BBA2-2459912AFE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1C8E014-73AC-4F49-8935-F66101E73E32}"/>
              </a:ext>
            </a:extLst>
          </p:cNvPr>
          <p:cNvSpPr>
            <a:spLocks noGrp="1"/>
          </p:cNvSpPr>
          <p:nvPr>
            <p:ph type="sldNum" sz="quarter" idx="12"/>
          </p:nvPr>
        </p:nvSpPr>
        <p:spPr/>
        <p:txBody>
          <a:bodyPr/>
          <a:lstStyle/>
          <a:p>
            <a:fld id="{4D82CCE2-8555-4D42-B659-E112E5FB13D8}" type="slidenum">
              <a:rPr lang="nb-NO" smtClean="0"/>
              <a:t>‹#›</a:t>
            </a:fld>
            <a:endParaRPr lang="nb-NO"/>
          </a:p>
        </p:txBody>
      </p:sp>
    </p:spTree>
    <p:extLst>
      <p:ext uri="{BB962C8B-B14F-4D97-AF65-F5344CB8AC3E}">
        <p14:creationId xmlns:p14="http://schemas.microsoft.com/office/powerpoint/2010/main" val="638114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26.03.2021</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74402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p:cNvSpPr>
            <a:spLocks noGrp="1"/>
          </p:cNvSpPr>
          <p:nvPr>
            <p:ph type="dt" sz="half" idx="10"/>
          </p:nvPr>
        </p:nvSpPr>
        <p:spPr/>
        <p:txBody>
          <a:bodyPr/>
          <a:lstStyle/>
          <a:p>
            <a:fld id="{49540C3D-7D2E-B046-9707-68B92A5A8B5C}" type="datetimeFigureOut">
              <a:t>26.03.2021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66243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26.03.2021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9822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26.03.2021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1549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dirty="0"/>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26.03.2021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137575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26.03.2021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1821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26.03.2021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4372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26.03.2021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391540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26.03.2021</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552726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1" r:id="rId3"/>
    <p:sldLayoutId id="2147483703" r:id="rId4"/>
    <p:sldLayoutId id="2147483704" r:id="rId5"/>
    <p:sldLayoutId id="2147483705" r:id="rId6"/>
    <p:sldLayoutId id="2147483706" r:id="rId7"/>
    <p:sldLayoutId id="2147483707" r:id="rId8"/>
    <p:sldLayoutId id="2147483708" r:id="rId9"/>
    <p:sldLayoutId id="2147483649" r:id="rId10"/>
    <p:sldLayoutId id="2147483709" r:id="rId11"/>
    <p:sldLayoutId id="2147483710" r:id="rId12"/>
    <p:sldLayoutId id="2147483711" r:id="rId13"/>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eur03.safelinks.protection.outlook.com/?url=https%3A%2F%2Fwww.ks.no%2Ffagomrader%2Fvelferd%2Fbolig%2F&amp;data=04%7C01%7CGrethe.Salvesvold%40lillestrom.kommune.no%7C1815a95436d048ef1e9008d8bb81b667%7C6b3a1411b00c4757a457431727bbf88d%7C1%7C0%7C637465513074657032%7CUnknown%7CTWFpbGZsb3d8eyJWIjoiMC4wLjAwMDAiLCJQIjoiV2luMzIiLCJBTiI6Ik1haWwiLCJXVCI6Mn0%3D%7C1000&amp;sdata=1AnvQCV8BqlVZVEcgDDx6TcdlRYqmiu1jjTeTXIVcVY%3D&amp;reserved=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a:xfrm>
            <a:off x="664227" y="2429476"/>
            <a:ext cx="9915291" cy="466880"/>
          </a:xfrm>
        </p:spPr>
        <p:txBody>
          <a:bodyPr/>
          <a:lstStyle/>
          <a:p>
            <a:r>
              <a:rPr lang="nb-NO" dirty="0"/>
              <a:t>I</a:t>
            </a:r>
            <a:br>
              <a:rPr lang="nb-NO" dirty="0"/>
            </a:br>
            <a:br>
              <a:rPr lang="nb-NO" dirty="0"/>
            </a:br>
            <a:br>
              <a:rPr lang="nb-NO" dirty="0"/>
            </a:br>
            <a:br>
              <a:rPr lang="nb-NO" dirty="0"/>
            </a:br>
            <a:r>
              <a:rPr lang="nb-NO" sz="4400" dirty="0"/>
              <a:t>Helhetlig kommunal boligpolitikk</a:t>
            </a:r>
            <a:br>
              <a:rPr lang="nb-NO" sz="4400" dirty="0"/>
            </a:br>
            <a:r>
              <a:rPr lang="nb-NO" sz="3200" dirty="0"/>
              <a:t>Fra under radaren til under lupen</a:t>
            </a:r>
            <a:r>
              <a:rPr lang="nb-NO" sz="4400" dirty="0"/>
              <a:t> </a:t>
            </a:r>
            <a:br>
              <a:rPr lang="nb-NO" dirty="0"/>
            </a:br>
            <a:br>
              <a:rPr lang="nb-NO" dirty="0"/>
            </a:br>
            <a:br>
              <a:rPr lang="nb-NO" dirty="0"/>
            </a:br>
            <a:r>
              <a:rPr lang="nb-NO" dirty="0"/>
              <a:t>Mars 2021</a:t>
            </a:r>
            <a:br>
              <a:rPr lang="nb-NO" sz="2400" dirty="0"/>
            </a:br>
            <a:br>
              <a:rPr lang="nb-NO" sz="2800" dirty="0"/>
            </a:br>
            <a:endParaRPr lang="nb-NO" sz="1800" dirty="0">
              <a:solidFill>
                <a:schemeClr val="bg1"/>
              </a:solidFill>
            </a:endParaRPr>
          </a:p>
        </p:txBody>
      </p:sp>
      <p:sp>
        <p:nvSpPr>
          <p:cNvPr id="7" name="Undertittel 6"/>
          <p:cNvSpPr>
            <a:spLocks noGrp="1"/>
          </p:cNvSpPr>
          <p:nvPr>
            <p:ph type="subTitle" idx="1"/>
          </p:nvPr>
        </p:nvSpPr>
        <p:spPr>
          <a:xfrm>
            <a:off x="7081502" y="6165882"/>
            <a:ext cx="4748033" cy="475109"/>
          </a:xfrm>
        </p:spPr>
        <p:txBody>
          <a:bodyPr>
            <a:noAutofit/>
          </a:bodyPr>
          <a:lstStyle/>
          <a:p>
            <a:pPr algn="r"/>
            <a:r>
              <a:rPr lang="nb-NO" sz="1400" i="1" dirty="0">
                <a:solidFill>
                  <a:srgbClr val="001A58"/>
                </a:solidFill>
              </a:rPr>
              <a:t>«En selvstendig og nyskapende kommunesektor»</a:t>
            </a:r>
          </a:p>
        </p:txBody>
      </p:sp>
    </p:spTree>
    <p:extLst>
      <p:ext uri="{BB962C8B-B14F-4D97-AF65-F5344CB8AC3E}">
        <p14:creationId xmlns:p14="http://schemas.microsoft.com/office/powerpoint/2010/main" val="2953483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8C92D9-2A60-429E-9244-A41412A1131C}"/>
              </a:ext>
            </a:extLst>
          </p:cNvPr>
          <p:cNvSpPr>
            <a:spLocks noGrp="1"/>
          </p:cNvSpPr>
          <p:nvPr>
            <p:ph type="ctrTitle"/>
          </p:nvPr>
        </p:nvSpPr>
        <p:spPr/>
        <p:txBody>
          <a:bodyPr/>
          <a:lstStyle/>
          <a:p>
            <a:r>
              <a:rPr lang="nb-NO" dirty="0"/>
              <a:t>3. Nasjonale rammer</a:t>
            </a:r>
          </a:p>
        </p:txBody>
      </p:sp>
    </p:spTree>
    <p:extLst>
      <p:ext uri="{BB962C8B-B14F-4D97-AF65-F5344CB8AC3E}">
        <p14:creationId xmlns:p14="http://schemas.microsoft.com/office/powerpoint/2010/main" val="1299011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D4F962-C6D1-437D-AB56-E638AE6B23C3}"/>
              </a:ext>
            </a:extLst>
          </p:cNvPr>
          <p:cNvSpPr>
            <a:spLocks noGrp="1"/>
          </p:cNvSpPr>
          <p:nvPr>
            <p:ph type="title"/>
          </p:nvPr>
        </p:nvSpPr>
        <p:spPr>
          <a:xfrm>
            <a:off x="508000" y="159776"/>
            <a:ext cx="10972800" cy="1143000"/>
          </a:xfrm>
        </p:spPr>
        <p:txBody>
          <a:bodyPr/>
          <a:lstStyle/>
          <a:p>
            <a:r>
              <a:rPr lang="nb-NO" dirty="0"/>
              <a:t>Nasjonale føringer og forventninger til kommunenes boligpolitikk </a:t>
            </a:r>
          </a:p>
        </p:txBody>
      </p:sp>
      <p:sp>
        <p:nvSpPr>
          <p:cNvPr id="3" name="Plassholder for innhold 2">
            <a:extLst>
              <a:ext uri="{FF2B5EF4-FFF2-40B4-BE49-F238E27FC236}">
                <a16:creationId xmlns:a16="http://schemas.microsoft.com/office/drawing/2014/main" id="{7A04602F-4E47-496B-9AEB-07435746D4C9}"/>
              </a:ext>
            </a:extLst>
          </p:cNvPr>
          <p:cNvSpPr>
            <a:spLocks noGrp="1"/>
          </p:cNvSpPr>
          <p:nvPr>
            <p:ph sz="half" idx="1"/>
          </p:nvPr>
        </p:nvSpPr>
        <p:spPr>
          <a:xfrm>
            <a:off x="609600" y="1302776"/>
            <a:ext cx="5384800" cy="4073999"/>
          </a:xfrm>
        </p:spPr>
        <p:txBody>
          <a:bodyPr>
            <a:noAutofit/>
          </a:bodyPr>
          <a:lstStyle/>
          <a:p>
            <a:pPr marL="0" indent="0">
              <a:buNone/>
            </a:pPr>
            <a:r>
              <a:rPr lang="nb-NO" b="1" dirty="0"/>
              <a:t>Nasjonale føringer:</a:t>
            </a:r>
            <a:br>
              <a:rPr lang="nb-NO" b="1" dirty="0"/>
            </a:br>
            <a:endParaRPr lang="nb-NO" b="1" dirty="0"/>
          </a:p>
          <a:p>
            <a:r>
              <a:rPr lang="nb-NO" dirty="0"/>
              <a:t>Boliger for alle i gode bomiljø.</a:t>
            </a:r>
          </a:p>
          <a:p>
            <a:r>
              <a:rPr lang="nb-NO" dirty="0"/>
              <a:t>Så mange som mulig av de som ønsker det, skal kunne eie sin egen bolig.</a:t>
            </a:r>
          </a:p>
          <a:p>
            <a:r>
              <a:rPr lang="nb-NO" dirty="0"/>
              <a:t>Alle med behov for tjenester skal få hjelp til å mestre boforholdet.</a:t>
            </a:r>
          </a:p>
          <a:p>
            <a:r>
              <a:rPr lang="nb-NO" dirty="0"/>
              <a:t>Den offentlige innsatsen skal være helhetlig og effektiv.</a:t>
            </a:r>
          </a:p>
          <a:p>
            <a:r>
              <a:rPr lang="nb-NO" dirty="0"/>
              <a:t>Effektive plan- og byggeprosesser.</a:t>
            </a:r>
          </a:p>
          <a:p>
            <a:r>
              <a:rPr lang="nb-NO" dirty="0"/>
              <a:t>Kompakte byer og tettsteder.</a:t>
            </a:r>
          </a:p>
        </p:txBody>
      </p:sp>
      <p:sp>
        <p:nvSpPr>
          <p:cNvPr id="5" name="Plassholder for innhold 4">
            <a:extLst>
              <a:ext uri="{FF2B5EF4-FFF2-40B4-BE49-F238E27FC236}">
                <a16:creationId xmlns:a16="http://schemas.microsoft.com/office/drawing/2014/main" id="{7F63A3D3-309D-43B2-84F7-91CA06AA9938}"/>
              </a:ext>
            </a:extLst>
          </p:cNvPr>
          <p:cNvSpPr>
            <a:spLocks noGrp="1"/>
          </p:cNvSpPr>
          <p:nvPr>
            <p:ph sz="half" idx="2"/>
          </p:nvPr>
        </p:nvSpPr>
        <p:spPr>
          <a:xfrm>
            <a:off x="6197602" y="1302776"/>
            <a:ext cx="5384800" cy="5031161"/>
          </a:xfrm>
        </p:spPr>
        <p:txBody>
          <a:bodyPr>
            <a:normAutofit fontScale="25000" lnSpcReduction="20000"/>
          </a:bodyPr>
          <a:lstStyle/>
          <a:p>
            <a:pPr marL="0" indent="0">
              <a:buNone/>
            </a:pPr>
            <a:r>
              <a:rPr lang="nb-NO" sz="8000" b="1" dirty="0"/>
              <a:t>Nasjonale forventninger til regional og kommunal planlegging 2019-2023:</a:t>
            </a:r>
            <a:br>
              <a:rPr lang="nb-NO" sz="8000" b="1" dirty="0"/>
            </a:br>
            <a:endParaRPr lang="nb-NO" sz="8000" b="1" dirty="0"/>
          </a:p>
          <a:p>
            <a:pPr marL="171450" indent="-171450">
              <a:buFont typeface="Arial" panose="020B0604020202020204" pitchFamily="34" charset="0"/>
              <a:buChar char="•"/>
            </a:pPr>
            <a:r>
              <a:rPr lang="nb-NO" sz="8000" dirty="0"/>
              <a:t>Kommunenes boligpolitikk og boligplanlegging er en </a:t>
            </a:r>
            <a:r>
              <a:rPr lang="nb-NO" sz="8000" b="1" dirty="0"/>
              <a:t>integrert</a:t>
            </a:r>
            <a:r>
              <a:rPr lang="nb-NO" sz="8000" dirty="0"/>
              <a:t> del av kommunenes strategi for samfunns- og arealutvikling. Den legger til rette for en </a:t>
            </a:r>
            <a:r>
              <a:rPr lang="nb-NO" sz="8000" b="1" dirty="0"/>
              <a:t>variert befolkningsstruktur </a:t>
            </a:r>
            <a:r>
              <a:rPr lang="nb-NO" sz="8000" dirty="0"/>
              <a:t>gjennom god tilgang på boligtomter som grunnlag for tilstrekkelig, variert og sosial boligbygging. </a:t>
            </a:r>
          </a:p>
          <a:p>
            <a:pPr marL="171450" indent="-171450">
              <a:buFont typeface="Arial" panose="020B0604020202020204" pitchFamily="34" charset="0"/>
              <a:buChar char="•"/>
            </a:pPr>
            <a:r>
              <a:rPr lang="nb-NO" sz="8000" dirty="0"/>
              <a:t>Kommunene tar </a:t>
            </a:r>
            <a:r>
              <a:rPr lang="nb-NO" sz="8000" b="1" dirty="0"/>
              <a:t>boligsosiale hensyn</a:t>
            </a:r>
            <a:r>
              <a:rPr lang="nb-NO" sz="8000" dirty="0"/>
              <a:t> i areal- og samfunnsplanleggingen gjennom krav til boligstørrelse og nærområder, og ved å regulere nok boligtomter. </a:t>
            </a:r>
          </a:p>
          <a:p>
            <a:pPr marL="171450" indent="-171450">
              <a:buFont typeface="Arial" panose="020B0604020202020204" pitchFamily="34" charset="0"/>
              <a:buChar char="•"/>
            </a:pPr>
            <a:r>
              <a:rPr lang="nb-NO" sz="8000" dirty="0"/>
              <a:t>Kommunene legger til rette for </a:t>
            </a:r>
            <a:r>
              <a:rPr lang="nb-NO" sz="8000" b="1" dirty="0"/>
              <a:t>leie-til-eie løsninger</a:t>
            </a:r>
            <a:r>
              <a:rPr lang="nb-NO" sz="8000" dirty="0"/>
              <a:t> for vanskeligstilte i boligmarkedet. </a:t>
            </a:r>
          </a:p>
          <a:p>
            <a:pPr marL="171450" indent="-171450">
              <a:buFont typeface="Arial" panose="020B0604020202020204" pitchFamily="34" charset="0"/>
              <a:buChar char="•"/>
            </a:pPr>
            <a:r>
              <a:rPr lang="nb-NO" sz="8000" dirty="0"/>
              <a:t>Kommunene planlegger for et tilbud av </a:t>
            </a:r>
            <a:r>
              <a:rPr lang="nb-NO" sz="8000" b="1" dirty="0"/>
              <a:t>tilrettelagte boliger </a:t>
            </a:r>
            <a:r>
              <a:rPr lang="nb-NO" sz="8000" dirty="0"/>
              <a:t>for eldre og personer med nedsatt funksjonsevne. </a:t>
            </a:r>
          </a:p>
          <a:p>
            <a:endParaRPr lang="nb-NO" dirty="0"/>
          </a:p>
          <a:p>
            <a:endParaRPr lang="nb-NO" dirty="0"/>
          </a:p>
        </p:txBody>
      </p:sp>
      <p:sp>
        <p:nvSpPr>
          <p:cNvPr id="4" name="TekstSylinder 3">
            <a:extLst>
              <a:ext uri="{FF2B5EF4-FFF2-40B4-BE49-F238E27FC236}">
                <a16:creationId xmlns:a16="http://schemas.microsoft.com/office/drawing/2014/main" id="{1570043F-6F19-4010-B1CA-97A63E9FADAC}"/>
              </a:ext>
            </a:extLst>
          </p:cNvPr>
          <p:cNvSpPr txBox="1"/>
          <p:nvPr/>
        </p:nvSpPr>
        <p:spPr>
          <a:xfrm>
            <a:off x="711198" y="5231186"/>
            <a:ext cx="5384802" cy="1477328"/>
          </a:xfrm>
          <a:prstGeom prst="rect">
            <a:avLst/>
          </a:prstGeom>
          <a:solidFill>
            <a:schemeClr val="accent3">
              <a:lumMod val="20000"/>
              <a:lumOff val="80000"/>
            </a:schemeClr>
          </a:solidFill>
        </p:spPr>
        <p:txBody>
          <a:bodyPr wrap="square" rtlCol="0">
            <a:spAutoFit/>
          </a:bodyPr>
          <a:lstStyle/>
          <a:p>
            <a:r>
              <a:rPr lang="nb-NO" i="1" dirty="0">
                <a:solidFill>
                  <a:srgbClr val="001A58"/>
                </a:solidFill>
              </a:rPr>
              <a:t>Nullvekstmålet (rev. versjon 2020):</a:t>
            </a:r>
          </a:p>
          <a:p>
            <a:r>
              <a:rPr lang="nb-NO" i="1" dirty="0">
                <a:solidFill>
                  <a:srgbClr val="001A58"/>
                </a:solidFill>
              </a:rPr>
              <a:t> I byområdene skal klimagassutslipp, kø, luftforurensning og støy reduseres gjennom effektiv arealbruk og ved at veksten i persontransporten tas med kollektivtransport, sykling og gange.</a:t>
            </a:r>
          </a:p>
        </p:txBody>
      </p:sp>
    </p:spTree>
    <p:extLst>
      <p:ext uri="{BB962C8B-B14F-4D97-AF65-F5344CB8AC3E}">
        <p14:creationId xmlns:p14="http://schemas.microsoft.com/office/powerpoint/2010/main" val="1789582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C47205-FEE0-43C9-A7A9-B619D78802FE}"/>
              </a:ext>
            </a:extLst>
          </p:cNvPr>
          <p:cNvSpPr>
            <a:spLocks noGrp="1"/>
          </p:cNvSpPr>
          <p:nvPr>
            <p:ph type="title"/>
          </p:nvPr>
        </p:nvSpPr>
        <p:spPr/>
        <p:txBody>
          <a:bodyPr/>
          <a:lstStyle/>
          <a:p>
            <a:r>
              <a:rPr lang="nb-NO" dirty="0"/>
              <a:t>EVAPLAN (2014-2018) </a:t>
            </a:r>
          </a:p>
        </p:txBody>
      </p:sp>
      <p:pic>
        <p:nvPicPr>
          <p:cNvPr id="5" name="Plassholder for innhold 4">
            <a:extLst>
              <a:ext uri="{FF2B5EF4-FFF2-40B4-BE49-F238E27FC236}">
                <a16:creationId xmlns:a16="http://schemas.microsoft.com/office/drawing/2014/main" id="{1C84273A-CF56-43C7-812B-19860FDD6551}"/>
              </a:ext>
            </a:extLst>
          </p:cNvPr>
          <p:cNvPicPr>
            <a:picLocks noGrp="1" noChangeAspect="1"/>
          </p:cNvPicPr>
          <p:nvPr>
            <p:ph sz="half" idx="2"/>
          </p:nvPr>
        </p:nvPicPr>
        <p:blipFill rotWithShape="1">
          <a:blip r:embed="rId3"/>
          <a:srcRect l="9094" t="18733" r="60294" b="18521"/>
          <a:stretch/>
        </p:blipFill>
        <p:spPr>
          <a:xfrm>
            <a:off x="7177414" y="0"/>
            <a:ext cx="5191692" cy="3429000"/>
          </a:xfrm>
          <a:prstGeom prst="rect">
            <a:avLst/>
          </a:prstGeom>
        </p:spPr>
      </p:pic>
      <p:sp>
        <p:nvSpPr>
          <p:cNvPr id="3" name="Plassholder for innhold 2">
            <a:extLst>
              <a:ext uri="{FF2B5EF4-FFF2-40B4-BE49-F238E27FC236}">
                <a16:creationId xmlns:a16="http://schemas.microsoft.com/office/drawing/2014/main" id="{FD7DCEC5-2F15-479F-9164-A2DD222015AE}"/>
              </a:ext>
            </a:extLst>
          </p:cNvPr>
          <p:cNvSpPr>
            <a:spLocks noGrp="1"/>
          </p:cNvSpPr>
          <p:nvPr>
            <p:ph sz="half" idx="1"/>
          </p:nvPr>
        </p:nvSpPr>
        <p:spPr>
          <a:xfrm>
            <a:off x="609599" y="2002498"/>
            <a:ext cx="9423634" cy="4927362"/>
          </a:xfrm>
        </p:spPr>
        <p:txBody>
          <a:bodyPr>
            <a:normAutofit/>
          </a:bodyPr>
          <a:lstStyle/>
          <a:p>
            <a:pPr marL="0" indent="0">
              <a:buNone/>
            </a:pPr>
            <a:r>
              <a:rPr lang="nb-NO" sz="2400" b="1" dirty="0"/>
              <a:t>Evaluering av plandelen av Plan- og bygningsloven </a:t>
            </a:r>
            <a:br>
              <a:rPr lang="nb-NO" sz="2400" b="1" dirty="0"/>
            </a:br>
            <a:r>
              <a:rPr lang="nb-NO" sz="2400" b="1" dirty="0"/>
              <a:t>peker på  utfordringer i boligsektoren som et av </a:t>
            </a:r>
            <a:br>
              <a:rPr lang="nb-NO" sz="2400" b="1" dirty="0"/>
            </a:br>
            <a:r>
              <a:rPr lang="nb-NO" sz="2400" b="1" dirty="0"/>
              <a:t>de sentrale problemene:</a:t>
            </a:r>
            <a:br>
              <a:rPr lang="nb-NO" dirty="0"/>
            </a:br>
            <a:r>
              <a:rPr lang="nb-NO" dirty="0"/>
              <a:t> </a:t>
            </a:r>
          </a:p>
          <a:p>
            <a:pPr marL="0" indent="0">
              <a:buNone/>
            </a:pPr>
            <a:r>
              <a:rPr lang="nb-NO" sz="2400" dirty="0"/>
              <a:t>Eierlinjen i Norge kommer mange til gode, men den er svært ekskluderende for de av om lag 23% av befolkningen som leier. Det er et stort behov for sosiale boligtiltak og nye modeller for å gjøre terskelen lavere for å komme inn på boligmarkedet. Dagens lov sikrer i liten grad boligsosiale mål og ambisjoner.</a:t>
            </a:r>
            <a:br>
              <a:rPr lang="nb-NO" sz="2400" dirty="0"/>
            </a:br>
            <a:br>
              <a:rPr lang="nb-NO" sz="2400" dirty="0"/>
            </a:br>
            <a:r>
              <a:rPr lang="nb-NO" sz="2400" dirty="0" err="1"/>
              <a:t>Iflg</a:t>
            </a:r>
            <a:r>
              <a:rPr lang="nb-NO" sz="2400" dirty="0"/>
              <a:t> EVAPLAN er dette ikke godt nok ivaretatt i den loven vi har i dag. </a:t>
            </a:r>
            <a:br>
              <a:rPr lang="nb-NO" sz="2400" dirty="0"/>
            </a:br>
            <a:endParaRPr lang="nb-NO" sz="2400" dirty="0"/>
          </a:p>
          <a:p>
            <a:endParaRPr lang="nb-NO" dirty="0"/>
          </a:p>
        </p:txBody>
      </p:sp>
    </p:spTree>
    <p:extLst>
      <p:ext uri="{BB962C8B-B14F-4D97-AF65-F5344CB8AC3E}">
        <p14:creationId xmlns:p14="http://schemas.microsoft.com/office/powerpoint/2010/main" val="2025242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2466740-FF65-4C50-8FBC-0FFF09C4AE3C}"/>
              </a:ext>
            </a:extLst>
          </p:cNvPr>
          <p:cNvSpPr>
            <a:spLocks noGrp="1"/>
          </p:cNvSpPr>
          <p:nvPr>
            <p:ph sz="half" idx="1"/>
          </p:nvPr>
        </p:nvSpPr>
        <p:spPr>
          <a:xfrm>
            <a:off x="824495" y="1899616"/>
            <a:ext cx="6316534" cy="4455463"/>
          </a:xfrm>
        </p:spPr>
        <p:txBody>
          <a:bodyPr>
            <a:noAutofit/>
          </a:bodyPr>
          <a:lstStyle/>
          <a:p>
            <a:pPr marL="0" indent="0">
              <a:buNone/>
            </a:pPr>
            <a:endParaRPr lang="nb-NO" sz="2400" dirty="0"/>
          </a:p>
          <a:p>
            <a:pPr marL="0" indent="0">
              <a:buNone/>
            </a:pPr>
            <a:endParaRPr lang="nb-NO" sz="2400" dirty="0"/>
          </a:p>
          <a:p>
            <a:pPr marL="0" indent="0">
              <a:buNone/>
            </a:pPr>
            <a:endParaRPr lang="nb-NO" sz="2400" dirty="0"/>
          </a:p>
        </p:txBody>
      </p:sp>
      <p:sp>
        <p:nvSpPr>
          <p:cNvPr id="6" name="TekstSylinder 5">
            <a:extLst>
              <a:ext uri="{FF2B5EF4-FFF2-40B4-BE49-F238E27FC236}">
                <a16:creationId xmlns:a16="http://schemas.microsoft.com/office/drawing/2014/main" id="{EB7C6EBF-5646-4A75-8D09-8B7004D86A7C}"/>
              </a:ext>
            </a:extLst>
          </p:cNvPr>
          <p:cNvSpPr txBox="1"/>
          <p:nvPr/>
        </p:nvSpPr>
        <p:spPr>
          <a:xfrm>
            <a:off x="5172317" y="2577831"/>
            <a:ext cx="2743200" cy="369332"/>
          </a:xfrm>
          <a:prstGeom prst="rect">
            <a:avLst/>
          </a:prstGeom>
          <a:noFill/>
        </p:spPr>
        <p:txBody>
          <a:bodyPr wrap="square" rtlCol="0">
            <a:spAutoFit/>
          </a:bodyPr>
          <a:lstStyle/>
          <a:p>
            <a:r>
              <a:rPr lang="nb-NO" dirty="0">
                <a:solidFill>
                  <a:srgbClr val="001A58"/>
                </a:solidFill>
              </a:rPr>
              <a:t> </a:t>
            </a:r>
          </a:p>
        </p:txBody>
      </p:sp>
      <p:pic>
        <p:nvPicPr>
          <p:cNvPr id="5" name="Plassholder for innhold 4">
            <a:extLst>
              <a:ext uri="{FF2B5EF4-FFF2-40B4-BE49-F238E27FC236}">
                <a16:creationId xmlns:a16="http://schemas.microsoft.com/office/drawing/2014/main" id="{BDEA53CB-BDA6-48D4-8C02-253C2CD8A93B}"/>
              </a:ext>
            </a:extLst>
          </p:cNvPr>
          <p:cNvPicPr>
            <a:picLocks noGrp="1" noChangeAspect="1"/>
          </p:cNvPicPr>
          <p:nvPr>
            <p:ph sz="half" idx="2"/>
          </p:nvPr>
        </p:nvPicPr>
        <p:blipFill>
          <a:blip r:embed="rId3"/>
          <a:stretch>
            <a:fillRect/>
          </a:stretch>
        </p:blipFill>
        <p:spPr>
          <a:xfrm>
            <a:off x="527539" y="312507"/>
            <a:ext cx="4397289" cy="6232985"/>
          </a:xfrm>
          <a:prstGeom prst="rect">
            <a:avLst/>
          </a:prstGeom>
          <a:ln>
            <a:noFill/>
          </a:ln>
          <a:effectLst>
            <a:outerShdw blurRad="292100" dist="139700" dir="2700000" algn="tl" rotWithShape="0">
              <a:srgbClr val="333333">
                <a:alpha val="65000"/>
              </a:srgbClr>
            </a:outerShdw>
          </a:effectLst>
        </p:spPr>
      </p:pic>
      <p:pic>
        <p:nvPicPr>
          <p:cNvPr id="8" name="Plassholder for innhold 4">
            <a:extLst>
              <a:ext uri="{FF2B5EF4-FFF2-40B4-BE49-F238E27FC236}">
                <a16:creationId xmlns:a16="http://schemas.microsoft.com/office/drawing/2014/main" id="{B8F30A4B-3D75-4F80-8795-5D7BB4D3C317}"/>
              </a:ext>
            </a:extLst>
          </p:cNvPr>
          <p:cNvPicPr>
            <a:picLocks noChangeAspect="1"/>
          </p:cNvPicPr>
          <p:nvPr/>
        </p:nvPicPr>
        <p:blipFill>
          <a:blip r:embed="rId4"/>
          <a:stretch>
            <a:fillRect/>
          </a:stretch>
        </p:blipFill>
        <p:spPr>
          <a:xfrm>
            <a:off x="5855677" y="312507"/>
            <a:ext cx="4585817" cy="6224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1479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CCB8BB-CFFE-4E20-B13A-839F93A7FD5F}"/>
              </a:ext>
            </a:extLst>
          </p:cNvPr>
          <p:cNvSpPr>
            <a:spLocks noGrp="1"/>
          </p:cNvSpPr>
          <p:nvPr>
            <p:ph type="ctrTitle"/>
          </p:nvPr>
        </p:nvSpPr>
        <p:spPr>
          <a:xfrm>
            <a:off x="664227" y="2196036"/>
            <a:ext cx="7493466" cy="885094"/>
          </a:xfrm>
        </p:spPr>
        <p:txBody>
          <a:bodyPr/>
          <a:lstStyle/>
          <a:p>
            <a:r>
              <a:rPr lang="nb-NO" dirty="0"/>
              <a:t>4. Utfordringer og dilemmaer i dagens boligmarked</a:t>
            </a:r>
            <a:br>
              <a:rPr lang="nb-NO" dirty="0"/>
            </a:br>
            <a:br>
              <a:rPr lang="nb-NO" sz="2000" dirty="0"/>
            </a:br>
            <a:br>
              <a:rPr lang="nb-NO" sz="2000" dirty="0"/>
            </a:br>
            <a:br>
              <a:rPr lang="nb-NO" dirty="0"/>
            </a:br>
            <a:br>
              <a:rPr lang="nb-NO" dirty="0"/>
            </a:br>
            <a:r>
              <a:rPr lang="nb-NO" dirty="0"/>
              <a:t> </a:t>
            </a:r>
            <a:br>
              <a:rPr lang="nb-NO" dirty="0"/>
            </a:br>
            <a:endParaRPr lang="nb-NO" dirty="0"/>
          </a:p>
        </p:txBody>
      </p:sp>
      <p:sp>
        <p:nvSpPr>
          <p:cNvPr id="3" name="TekstSylinder 2">
            <a:extLst>
              <a:ext uri="{FF2B5EF4-FFF2-40B4-BE49-F238E27FC236}">
                <a16:creationId xmlns:a16="http://schemas.microsoft.com/office/drawing/2014/main" id="{AFE9882A-FB0D-4068-B2AA-325076ABD9D6}"/>
              </a:ext>
            </a:extLst>
          </p:cNvPr>
          <p:cNvSpPr txBox="1"/>
          <p:nvPr/>
        </p:nvSpPr>
        <p:spPr>
          <a:xfrm>
            <a:off x="664227" y="3528391"/>
            <a:ext cx="7982816" cy="2308324"/>
          </a:xfrm>
          <a:prstGeom prst="rect">
            <a:avLst/>
          </a:prstGeom>
          <a:noFill/>
        </p:spPr>
        <p:txBody>
          <a:bodyPr wrap="square" rtlCol="0">
            <a:spAutoFit/>
          </a:bodyPr>
          <a:lstStyle/>
          <a:p>
            <a:pPr marL="342900" indent="-342900">
              <a:buFont typeface="+mj-lt"/>
              <a:buAutoNum type="arabicPeriod"/>
            </a:pPr>
            <a:r>
              <a:rPr lang="nb-NO" dirty="0">
                <a:solidFill>
                  <a:schemeClr val="bg1"/>
                </a:solidFill>
              </a:rPr>
              <a:t>Høye boligpriser i knutepunkt og fortettingsområder </a:t>
            </a:r>
          </a:p>
          <a:p>
            <a:pPr marL="342900" indent="-342900">
              <a:buFont typeface="+mj-lt"/>
              <a:buAutoNum type="arabicPeriod"/>
            </a:pPr>
            <a:r>
              <a:rPr lang="nb-NO" dirty="0">
                <a:solidFill>
                  <a:schemeClr val="bg1"/>
                </a:solidFill>
              </a:rPr>
              <a:t>Mismatch tilbud/etterspørsel - boligpreferanser og boligrotasjon</a:t>
            </a:r>
          </a:p>
          <a:p>
            <a:pPr marL="342900" indent="-342900">
              <a:buFont typeface="+mj-lt"/>
              <a:buAutoNum type="arabicPeriod"/>
            </a:pPr>
            <a:r>
              <a:rPr lang="nb-NO" dirty="0">
                <a:solidFill>
                  <a:schemeClr val="bg1"/>
                </a:solidFill>
              </a:rPr>
              <a:t>Mange boligbytter gjennom en «boligkarriere»</a:t>
            </a:r>
          </a:p>
          <a:p>
            <a:pPr marL="342900" indent="-342900">
              <a:buFont typeface="+mj-lt"/>
              <a:buAutoNum type="arabicPeriod"/>
            </a:pPr>
            <a:r>
              <a:rPr lang="nb-NO" dirty="0">
                <a:solidFill>
                  <a:schemeClr val="bg1"/>
                </a:solidFill>
              </a:rPr>
              <a:t>For lite heterogene/mangfoldige boligområder</a:t>
            </a:r>
          </a:p>
          <a:p>
            <a:pPr marL="342900" indent="-342900">
              <a:buFont typeface="+mj-lt"/>
              <a:buAutoNum type="arabicPeriod"/>
            </a:pPr>
            <a:r>
              <a:rPr lang="nb-NO" dirty="0">
                <a:solidFill>
                  <a:schemeClr val="bg1"/>
                </a:solidFill>
              </a:rPr>
              <a:t>Bolig- og bomiljøkvaliteter under press</a:t>
            </a:r>
          </a:p>
          <a:p>
            <a:pPr marL="342900" indent="-342900">
              <a:buFont typeface="+mj-lt"/>
              <a:buAutoNum type="arabicPeriod"/>
            </a:pPr>
            <a:r>
              <a:rPr lang="nb-NO" dirty="0">
                <a:solidFill>
                  <a:schemeClr val="bg1"/>
                </a:solidFill>
              </a:rPr>
              <a:t>Nok boliger til ulike grupper vanskeligstilte</a:t>
            </a:r>
          </a:p>
          <a:p>
            <a:pPr marL="342900" indent="-342900">
              <a:buFont typeface="+mj-lt"/>
              <a:buAutoNum type="arabicPeriod"/>
            </a:pPr>
            <a:r>
              <a:rPr lang="nb-NO" dirty="0">
                <a:solidFill>
                  <a:schemeClr val="bg1"/>
                </a:solidFill>
              </a:rPr>
              <a:t>Glidende overgang mellom sosioøkonomiske utfordringer og boligsosiale behov</a:t>
            </a:r>
          </a:p>
          <a:p>
            <a:pPr marL="342900" indent="-342900">
              <a:buFont typeface="+mj-lt"/>
              <a:buAutoNum type="arabicPeriod"/>
            </a:pPr>
            <a:r>
              <a:rPr lang="nb-NO" dirty="0">
                <a:solidFill>
                  <a:schemeClr val="bg1"/>
                </a:solidFill>
              </a:rPr>
              <a:t>Fragmentert ansvar for boligpolitikken</a:t>
            </a:r>
          </a:p>
        </p:txBody>
      </p:sp>
    </p:spTree>
    <p:extLst>
      <p:ext uri="{BB962C8B-B14F-4D97-AF65-F5344CB8AC3E}">
        <p14:creationId xmlns:p14="http://schemas.microsoft.com/office/powerpoint/2010/main" val="299822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ED3751E-5A15-47AF-8378-1A88EB0A35D1}"/>
              </a:ext>
            </a:extLst>
          </p:cNvPr>
          <p:cNvSpPr>
            <a:spLocks noGrp="1"/>
          </p:cNvSpPr>
          <p:nvPr>
            <p:ph sz="half" idx="1"/>
          </p:nvPr>
        </p:nvSpPr>
        <p:spPr>
          <a:xfrm>
            <a:off x="609600" y="813816"/>
            <a:ext cx="5384800" cy="5605645"/>
          </a:xfrm>
        </p:spPr>
        <p:txBody>
          <a:bodyPr>
            <a:normAutofit/>
          </a:bodyPr>
          <a:lstStyle/>
          <a:p>
            <a:pPr marL="457200" indent="-457200">
              <a:buFont typeface="+mj-lt"/>
              <a:buAutoNum type="arabicPeriod"/>
            </a:pPr>
            <a:r>
              <a:rPr lang="nb-NO" sz="2600" b="1" dirty="0"/>
              <a:t>Høye boligpriser i knutepunkt og fortettingsområder </a:t>
            </a:r>
            <a:br>
              <a:rPr lang="nb-NO" sz="2600" b="1" dirty="0"/>
            </a:br>
            <a:br>
              <a:rPr lang="nb-NO" sz="2600" dirty="0"/>
            </a:br>
            <a:r>
              <a:rPr lang="nb-NO" sz="2400" dirty="0"/>
              <a:t>- utfordringer for barnefamilier og innbyggere med «vanlig inntekt» </a:t>
            </a:r>
            <a:br>
              <a:rPr lang="nb-NO" sz="2400" dirty="0"/>
            </a:br>
            <a:r>
              <a:rPr lang="nb-NO" sz="2400" dirty="0"/>
              <a:t>- lange arbeidsreiser og problemer med å bosette nøkkelpersonell i egen kommune</a:t>
            </a:r>
            <a:br>
              <a:rPr lang="nb-NO" sz="2600" dirty="0"/>
            </a:br>
            <a:r>
              <a:rPr lang="nb-NO" sz="2600" dirty="0"/>
              <a:t> </a:t>
            </a:r>
            <a:endParaRPr lang="nb-NO" sz="2600" b="1" dirty="0"/>
          </a:p>
          <a:p>
            <a:pPr marL="457200" indent="-457200">
              <a:buFont typeface="+mj-lt"/>
              <a:buAutoNum type="arabicPeriod"/>
            </a:pPr>
            <a:endParaRPr lang="nb-NO" dirty="0"/>
          </a:p>
        </p:txBody>
      </p:sp>
      <p:sp>
        <p:nvSpPr>
          <p:cNvPr id="4" name="Plassholder for innhold 3">
            <a:extLst>
              <a:ext uri="{FF2B5EF4-FFF2-40B4-BE49-F238E27FC236}">
                <a16:creationId xmlns:a16="http://schemas.microsoft.com/office/drawing/2014/main" id="{0E913215-7673-4CA5-A040-ED8DFC8C9E93}"/>
              </a:ext>
            </a:extLst>
          </p:cNvPr>
          <p:cNvSpPr>
            <a:spLocks noGrp="1"/>
          </p:cNvSpPr>
          <p:nvPr>
            <p:ph sz="half" idx="2"/>
          </p:nvPr>
        </p:nvSpPr>
        <p:spPr>
          <a:xfrm>
            <a:off x="6197602" y="482149"/>
            <a:ext cx="5384800" cy="5605645"/>
          </a:xfrm>
        </p:spPr>
        <p:txBody>
          <a:bodyPr>
            <a:normAutofit/>
          </a:bodyPr>
          <a:lstStyle/>
          <a:p>
            <a:pPr marL="457200" indent="-457200">
              <a:buFont typeface="+mj-lt"/>
              <a:buAutoNum type="arabicPeriod" startAt="7"/>
            </a:pPr>
            <a:endParaRPr lang="nb-NO" dirty="0">
              <a:solidFill>
                <a:schemeClr val="bg1">
                  <a:lumMod val="65000"/>
                </a:schemeClr>
              </a:solidFill>
            </a:endParaRPr>
          </a:p>
          <a:p>
            <a:pPr marL="457200" indent="-457200">
              <a:buFont typeface="+mj-lt"/>
              <a:buAutoNum type="arabicPeriod" startAt="2"/>
            </a:pPr>
            <a:r>
              <a:rPr lang="nb-NO" sz="2600" b="1" dirty="0"/>
              <a:t>Mismatch tilbud/etterspørsel - boligpreferanser og boligrotasjon</a:t>
            </a:r>
            <a:br>
              <a:rPr lang="nb-NO" sz="2400" b="1" dirty="0"/>
            </a:br>
            <a:br>
              <a:rPr lang="nb-NO" sz="2400" b="1" dirty="0"/>
            </a:br>
            <a:r>
              <a:rPr lang="nb-NO" sz="2400" dirty="0"/>
              <a:t>-  samspillet mellom eksisterende boligmasse og nybygde boliger </a:t>
            </a:r>
            <a:br>
              <a:rPr lang="nb-NO" sz="2400" dirty="0"/>
            </a:br>
            <a:r>
              <a:rPr lang="nb-NO" sz="2400" dirty="0"/>
              <a:t>- boligsirkulasjon fungerer best i sentrumsnære områder </a:t>
            </a:r>
            <a:br>
              <a:rPr lang="nb-NO" sz="2400" dirty="0"/>
            </a:br>
            <a:r>
              <a:rPr lang="nb-NO" sz="2400" dirty="0"/>
              <a:t>- viktig med kunnskap om ulike gruppers boligpreferanser </a:t>
            </a:r>
            <a:br>
              <a:rPr lang="nb-NO" sz="2400" dirty="0"/>
            </a:br>
            <a:br>
              <a:rPr lang="nb-NO" sz="2400" b="1" dirty="0"/>
            </a:br>
            <a:endParaRPr lang="nb-NO" sz="2400" b="1" dirty="0"/>
          </a:p>
          <a:p>
            <a:endParaRPr lang="nb-NO" dirty="0"/>
          </a:p>
        </p:txBody>
      </p:sp>
      <p:pic>
        <p:nvPicPr>
          <p:cNvPr id="7" name="Bilde 6">
            <a:extLst>
              <a:ext uri="{FF2B5EF4-FFF2-40B4-BE49-F238E27FC236}">
                <a16:creationId xmlns:a16="http://schemas.microsoft.com/office/drawing/2014/main" id="{E4DC75BF-6B08-4F8D-96E1-BBA869FAD7F4}"/>
              </a:ext>
            </a:extLst>
          </p:cNvPr>
          <p:cNvPicPr>
            <a:picLocks noChangeAspect="1"/>
          </p:cNvPicPr>
          <p:nvPr/>
        </p:nvPicPr>
        <p:blipFill rotWithShape="1">
          <a:blip r:embed="rId3"/>
          <a:srcRect t="39913" r="16639" b="22725"/>
          <a:stretch/>
        </p:blipFill>
        <p:spPr>
          <a:xfrm>
            <a:off x="1548518" y="5053179"/>
            <a:ext cx="3746568" cy="1259357"/>
          </a:xfrm>
          <a:prstGeom prst="rect">
            <a:avLst/>
          </a:prstGeom>
        </p:spPr>
      </p:pic>
      <p:pic>
        <p:nvPicPr>
          <p:cNvPr id="1030" name="Picture 6" descr="Velkommen til Skogveien 30 B! (Skogkanten 30 B er adresse fra mars 2020)">
            <a:extLst>
              <a:ext uri="{FF2B5EF4-FFF2-40B4-BE49-F238E27FC236}">
                <a16:creationId xmlns:a16="http://schemas.microsoft.com/office/drawing/2014/main" id="{7ECA2269-74AD-4B26-A019-E5C4EE4BF9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44" b="23848"/>
          <a:stretch/>
        </p:blipFill>
        <p:spPr bwMode="auto">
          <a:xfrm>
            <a:off x="6951798" y="5053180"/>
            <a:ext cx="3732624" cy="1259357"/>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541A11CB-08A7-43BB-9591-32F5277F2204}"/>
              </a:ext>
            </a:extLst>
          </p:cNvPr>
          <p:cNvSpPr txBox="1"/>
          <p:nvPr/>
        </p:nvSpPr>
        <p:spPr>
          <a:xfrm>
            <a:off x="1507578" y="6312537"/>
            <a:ext cx="4191000" cy="230832"/>
          </a:xfrm>
          <a:prstGeom prst="rect">
            <a:avLst/>
          </a:prstGeom>
          <a:noFill/>
        </p:spPr>
        <p:txBody>
          <a:bodyPr wrap="square" rtlCol="0">
            <a:spAutoFit/>
          </a:bodyPr>
          <a:lstStyle/>
          <a:p>
            <a:r>
              <a:rPr lang="nb-NO" sz="900" dirty="0"/>
              <a:t>Ill.: </a:t>
            </a:r>
            <a:r>
              <a:rPr lang="nb-NO" sz="900" dirty="0" err="1"/>
              <a:t>StorOslo</a:t>
            </a:r>
            <a:r>
              <a:rPr lang="nb-NO" sz="900" dirty="0"/>
              <a:t> Eiendom, Meierikvartalet, Lillestrøm </a:t>
            </a:r>
          </a:p>
        </p:txBody>
      </p:sp>
      <p:sp>
        <p:nvSpPr>
          <p:cNvPr id="8" name="TekstSylinder 7">
            <a:extLst>
              <a:ext uri="{FF2B5EF4-FFF2-40B4-BE49-F238E27FC236}">
                <a16:creationId xmlns:a16="http://schemas.microsoft.com/office/drawing/2014/main" id="{A55F3C3D-3280-4DC6-A81C-98FE2E91999E}"/>
              </a:ext>
            </a:extLst>
          </p:cNvPr>
          <p:cNvSpPr txBox="1"/>
          <p:nvPr/>
        </p:nvSpPr>
        <p:spPr>
          <a:xfrm>
            <a:off x="6933317" y="6304045"/>
            <a:ext cx="3221797" cy="230832"/>
          </a:xfrm>
          <a:prstGeom prst="rect">
            <a:avLst/>
          </a:prstGeom>
          <a:noFill/>
        </p:spPr>
        <p:txBody>
          <a:bodyPr wrap="square" rtlCol="0">
            <a:spAutoFit/>
          </a:bodyPr>
          <a:lstStyle/>
          <a:p>
            <a:r>
              <a:rPr lang="nb-NO" sz="900" dirty="0"/>
              <a:t>Foto: Odd </a:t>
            </a:r>
            <a:r>
              <a:rPr lang="nb-NO" sz="900" dirty="0" err="1"/>
              <a:t>Lautin</a:t>
            </a:r>
            <a:r>
              <a:rPr lang="nb-NO" sz="900" dirty="0"/>
              <a:t>, for </a:t>
            </a:r>
            <a:r>
              <a:rPr lang="nb-NO" sz="900" dirty="0" err="1"/>
              <a:t>Krogsveen</a:t>
            </a:r>
            <a:r>
              <a:rPr lang="nb-NO" sz="900" dirty="0"/>
              <a:t> avd. Kolbotn  </a:t>
            </a:r>
          </a:p>
        </p:txBody>
      </p:sp>
    </p:spTree>
    <p:extLst>
      <p:ext uri="{BB962C8B-B14F-4D97-AF65-F5344CB8AC3E}">
        <p14:creationId xmlns:p14="http://schemas.microsoft.com/office/powerpoint/2010/main" val="2380705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ED3751E-5A15-47AF-8378-1A88EB0A35D1}"/>
              </a:ext>
            </a:extLst>
          </p:cNvPr>
          <p:cNvSpPr>
            <a:spLocks noGrp="1"/>
          </p:cNvSpPr>
          <p:nvPr>
            <p:ph sz="half" idx="1"/>
          </p:nvPr>
        </p:nvSpPr>
        <p:spPr>
          <a:xfrm>
            <a:off x="609600" y="914400"/>
            <a:ext cx="5384800" cy="5505061"/>
          </a:xfrm>
        </p:spPr>
        <p:txBody>
          <a:bodyPr>
            <a:normAutofit/>
          </a:bodyPr>
          <a:lstStyle/>
          <a:p>
            <a:pPr marL="457200" indent="-457200">
              <a:buFont typeface="+mj-lt"/>
              <a:buAutoNum type="arabicPeriod" startAt="3"/>
            </a:pPr>
            <a:r>
              <a:rPr lang="nb-NO" sz="2600" b="1" dirty="0"/>
              <a:t>Mange boligbytter gjennom en «boligkarriere»</a:t>
            </a:r>
            <a:br>
              <a:rPr lang="nb-NO" sz="2400" b="1" dirty="0"/>
            </a:br>
            <a:br>
              <a:rPr lang="nb-NO" sz="2400" b="1" dirty="0"/>
            </a:br>
            <a:r>
              <a:rPr lang="nb-NO" sz="2400" dirty="0"/>
              <a:t>- ulike boligbehov i ulike livsfaser </a:t>
            </a:r>
            <a:br>
              <a:rPr lang="nb-NO" sz="2400" b="1" dirty="0"/>
            </a:br>
            <a:r>
              <a:rPr lang="nb-NO" sz="2400" dirty="0"/>
              <a:t>- flyttehyppighet vs. sosial stabilitet i nærmiljø </a:t>
            </a:r>
          </a:p>
        </p:txBody>
      </p:sp>
      <p:sp>
        <p:nvSpPr>
          <p:cNvPr id="4" name="Plassholder for innhold 3">
            <a:extLst>
              <a:ext uri="{FF2B5EF4-FFF2-40B4-BE49-F238E27FC236}">
                <a16:creationId xmlns:a16="http://schemas.microsoft.com/office/drawing/2014/main" id="{0E913215-7673-4CA5-A040-ED8DFC8C9E93}"/>
              </a:ext>
            </a:extLst>
          </p:cNvPr>
          <p:cNvSpPr>
            <a:spLocks noGrp="1"/>
          </p:cNvSpPr>
          <p:nvPr>
            <p:ph sz="half" idx="2"/>
          </p:nvPr>
        </p:nvSpPr>
        <p:spPr>
          <a:xfrm>
            <a:off x="6197600" y="914400"/>
            <a:ext cx="5384800" cy="5505061"/>
          </a:xfrm>
        </p:spPr>
        <p:txBody>
          <a:bodyPr>
            <a:normAutofit/>
          </a:bodyPr>
          <a:lstStyle/>
          <a:p>
            <a:pPr marL="457200" indent="-457200">
              <a:buFont typeface="+mj-lt"/>
              <a:buAutoNum type="arabicPeriod" startAt="4"/>
            </a:pPr>
            <a:r>
              <a:rPr lang="nb-NO" sz="2600" b="1" dirty="0"/>
              <a:t>For lite heterogene/mangfoldige boligområder </a:t>
            </a:r>
            <a:br>
              <a:rPr lang="nb-NO" sz="2400" b="1" dirty="0"/>
            </a:br>
            <a:br>
              <a:rPr lang="nb-NO" sz="2400" b="1" dirty="0"/>
            </a:br>
            <a:r>
              <a:rPr lang="nb-NO" sz="2400" dirty="0"/>
              <a:t>- mangfold er ønsket, men sikres ikke av markedsstyrt boligbygging alene</a:t>
            </a:r>
            <a:br>
              <a:rPr lang="nb-NO" sz="2400" dirty="0"/>
            </a:br>
            <a:r>
              <a:rPr lang="nb-NO" sz="2400" dirty="0"/>
              <a:t>- viktig å unngå opphoping av levekårsutfordringer   </a:t>
            </a:r>
            <a:br>
              <a:rPr lang="nb-NO" sz="2400" dirty="0"/>
            </a:br>
            <a:br>
              <a:rPr lang="nb-NO" sz="2400" b="1" dirty="0"/>
            </a:br>
            <a:endParaRPr lang="nb-NO" sz="2400" b="1" dirty="0"/>
          </a:p>
          <a:p>
            <a:endParaRPr lang="nb-NO" dirty="0"/>
          </a:p>
        </p:txBody>
      </p:sp>
      <p:sp>
        <p:nvSpPr>
          <p:cNvPr id="2" name="Rektangel 1">
            <a:extLst>
              <a:ext uri="{FF2B5EF4-FFF2-40B4-BE49-F238E27FC236}">
                <a16:creationId xmlns:a16="http://schemas.microsoft.com/office/drawing/2014/main" id="{4BFAB574-20F0-4907-A476-78A84050AF17}"/>
              </a:ext>
            </a:extLst>
          </p:cNvPr>
          <p:cNvSpPr/>
          <p:nvPr/>
        </p:nvSpPr>
        <p:spPr>
          <a:xfrm>
            <a:off x="1989573" y="5950698"/>
            <a:ext cx="2440626" cy="230832"/>
          </a:xfrm>
          <a:prstGeom prst="rect">
            <a:avLst/>
          </a:prstGeom>
        </p:spPr>
        <p:txBody>
          <a:bodyPr wrap="square">
            <a:spAutoFit/>
          </a:bodyPr>
          <a:lstStyle/>
          <a:p>
            <a:r>
              <a:rPr lang="nb-NO" sz="900" dirty="0"/>
              <a:t>Foto: Pexels.com</a:t>
            </a:r>
          </a:p>
        </p:txBody>
      </p:sp>
      <p:pic>
        <p:nvPicPr>
          <p:cNvPr id="2050" name="Picture 2" descr="Gratis arkivbilde med boks, bokser, eiendeler, familie">
            <a:extLst>
              <a:ext uri="{FF2B5EF4-FFF2-40B4-BE49-F238E27FC236}">
                <a16:creationId xmlns:a16="http://schemas.microsoft.com/office/drawing/2014/main" id="{9CD2BD98-CD3F-445E-B71C-E09B4F237D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5" t="32501" b="-382"/>
          <a:stretch/>
        </p:blipFill>
        <p:spPr bwMode="auto">
          <a:xfrm>
            <a:off x="1909139" y="4461468"/>
            <a:ext cx="3066565" cy="1485681"/>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21960417-6AE3-4638-BB15-64DD0F80B2FB}"/>
              </a:ext>
            </a:extLst>
          </p:cNvPr>
          <p:cNvPicPr>
            <a:picLocks noChangeAspect="1"/>
          </p:cNvPicPr>
          <p:nvPr/>
        </p:nvPicPr>
        <p:blipFill>
          <a:blip r:embed="rId4"/>
          <a:stretch>
            <a:fillRect/>
          </a:stretch>
        </p:blipFill>
        <p:spPr>
          <a:xfrm>
            <a:off x="7585702" y="4461468"/>
            <a:ext cx="3048110" cy="1482132"/>
          </a:xfrm>
          <a:prstGeom prst="rect">
            <a:avLst/>
          </a:prstGeom>
        </p:spPr>
      </p:pic>
      <p:sp>
        <p:nvSpPr>
          <p:cNvPr id="10" name="Rektangel 9">
            <a:extLst>
              <a:ext uri="{FF2B5EF4-FFF2-40B4-BE49-F238E27FC236}">
                <a16:creationId xmlns:a16="http://schemas.microsoft.com/office/drawing/2014/main" id="{8F113878-267D-448B-9CF4-26B06A34BFAA}"/>
              </a:ext>
            </a:extLst>
          </p:cNvPr>
          <p:cNvSpPr/>
          <p:nvPr/>
        </p:nvSpPr>
        <p:spPr>
          <a:xfrm>
            <a:off x="7585702" y="5987682"/>
            <a:ext cx="2440626" cy="230832"/>
          </a:xfrm>
          <a:prstGeom prst="rect">
            <a:avLst/>
          </a:prstGeom>
        </p:spPr>
        <p:txBody>
          <a:bodyPr wrap="square">
            <a:spAutoFit/>
          </a:bodyPr>
          <a:lstStyle/>
          <a:p>
            <a:r>
              <a:rPr lang="nb-NO" sz="900" dirty="0"/>
              <a:t>Ill.: Ankerhagen, Hamar kommune </a:t>
            </a:r>
          </a:p>
        </p:txBody>
      </p:sp>
    </p:spTree>
    <p:extLst>
      <p:ext uri="{BB962C8B-B14F-4D97-AF65-F5344CB8AC3E}">
        <p14:creationId xmlns:p14="http://schemas.microsoft.com/office/powerpoint/2010/main" val="296530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ED3751E-5A15-47AF-8378-1A88EB0A35D1}"/>
              </a:ext>
            </a:extLst>
          </p:cNvPr>
          <p:cNvSpPr>
            <a:spLocks noGrp="1"/>
          </p:cNvSpPr>
          <p:nvPr>
            <p:ph sz="half" idx="1"/>
          </p:nvPr>
        </p:nvSpPr>
        <p:spPr>
          <a:xfrm>
            <a:off x="609600" y="996696"/>
            <a:ext cx="5384800" cy="4633353"/>
          </a:xfrm>
        </p:spPr>
        <p:txBody>
          <a:bodyPr>
            <a:normAutofit/>
          </a:bodyPr>
          <a:lstStyle/>
          <a:p>
            <a:pPr marL="457200" indent="-457200">
              <a:buFont typeface="+mj-lt"/>
              <a:buAutoNum type="arabicPeriod" startAt="5"/>
            </a:pPr>
            <a:r>
              <a:rPr lang="nb-NO" sz="2600" b="1" dirty="0"/>
              <a:t>Bolig- og bomiljøkvaliteter under press</a:t>
            </a:r>
            <a:br>
              <a:rPr lang="nb-NO" b="1" dirty="0"/>
            </a:br>
            <a:br>
              <a:rPr lang="nb-NO" b="1" dirty="0"/>
            </a:br>
            <a:r>
              <a:rPr lang="nb-NO" sz="2400" dirty="0"/>
              <a:t>- fortetting utfordrer kvalitet, både i bolig og i </a:t>
            </a:r>
            <a:r>
              <a:rPr lang="nb-NO" sz="2400" dirty="0" err="1"/>
              <a:t>bområder</a:t>
            </a:r>
            <a:br>
              <a:rPr lang="nb-NO" sz="2400" dirty="0"/>
            </a:br>
            <a:r>
              <a:rPr lang="nb-NO" sz="2400" dirty="0"/>
              <a:t>- standardisering og tekniske krav utfordrer boligenes funksjonalitet og brukervennlighet</a:t>
            </a:r>
            <a:br>
              <a:rPr lang="nb-NO" b="1" dirty="0"/>
            </a:br>
            <a:endParaRPr lang="nb-NO" b="1" dirty="0"/>
          </a:p>
          <a:p>
            <a:pPr marL="457200" indent="-457200">
              <a:buFont typeface="+mj-lt"/>
              <a:buAutoNum type="arabicPeriod" startAt="5"/>
            </a:pPr>
            <a:endParaRPr lang="nb-NO" dirty="0"/>
          </a:p>
        </p:txBody>
      </p:sp>
      <p:sp>
        <p:nvSpPr>
          <p:cNvPr id="4" name="Plassholder for innhold 3">
            <a:extLst>
              <a:ext uri="{FF2B5EF4-FFF2-40B4-BE49-F238E27FC236}">
                <a16:creationId xmlns:a16="http://schemas.microsoft.com/office/drawing/2014/main" id="{0E913215-7673-4CA5-A040-ED8DFC8C9E93}"/>
              </a:ext>
            </a:extLst>
          </p:cNvPr>
          <p:cNvSpPr>
            <a:spLocks noGrp="1"/>
          </p:cNvSpPr>
          <p:nvPr>
            <p:ph sz="half" idx="2"/>
          </p:nvPr>
        </p:nvSpPr>
        <p:spPr>
          <a:xfrm>
            <a:off x="6096000" y="996696"/>
            <a:ext cx="5981760" cy="4633353"/>
          </a:xfrm>
        </p:spPr>
        <p:txBody>
          <a:bodyPr>
            <a:normAutofit/>
          </a:bodyPr>
          <a:lstStyle/>
          <a:p>
            <a:pPr marL="457200" indent="-457200">
              <a:buFont typeface="+mj-lt"/>
              <a:buAutoNum type="arabicPeriod" startAt="6"/>
            </a:pPr>
            <a:r>
              <a:rPr lang="nb-NO" sz="2600" b="1" dirty="0"/>
              <a:t>Nok boliger til ulike grupper vanskeligstilte</a:t>
            </a:r>
            <a:br>
              <a:rPr lang="nb-NO" b="1" dirty="0"/>
            </a:br>
            <a:br>
              <a:rPr lang="nb-NO" b="1" dirty="0"/>
            </a:br>
            <a:r>
              <a:rPr lang="nb-NO" sz="2400" dirty="0"/>
              <a:t>- tid- og ressurskrevende å integrere boliger for vanskeligstilte i fortettingsområder</a:t>
            </a:r>
            <a:br>
              <a:rPr lang="nb-NO" sz="2400" dirty="0"/>
            </a:br>
            <a:r>
              <a:rPr lang="nb-NO" sz="2400" dirty="0"/>
              <a:t>- øker faren for lite optimale lokaliseringer av boliger for vanskeligstilte, sett både fra </a:t>
            </a:r>
            <a:br>
              <a:rPr lang="nb-NO" sz="2400" dirty="0"/>
            </a:br>
            <a:r>
              <a:rPr lang="nb-NO" sz="2400" dirty="0"/>
              <a:t>kommunens og brukernes side </a:t>
            </a:r>
            <a:endParaRPr lang="nb-NO" sz="2400" b="1" dirty="0"/>
          </a:p>
          <a:p>
            <a:endParaRPr lang="nb-NO" dirty="0"/>
          </a:p>
        </p:txBody>
      </p:sp>
      <p:pic>
        <p:nvPicPr>
          <p:cNvPr id="6" name="Picture 4">
            <a:extLst>
              <a:ext uri="{FF2B5EF4-FFF2-40B4-BE49-F238E27FC236}">
                <a16:creationId xmlns:a16="http://schemas.microsoft.com/office/drawing/2014/main" id="{D9781EB2-AE4F-47F7-B956-E14FBC44F0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81" t="11835" r="15696" b="33577"/>
          <a:stretch/>
        </p:blipFill>
        <p:spPr bwMode="auto">
          <a:xfrm>
            <a:off x="7056245" y="4732562"/>
            <a:ext cx="3289774" cy="1451708"/>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10F448A4-701E-4078-AFED-581B2C16A977}"/>
              </a:ext>
            </a:extLst>
          </p:cNvPr>
          <p:cNvPicPr>
            <a:picLocks noChangeAspect="1"/>
          </p:cNvPicPr>
          <p:nvPr/>
        </p:nvPicPr>
        <p:blipFill rotWithShape="1">
          <a:blip r:embed="rId4"/>
          <a:srcRect t="4281" b="9408"/>
          <a:stretch/>
        </p:blipFill>
        <p:spPr>
          <a:xfrm>
            <a:off x="1607736" y="4732563"/>
            <a:ext cx="3528021" cy="1451707"/>
          </a:xfrm>
          <a:prstGeom prst="rect">
            <a:avLst/>
          </a:prstGeom>
        </p:spPr>
      </p:pic>
      <p:sp>
        <p:nvSpPr>
          <p:cNvPr id="7" name="TekstSylinder 6">
            <a:extLst>
              <a:ext uri="{FF2B5EF4-FFF2-40B4-BE49-F238E27FC236}">
                <a16:creationId xmlns:a16="http://schemas.microsoft.com/office/drawing/2014/main" id="{00DEEA13-21A4-49A1-A48C-FAA523E91124}"/>
              </a:ext>
            </a:extLst>
          </p:cNvPr>
          <p:cNvSpPr txBox="1"/>
          <p:nvPr/>
        </p:nvSpPr>
        <p:spPr>
          <a:xfrm>
            <a:off x="1607736" y="6276619"/>
            <a:ext cx="3034602" cy="230832"/>
          </a:xfrm>
          <a:prstGeom prst="rect">
            <a:avLst/>
          </a:prstGeom>
          <a:noFill/>
        </p:spPr>
        <p:txBody>
          <a:bodyPr wrap="square" rtlCol="0">
            <a:spAutoFit/>
          </a:bodyPr>
          <a:lstStyle/>
          <a:p>
            <a:r>
              <a:rPr lang="nb-NO" sz="900" dirty="0"/>
              <a:t>Ill: Finalist, Oslo bys arkitekturpris 2020: Krydderhagen </a:t>
            </a:r>
          </a:p>
        </p:txBody>
      </p:sp>
      <p:sp>
        <p:nvSpPr>
          <p:cNvPr id="8" name="TekstSylinder 7">
            <a:extLst>
              <a:ext uri="{FF2B5EF4-FFF2-40B4-BE49-F238E27FC236}">
                <a16:creationId xmlns:a16="http://schemas.microsoft.com/office/drawing/2014/main" id="{54AB9E68-8170-40A9-B43D-7DC86050F0E0}"/>
              </a:ext>
            </a:extLst>
          </p:cNvPr>
          <p:cNvSpPr txBox="1"/>
          <p:nvPr/>
        </p:nvSpPr>
        <p:spPr>
          <a:xfrm>
            <a:off x="7056245" y="6272540"/>
            <a:ext cx="3034602" cy="230832"/>
          </a:xfrm>
          <a:prstGeom prst="rect">
            <a:avLst/>
          </a:prstGeom>
          <a:noFill/>
        </p:spPr>
        <p:txBody>
          <a:bodyPr wrap="square" rtlCol="0">
            <a:spAutoFit/>
          </a:bodyPr>
          <a:lstStyle/>
          <a:p>
            <a:r>
              <a:rPr lang="nb-NO" sz="900" dirty="0"/>
              <a:t>Foto: </a:t>
            </a:r>
            <a:r>
              <a:rPr lang="nb-NO" sz="900" dirty="0" err="1"/>
              <a:t>Shutterstock</a:t>
            </a:r>
            <a:r>
              <a:rPr lang="nb-NO" sz="900" dirty="0"/>
              <a:t>   </a:t>
            </a:r>
          </a:p>
        </p:txBody>
      </p:sp>
    </p:spTree>
    <p:extLst>
      <p:ext uri="{BB962C8B-B14F-4D97-AF65-F5344CB8AC3E}">
        <p14:creationId xmlns:p14="http://schemas.microsoft.com/office/powerpoint/2010/main" val="3410777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ED3751E-5A15-47AF-8378-1A88EB0A35D1}"/>
              </a:ext>
            </a:extLst>
          </p:cNvPr>
          <p:cNvSpPr>
            <a:spLocks noGrp="1"/>
          </p:cNvSpPr>
          <p:nvPr>
            <p:ph sz="half" idx="1"/>
          </p:nvPr>
        </p:nvSpPr>
        <p:spPr>
          <a:xfrm>
            <a:off x="609600" y="923544"/>
            <a:ext cx="5588000" cy="4706505"/>
          </a:xfrm>
        </p:spPr>
        <p:txBody>
          <a:bodyPr>
            <a:normAutofit/>
          </a:bodyPr>
          <a:lstStyle/>
          <a:p>
            <a:pPr marL="457200" indent="-457200">
              <a:buFont typeface="+mj-lt"/>
              <a:buAutoNum type="arabicPeriod" startAt="7"/>
            </a:pPr>
            <a:r>
              <a:rPr lang="nb-NO" sz="2600" b="1" dirty="0"/>
              <a:t>Glidende overgang mellom sosioøkonomiske utfordringer og boligsosiale behov </a:t>
            </a:r>
            <a:br>
              <a:rPr lang="nb-NO" b="1" dirty="0"/>
            </a:br>
            <a:br>
              <a:rPr lang="nb-NO" b="1" dirty="0"/>
            </a:br>
            <a:r>
              <a:rPr lang="nb-NO" sz="2400" dirty="0"/>
              <a:t>- hvordan forebygge at innbyggere blir vanskeligstilte i boligmarkedet </a:t>
            </a:r>
            <a:br>
              <a:rPr lang="nb-NO" dirty="0"/>
            </a:br>
            <a:br>
              <a:rPr lang="nb-NO" dirty="0"/>
            </a:br>
            <a:br>
              <a:rPr lang="nb-NO" dirty="0"/>
            </a:br>
            <a:br>
              <a:rPr lang="nb-NO" dirty="0"/>
            </a:br>
            <a:endParaRPr lang="nb-NO" dirty="0"/>
          </a:p>
        </p:txBody>
      </p:sp>
      <p:sp>
        <p:nvSpPr>
          <p:cNvPr id="4" name="Plassholder for innhold 3">
            <a:extLst>
              <a:ext uri="{FF2B5EF4-FFF2-40B4-BE49-F238E27FC236}">
                <a16:creationId xmlns:a16="http://schemas.microsoft.com/office/drawing/2014/main" id="{0E913215-7673-4CA5-A040-ED8DFC8C9E93}"/>
              </a:ext>
            </a:extLst>
          </p:cNvPr>
          <p:cNvSpPr>
            <a:spLocks noGrp="1"/>
          </p:cNvSpPr>
          <p:nvPr>
            <p:ph sz="half" idx="2"/>
          </p:nvPr>
        </p:nvSpPr>
        <p:spPr>
          <a:xfrm>
            <a:off x="6197600" y="566663"/>
            <a:ext cx="5384800" cy="4706505"/>
          </a:xfrm>
        </p:spPr>
        <p:txBody>
          <a:bodyPr>
            <a:normAutofit/>
          </a:bodyPr>
          <a:lstStyle/>
          <a:p>
            <a:pPr marL="457200" indent="-457200">
              <a:buFont typeface="+mj-lt"/>
              <a:buAutoNum type="arabicPeriod" startAt="7"/>
            </a:pPr>
            <a:endParaRPr lang="nb-NO" b="1" dirty="0">
              <a:solidFill>
                <a:schemeClr val="bg1">
                  <a:lumMod val="65000"/>
                </a:schemeClr>
              </a:solidFill>
            </a:endParaRPr>
          </a:p>
          <a:p>
            <a:pPr marL="457200" indent="-457200">
              <a:buFont typeface="+mj-lt"/>
              <a:buAutoNum type="arabicPeriod" startAt="8"/>
            </a:pPr>
            <a:r>
              <a:rPr lang="nb-NO" sz="2600" b="1" dirty="0"/>
              <a:t>Fragmentert ansvar for boligpolitikken</a:t>
            </a:r>
            <a:br>
              <a:rPr lang="nb-NO" b="1" dirty="0"/>
            </a:br>
            <a:br>
              <a:rPr lang="nb-NO" b="1" dirty="0"/>
            </a:br>
            <a:br>
              <a:rPr lang="nb-NO" b="1" dirty="0"/>
            </a:br>
            <a:r>
              <a:rPr lang="nb-NO" sz="2400" b="1" dirty="0"/>
              <a:t>- </a:t>
            </a:r>
            <a:r>
              <a:rPr lang="nb-NO" sz="2400" dirty="0"/>
              <a:t>mange aktører, lite koordinering og strukturelle begrensninger</a:t>
            </a:r>
            <a:endParaRPr lang="nb-NO" sz="2400" b="1" dirty="0"/>
          </a:p>
          <a:p>
            <a:endParaRPr lang="nb-NO" dirty="0"/>
          </a:p>
        </p:txBody>
      </p:sp>
      <p:pic>
        <p:nvPicPr>
          <p:cNvPr id="5" name="Plassholder for innhold 3">
            <a:extLst>
              <a:ext uri="{FF2B5EF4-FFF2-40B4-BE49-F238E27FC236}">
                <a16:creationId xmlns:a16="http://schemas.microsoft.com/office/drawing/2014/main" id="{5A234C45-7DE9-4FCE-8A35-12BCACF345C8}"/>
              </a:ext>
            </a:extLst>
          </p:cNvPr>
          <p:cNvPicPr>
            <a:picLocks noChangeAspect="1"/>
          </p:cNvPicPr>
          <p:nvPr/>
        </p:nvPicPr>
        <p:blipFill rotWithShape="1">
          <a:blip r:embed="rId3"/>
          <a:srcRect l="67291" t="30881" r="19226" b="32435"/>
          <a:stretch/>
        </p:blipFill>
        <p:spPr>
          <a:xfrm>
            <a:off x="1450597" y="3172127"/>
            <a:ext cx="3748933" cy="2868735"/>
          </a:xfrm>
          <a:prstGeom prst="rect">
            <a:avLst/>
          </a:prstGeom>
        </p:spPr>
      </p:pic>
      <p:pic>
        <p:nvPicPr>
          <p:cNvPr id="3074" name="Picture 2">
            <a:extLst>
              <a:ext uri="{FF2B5EF4-FFF2-40B4-BE49-F238E27FC236}">
                <a16:creationId xmlns:a16="http://schemas.microsoft.com/office/drawing/2014/main" id="{3E58B681-CDA3-42D5-9F43-BF08671472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959"/>
          <a:stretch/>
        </p:blipFill>
        <p:spPr bwMode="auto">
          <a:xfrm>
            <a:off x="6992471" y="4037614"/>
            <a:ext cx="3465563" cy="1477187"/>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4B3D35FE-2BFC-4431-A5AC-B90B9C3F7A53}"/>
              </a:ext>
            </a:extLst>
          </p:cNvPr>
          <p:cNvSpPr txBox="1"/>
          <p:nvPr/>
        </p:nvSpPr>
        <p:spPr>
          <a:xfrm>
            <a:off x="6992471" y="6040862"/>
            <a:ext cx="3034602" cy="230832"/>
          </a:xfrm>
          <a:prstGeom prst="rect">
            <a:avLst/>
          </a:prstGeom>
          <a:noFill/>
        </p:spPr>
        <p:txBody>
          <a:bodyPr wrap="square" rtlCol="0">
            <a:spAutoFit/>
          </a:bodyPr>
          <a:lstStyle/>
          <a:p>
            <a:r>
              <a:rPr lang="nb-NO" sz="900" dirty="0"/>
              <a:t>Foto: </a:t>
            </a:r>
            <a:r>
              <a:rPr lang="nb-NO" sz="900" dirty="0" err="1"/>
              <a:t>Mostphotos</a:t>
            </a:r>
            <a:r>
              <a:rPr lang="nb-NO" sz="900" dirty="0"/>
              <a:t> </a:t>
            </a:r>
          </a:p>
        </p:txBody>
      </p:sp>
      <p:sp>
        <p:nvSpPr>
          <p:cNvPr id="8" name="TekstSylinder 7">
            <a:extLst>
              <a:ext uri="{FF2B5EF4-FFF2-40B4-BE49-F238E27FC236}">
                <a16:creationId xmlns:a16="http://schemas.microsoft.com/office/drawing/2014/main" id="{A922D893-54E5-4892-9C04-5491A4DBF58F}"/>
              </a:ext>
            </a:extLst>
          </p:cNvPr>
          <p:cNvSpPr txBox="1"/>
          <p:nvPr/>
        </p:nvSpPr>
        <p:spPr>
          <a:xfrm>
            <a:off x="859444" y="6040862"/>
            <a:ext cx="4340086" cy="230832"/>
          </a:xfrm>
          <a:prstGeom prst="rect">
            <a:avLst/>
          </a:prstGeom>
          <a:noFill/>
        </p:spPr>
        <p:txBody>
          <a:bodyPr wrap="square" rtlCol="0">
            <a:spAutoFit/>
          </a:bodyPr>
          <a:lstStyle/>
          <a:p>
            <a:r>
              <a:rPr lang="nb-NO" sz="900" dirty="0"/>
              <a:t>Figur: Fra rapporten «Kommunen som aktiv </a:t>
            </a:r>
            <a:r>
              <a:rPr lang="nb-NO" sz="900" dirty="0" err="1"/>
              <a:t>boligpolitisk</a:t>
            </a:r>
            <a:r>
              <a:rPr lang="nb-NO" sz="900" dirty="0"/>
              <a:t> aktør», </a:t>
            </a:r>
            <a:r>
              <a:rPr lang="nb-NO" sz="900" dirty="0" err="1"/>
              <a:t>Asplan</a:t>
            </a:r>
            <a:r>
              <a:rPr lang="nb-NO" sz="900" dirty="0"/>
              <a:t> </a:t>
            </a:r>
            <a:r>
              <a:rPr lang="nb-NO" sz="900" dirty="0" err="1"/>
              <a:t>Viak</a:t>
            </a:r>
            <a:r>
              <a:rPr lang="nb-NO" sz="900" dirty="0"/>
              <a:t> (2018)</a:t>
            </a:r>
          </a:p>
        </p:txBody>
      </p:sp>
    </p:spTree>
    <p:extLst>
      <p:ext uri="{BB962C8B-B14F-4D97-AF65-F5344CB8AC3E}">
        <p14:creationId xmlns:p14="http://schemas.microsoft.com/office/powerpoint/2010/main" val="346337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50AA8F-FF8E-4721-8E88-8BB8C22D4390}"/>
              </a:ext>
            </a:extLst>
          </p:cNvPr>
          <p:cNvSpPr>
            <a:spLocks noGrp="1"/>
          </p:cNvSpPr>
          <p:nvPr>
            <p:ph type="title"/>
          </p:nvPr>
        </p:nvSpPr>
        <p:spPr/>
        <p:txBody>
          <a:bodyPr>
            <a:normAutofit/>
          </a:bodyPr>
          <a:lstStyle/>
          <a:p>
            <a:r>
              <a:rPr lang="nb-NO" dirty="0"/>
              <a:t>Den norske familieindeksen   </a:t>
            </a:r>
            <a:br>
              <a:rPr lang="nb-NO" dirty="0"/>
            </a:br>
            <a:endParaRPr lang="nb-NO" dirty="0"/>
          </a:p>
        </p:txBody>
      </p:sp>
      <p:sp>
        <p:nvSpPr>
          <p:cNvPr id="5" name="TekstSylinder 4">
            <a:extLst>
              <a:ext uri="{FF2B5EF4-FFF2-40B4-BE49-F238E27FC236}">
                <a16:creationId xmlns:a16="http://schemas.microsoft.com/office/drawing/2014/main" id="{2F075D8D-6028-4FE7-AF22-4FAD81634538}"/>
              </a:ext>
            </a:extLst>
          </p:cNvPr>
          <p:cNvSpPr txBox="1"/>
          <p:nvPr/>
        </p:nvSpPr>
        <p:spPr>
          <a:xfrm>
            <a:off x="756105" y="2613972"/>
            <a:ext cx="3428096" cy="2031325"/>
          </a:xfrm>
          <a:prstGeom prst="rect">
            <a:avLst/>
          </a:prstGeom>
          <a:solidFill>
            <a:schemeClr val="accent1">
              <a:lumMod val="20000"/>
              <a:lumOff val="80000"/>
            </a:schemeClr>
          </a:solidFill>
        </p:spPr>
        <p:txBody>
          <a:bodyPr wrap="square" rtlCol="0">
            <a:spAutoFit/>
          </a:bodyPr>
          <a:lstStyle/>
          <a:p>
            <a:r>
              <a:rPr lang="nb-NO" b="1" dirty="0">
                <a:solidFill>
                  <a:srgbClr val="001046"/>
                </a:solidFill>
              </a:rPr>
              <a:t>Den norske familieindeksen 2019</a:t>
            </a:r>
          </a:p>
          <a:p>
            <a:r>
              <a:rPr lang="nb-NO" dirty="0">
                <a:solidFill>
                  <a:srgbClr val="001046"/>
                </a:solidFill>
              </a:rPr>
              <a:t>Hvor stor andel av omsatte boliger i 2019 er det mulig å kjøpe for en familie med to barn, der far er lærer og mor er sykepleier? </a:t>
            </a:r>
          </a:p>
          <a:p>
            <a:r>
              <a:rPr lang="nb-NO" dirty="0">
                <a:solidFill>
                  <a:srgbClr val="001046"/>
                </a:solidFill>
              </a:rPr>
              <a:t>Boligstørrelse: minimum 100 m2.</a:t>
            </a:r>
          </a:p>
          <a:p>
            <a:endParaRPr lang="nb-NO" dirty="0"/>
          </a:p>
        </p:txBody>
      </p:sp>
      <p:sp>
        <p:nvSpPr>
          <p:cNvPr id="6" name="TekstSylinder 5">
            <a:extLst>
              <a:ext uri="{FF2B5EF4-FFF2-40B4-BE49-F238E27FC236}">
                <a16:creationId xmlns:a16="http://schemas.microsoft.com/office/drawing/2014/main" id="{61580727-3B15-456A-BA97-EC5343133FEB}"/>
              </a:ext>
            </a:extLst>
          </p:cNvPr>
          <p:cNvSpPr txBox="1"/>
          <p:nvPr/>
        </p:nvSpPr>
        <p:spPr>
          <a:xfrm>
            <a:off x="6353713" y="5879804"/>
            <a:ext cx="3034602" cy="230832"/>
          </a:xfrm>
          <a:prstGeom prst="rect">
            <a:avLst/>
          </a:prstGeom>
          <a:noFill/>
        </p:spPr>
        <p:txBody>
          <a:bodyPr wrap="square" rtlCol="0">
            <a:spAutoFit/>
          </a:bodyPr>
          <a:lstStyle/>
          <a:p>
            <a:r>
              <a:rPr lang="nb-NO" sz="900" dirty="0"/>
              <a:t>Kilde: Eiendomsverdi AS  </a:t>
            </a:r>
          </a:p>
        </p:txBody>
      </p:sp>
      <p:pic>
        <p:nvPicPr>
          <p:cNvPr id="8" name="Bilde 7">
            <a:extLst>
              <a:ext uri="{FF2B5EF4-FFF2-40B4-BE49-F238E27FC236}">
                <a16:creationId xmlns:a16="http://schemas.microsoft.com/office/drawing/2014/main" id="{F434CB0D-C9C7-4FB1-9682-BB9D76F47989}"/>
              </a:ext>
            </a:extLst>
          </p:cNvPr>
          <p:cNvPicPr>
            <a:picLocks noChangeAspect="1"/>
          </p:cNvPicPr>
          <p:nvPr/>
        </p:nvPicPr>
        <p:blipFill>
          <a:blip r:embed="rId3"/>
          <a:stretch>
            <a:fillRect/>
          </a:stretch>
        </p:blipFill>
        <p:spPr>
          <a:xfrm>
            <a:off x="4800600" y="279787"/>
            <a:ext cx="7067550" cy="5611540"/>
          </a:xfrm>
          <a:prstGeom prst="rect">
            <a:avLst/>
          </a:prstGeom>
        </p:spPr>
      </p:pic>
    </p:spTree>
    <p:extLst>
      <p:ext uri="{BB962C8B-B14F-4D97-AF65-F5344CB8AC3E}">
        <p14:creationId xmlns:p14="http://schemas.microsoft.com/office/powerpoint/2010/main" val="828457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2EE60A-1E2F-4A28-A4E6-E322BAFAA37A}"/>
              </a:ext>
            </a:extLst>
          </p:cNvPr>
          <p:cNvSpPr>
            <a:spLocks noGrp="1"/>
          </p:cNvSpPr>
          <p:nvPr>
            <p:ph type="ctrTitle"/>
          </p:nvPr>
        </p:nvSpPr>
        <p:spPr>
          <a:xfrm>
            <a:off x="431331" y="1291575"/>
            <a:ext cx="7493466" cy="1066928"/>
          </a:xfrm>
        </p:spPr>
        <p:txBody>
          <a:bodyPr/>
          <a:lstStyle/>
          <a:p>
            <a:r>
              <a:rPr lang="nb-NO" dirty="0"/>
              <a:t>Disposisjon</a:t>
            </a:r>
          </a:p>
        </p:txBody>
      </p:sp>
      <p:sp>
        <p:nvSpPr>
          <p:cNvPr id="4" name="Plassholder for innhold 3">
            <a:extLst>
              <a:ext uri="{FF2B5EF4-FFF2-40B4-BE49-F238E27FC236}">
                <a16:creationId xmlns:a16="http://schemas.microsoft.com/office/drawing/2014/main" id="{F724E120-F9E0-41F5-975C-7FC336A24774}"/>
              </a:ext>
            </a:extLst>
          </p:cNvPr>
          <p:cNvSpPr>
            <a:spLocks noGrp="1"/>
          </p:cNvSpPr>
          <p:nvPr>
            <p:ph sz="half" idx="4294967295"/>
          </p:nvPr>
        </p:nvSpPr>
        <p:spPr>
          <a:xfrm>
            <a:off x="431331" y="1860440"/>
            <a:ext cx="6395138" cy="4720397"/>
          </a:xfrm>
        </p:spPr>
        <p:txBody>
          <a:bodyPr>
            <a:noAutofit/>
          </a:bodyPr>
          <a:lstStyle/>
          <a:p>
            <a:pPr marL="457200" indent="-457200">
              <a:buFont typeface="+mj-lt"/>
              <a:buAutoNum type="arabicPeriod"/>
            </a:pPr>
            <a:r>
              <a:rPr lang="nb-NO" sz="2400" dirty="0">
                <a:solidFill>
                  <a:schemeClr val="bg1"/>
                </a:solidFill>
              </a:rPr>
              <a:t>Bolig som politikkområde </a:t>
            </a:r>
          </a:p>
          <a:p>
            <a:pPr marL="457200" indent="-457200">
              <a:buFont typeface="+mj-lt"/>
              <a:buAutoNum type="arabicPeriod"/>
            </a:pPr>
            <a:r>
              <a:rPr lang="nb-NO" sz="2400" dirty="0">
                <a:solidFill>
                  <a:schemeClr val="bg1"/>
                </a:solidFill>
              </a:rPr>
              <a:t>Kommunens rolle i boligpolitikken</a:t>
            </a:r>
          </a:p>
          <a:p>
            <a:pPr marL="457200" indent="-457200">
              <a:buFont typeface="+mj-lt"/>
              <a:buAutoNum type="arabicPeriod"/>
            </a:pPr>
            <a:r>
              <a:rPr lang="nb-NO" sz="2400" dirty="0">
                <a:solidFill>
                  <a:schemeClr val="bg1"/>
                </a:solidFill>
              </a:rPr>
              <a:t>Nasjonale rammer for boligpolitikken</a:t>
            </a:r>
          </a:p>
          <a:p>
            <a:pPr marL="457200" indent="-457200">
              <a:buFont typeface="+mj-lt"/>
              <a:buAutoNum type="arabicPeriod"/>
            </a:pPr>
            <a:r>
              <a:rPr lang="nb-NO" sz="2400" dirty="0">
                <a:solidFill>
                  <a:schemeClr val="bg1"/>
                </a:solidFill>
              </a:rPr>
              <a:t>Utfordringer og dilemmaer i dagens boligmarked </a:t>
            </a:r>
          </a:p>
          <a:p>
            <a:pPr marL="457200" indent="-457200">
              <a:buFont typeface="+mj-lt"/>
              <a:buAutoNum type="arabicPeriod"/>
            </a:pPr>
            <a:r>
              <a:rPr lang="nb-NO" sz="2400" b="1" dirty="0">
                <a:solidFill>
                  <a:schemeClr val="bg1"/>
                </a:solidFill>
              </a:rPr>
              <a:t>Strategiske grep for kommunal boligpolitikk </a:t>
            </a:r>
          </a:p>
          <a:p>
            <a:pPr marL="457200" indent="-457200">
              <a:buFont typeface="+mj-lt"/>
              <a:buAutoNum type="arabicPeriod"/>
            </a:pPr>
            <a:r>
              <a:rPr lang="nb-NO" sz="2400" dirty="0">
                <a:solidFill>
                  <a:schemeClr val="bg1"/>
                </a:solidFill>
              </a:rPr>
              <a:t>Veien videre – behov for nye arbeidsformer og ny kunnskap </a:t>
            </a:r>
            <a:br>
              <a:rPr lang="nb-NO" sz="2400" dirty="0">
                <a:solidFill>
                  <a:schemeClr val="bg1"/>
                </a:solidFill>
              </a:rPr>
            </a:br>
            <a:endParaRPr lang="nb-NO" sz="2400" dirty="0">
              <a:solidFill>
                <a:schemeClr val="bg1"/>
              </a:solidFill>
            </a:endParaRPr>
          </a:p>
          <a:p>
            <a:pPr marL="0" indent="0">
              <a:buNone/>
            </a:pPr>
            <a:r>
              <a:rPr lang="nb-NO" sz="2400" dirty="0">
                <a:solidFill>
                  <a:schemeClr val="bg1"/>
                </a:solidFill>
              </a:rPr>
              <a:t>        Vedlegg: </a:t>
            </a:r>
            <a:br>
              <a:rPr lang="nb-NO" sz="2400" dirty="0">
                <a:solidFill>
                  <a:schemeClr val="bg1"/>
                </a:solidFill>
              </a:rPr>
            </a:br>
            <a:r>
              <a:rPr lang="nb-NO" sz="2400" dirty="0">
                <a:solidFill>
                  <a:schemeClr val="bg1"/>
                </a:solidFill>
              </a:rPr>
              <a:t>        Mange kommuner er i gang!  </a:t>
            </a:r>
          </a:p>
        </p:txBody>
      </p:sp>
      <p:sp>
        <p:nvSpPr>
          <p:cNvPr id="6" name="TekstSylinder 5">
            <a:extLst>
              <a:ext uri="{FF2B5EF4-FFF2-40B4-BE49-F238E27FC236}">
                <a16:creationId xmlns:a16="http://schemas.microsoft.com/office/drawing/2014/main" id="{E4C3FABE-2BB8-4A8F-9BC0-9D36C5047B11}"/>
              </a:ext>
            </a:extLst>
          </p:cNvPr>
          <p:cNvSpPr txBox="1"/>
          <p:nvPr/>
        </p:nvSpPr>
        <p:spPr>
          <a:xfrm>
            <a:off x="7075653" y="2095928"/>
            <a:ext cx="4685016" cy="3693319"/>
          </a:xfrm>
          <a:prstGeom prst="rect">
            <a:avLst/>
          </a:prstGeom>
          <a:solidFill>
            <a:schemeClr val="accent1">
              <a:lumMod val="40000"/>
              <a:lumOff val="60000"/>
              <a:alpha val="19000"/>
            </a:schemeClr>
          </a:solidFill>
        </p:spPr>
        <p:txBody>
          <a:bodyPr wrap="square" rtlCol="0">
            <a:spAutoFit/>
          </a:bodyPr>
          <a:lstStyle/>
          <a:p>
            <a:r>
              <a:rPr lang="nb-NO" b="1" dirty="0">
                <a:solidFill>
                  <a:schemeClr val="bg1"/>
                </a:solidFill>
              </a:rPr>
              <a:t>Strategiske grep: </a:t>
            </a:r>
          </a:p>
          <a:p>
            <a:endParaRPr lang="nb-NO" b="1" dirty="0">
              <a:solidFill>
                <a:schemeClr val="bg1"/>
              </a:solidFill>
            </a:endParaRPr>
          </a:p>
          <a:p>
            <a:pPr marL="457200" indent="-457200">
              <a:buFont typeface="Wingdings" panose="05000000000000000000" pitchFamily="2" charset="2"/>
              <a:buChar char="ü"/>
            </a:pPr>
            <a:r>
              <a:rPr lang="nb-NO" b="1" dirty="0">
                <a:solidFill>
                  <a:schemeClr val="bg1"/>
                </a:solidFill>
              </a:rPr>
              <a:t>Bygg kunnskap og velg politisk retning  </a:t>
            </a:r>
          </a:p>
          <a:p>
            <a:pPr marL="457200" indent="-457200">
              <a:buFont typeface="Wingdings" panose="05000000000000000000" pitchFamily="2" charset="2"/>
              <a:buChar char="ü"/>
            </a:pPr>
            <a:r>
              <a:rPr lang="nb-NO" b="1" dirty="0">
                <a:solidFill>
                  <a:schemeClr val="bg1"/>
                </a:solidFill>
              </a:rPr>
              <a:t>Bruk kommunens styringssystem og mulighetene i planlovgivningen</a:t>
            </a:r>
          </a:p>
          <a:p>
            <a:pPr marL="457200" indent="-457200">
              <a:buFont typeface="Wingdings" panose="05000000000000000000" pitchFamily="2" charset="2"/>
              <a:buChar char="ü"/>
            </a:pPr>
            <a:r>
              <a:rPr lang="nb-NO" b="1" dirty="0">
                <a:solidFill>
                  <a:schemeClr val="bg1"/>
                </a:solidFill>
              </a:rPr>
              <a:t>Avklar administrativ ansvarsplassering og organisering </a:t>
            </a:r>
          </a:p>
          <a:p>
            <a:pPr marL="457200" indent="-457200">
              <a:buFont typeface="Wingdings" panose="05000000000000000000" pitchFamily="2" charset="2"/>
              <a:buChar char="ü"/>
            </a:pPr>
            <a:r>
              <a:rPr lang="nb-NO" b="1" dirty="0">
                <a:solidFill>
                  <a:schemeClr val="bg1"/>
                </a:solidFill>
              </a:rPr>
              <a:t>Vær en strategisk eiendomsaktør</a:t>
            </a:r>
          </a:p>
          <a:p>
            <a:pPr marL="457200" indent="-457200">
              <a:buFont typeface="Wingdings" panose="05000000000000000000" pitchFamily="2" charset="2"/>
              <a:buChar char="ü"/>
            </a:pPr>
            <a:r>
              <a:rPr lang="nb-NO" b="1" dirty="0">
                <a:solidFill>
                  <a:schemeClr val="bg1"/>
                </a:solidFill>
              </a:rPr>
              <a:t>Skap retning og tillit gjennom samarbeid og dialog</a:t>
            </a:r>
          </a:p>
          <a:p>
            <a:pPr marL="457200" indent="-457200">
              <a:buFont typeface="Wingdings" panose="05000000000000000000" pitchFamily="2" charset="2"/>
              <a:buChar char="ü"/>
            </a:pPr>
            <a:r>
              <a:rPr lang="nb-NO" b="1" dirty="0">
                <a:solidFill>
                  <a:schemeClr val="bg1"/>
                </a:solidFill>
              </a:rPr>
              <a:t>Vær en garantist for bolig- og bomiljøkvaliteter</a:t>
            </a:r>
            <a:br>
              <a:rPr lang="nb-NO" b="1" dirty="0">
                <a:solidFill>
                  <a:schemeClr val="bg1"/>
                </a:solidFill>
              </a:rPr>
            </a:br>
            <a:endParaRPr lang="nb-NO" b="1" dirty="0"/>
          </a:p>
        </p:txBody>
      </p:sp>
    </p:spTree>
    <p:extLst>
      <p:ext uri="{BB962C8B-B14F-4D97-AF65-F5344CB8AC3E}">
        <p14:creationId xmlns:p14="http://schemas.microsoft.com/office/powerpoint/2010/main" val="2060633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5D1E51-769E-4152-97D2-58D6D0C43132}"/>
              </a:ext>
            </a:extLst>
          </p:cNvPr>
          <p:cNvSpPr>
            <a:spLocks noGrp="1"/>
          </p:cNvSpPr>
          <p:nvPr>
            <p:ph type="ctrTitle"/>
          </p:nvPr>
        </p:nvSpPr>
        <p:spPr>
          <a:xfrm>
            <a:off x="664226" y="1546812"/>
            <a:ext cx="7921989" cy="1066928"/>
          </a:xfrm>
        </p:spPr>
        <p:txBody>
          <a:bodyPr/>
          <a:lstStyle/>
          <a:p>
            <a:r>
              <a:rPr lang="nb-NO" dirty="0"/>
              <a:t>5. Strategiske grep </a:t>
            </a:r>
            <a:r>
              <a:rPr lang="nb-NO"/>
              <a:t>for kommunal </a:t>
            </a:r>
            <a:r>
              <a:rPr lang="nb-NO" dirty="0"/>
              <a:t>boligpolitikk </a:t>
            </a:r>
          </a:p>
        </p:txBody>
      </p:sp>
      <p:sp>
        <p:nvSpPr>
          <p:cNvPr id="3" name="Plassholder for innhold 2">
            <a:extLst>
              <a:ext uri="{FF2B5EF4-FFF2-40B4-BE49-F238E27FC236}">
                <a16:creationId xmlns:a16="http://schemas.microsoft.com/office/drawing/2014/main" id="{CF5F9AB6-01CF-4CC1-B59F-2DD2D4481E9E}"/>
              </a:ext>
            </a:extLst>
          </p:cNvPr>
          <p:cNvSpPr txBox="1">
            <a:spLocks/>
          </p:cNvSpPr>
          <p:nvPr/>
        </p:nvSpPr>
        <p:spPr>
          <a:xfrm>
            <a:off x="783336" y="3065318"/>
            <a:ext cx="7802880" cy="3792682"/>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nb-NO" dirty="0">
                <a:solidFill>
                  <a:schemeClr val="bg1"/>
                </a:solidFill>
              </a:rPr>
              <a:t>Bygg kunnskap og velg politisk retning  </a:t>
            </a:r>
          </a:p>
          <a:p>
            <a:pPr marL="457200" indent="-457200">
              <a:buFont typeface="+mj-lt"/>
              <a:buAutoNum type="arabicPeriod"/>
            </a:pPr>
            <a:r>
              <a:rPr lang="nb-NO" dirty="0">
                <a:solidFill>
                  <a:schemeClr val="bg1"/>
                </a:solidFill>
              </a:rPr>
              <a:t>Bruk kommunens styringssystem og mulighetene i planlovgivningen</a:t>
            </a:r>
          </a:p>
          <a:p>
            <a:pPr marL="457200" indent="-457200">
              <a:buFont typeface="+mj-lt"/>
              <a:buAutoNum type="arabicPeriod"/>
            </a:pPr>
            <a:r>
              <a:rPr lang="nb-NO" dirty="0">
                <a:solidFill>
                  <a:schemeClr val="bg1"/>
                </a:solidFill>
              </a:rPr>
              <a:t>Avklar administrativ ansvarsplassering og organisering </a:t>
            </a:r>
          </a:p>
          <a:p>
            <a:pPr marL="457200" indent="-457200">
              <a:buFont typeface="+mj-lt"/>
              <a:buAutoNum type="arabicPeriod"/>
            </a:pPr>
            <a:r>
              <a:rPr lang="nb-NO" dirty="0">
                <a:solidFill>
                  <a:schemeClr val="bg1"/>
                </a:solidFill>
              </a:rPr>
              <a:t>Vær en strategisk eiendomsaktør</a:t>
            </a:r>
          </a:p>
          <a:p>
            <a:pPr marL="457200" indent="-457200">
              <a:buFont typeface="+mj-lt"/>
              <a:buAutoNum type="arabicPeriod"/>
            </a:pPr>
            <a:r>
              <a:rPr lang="nb-NO" dirty="0">
                <a:solidFill>
                  <a:schemeClr val="bg1"/>
                </a:solidFill>
              </a:rPr>
              <a:t>Skap retning og tillit gjennom samarbeid og dialog</a:t>
            </a:r>
          </a:p>
          <a:p>
            <a:pPr marL="457200" indent="-457200">
              <a:buFont typeface="+mj-lt"/>
              <a:buAutoNum type="arabicPeriod"/>
            </a:pPr>
            <a:r>
              <a:rPr lang="nb-NO" dirty="0">
                <a:solidFill>
                  <a:schemeClr val="bg1"/>
                </a:solidFill>
              </a:rPr>
              <a:t>Vær en garantist for bolig- og bomiljøkvaliteter</a:t>
            </a:r>
            <a:br>
              <a:rPr lang="nb-NO" dirty="0">
                <a:solidFill>
                  <a:schemeClr val="bg1"/>
                </a:solidFill>
              </a:rPr>
            </a:br>
            <a:endParaRPr lang="nb-NO" dirty="0">
              <a:solidFill>
                <a:schemeClr val="bg1"/>
              </a:solidFill>
            </a:endParaRPr>
          </a:p>
          <a:p>
            <a:endParaRPr lang="nb-NO" dirty="0">
              <a:solidFill>
                <a:schemeClr val="bg1"/>
              </a:solidFill>
            </a:endParaRPr>
          </a:p>
          <a:p>
            <a:endParaRPr lang="nb-NO" dirty="0">
              <a:solidFill>
                <a:schemeClr val="bg1"/>
              </a:solidFill>
            </a:endParaRPr>
          </a:p>
          <a:p>
            <a:endParaRPr lang="nb-NO" dirty="0">
              <a:solidFill>
                <a:schemeClr val="bg1"/>
              </a:solidFill>
            </a:endParaRPr>
          </a:p>
        </p:txBody>
      </p:sp>
    </p:spTree>
    <p:extLst>
      <p:ext uri="{BB962C8B-B14F-4D97-AF65-F5344CB8AC3E}">
        <p14:creationId xmlns:p14="http://schemas.microsoft.com/office/powerpoint/2010/main" val="138269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B9BCDAE-84F1-4C19-B810-66374341E302}"/>
              </a:ext>
            </a:extLst>
          </p:cNvPr>
          <p:cNvSpPr>
            <a:spLocks noGrp="1"/>
          </p:cNvSpPr>
          <p:nvPr>
            <p:ph type="title"/>
          </p:nvPr>
        </p:nvSpPr>
        <p:spPr/>
        <p:txBody>
          <a:bodyPr/>
          <a:lstStyle/>
          <a:p>
            <a:r>
              <a:rPr lang="nb-NO" dirty="0"/>
              <a:t>1. Bygg kunnskap og velg politisk retning</a:t>
            </a:r>
          </a:p>
        </p:txBody>
      </p:sp>
      <p:sp>
        <p:nvSpPr>
          <p:cNvPr id="6" name="Plassholder for innhold 5">
            <a:extLst>
              <a:ext uri="{FF2B5EF4-FFF2-40B4-BE49-F238E27FC236}">
                <a16:creationId xmlns:a16="http://schemas.microsoft.com/office/drawing/2014/main" id="{160D8A36-FBB2-4735-BDF4-FC1E3F32F58C}"/>
              </a:ext>
            </a:extLst>
          </p:cNvPr>
          <p:cNvSpPr>
            <a:spLocks noGrp="1"/>
          </p:cNvSpPr>
          <p:nvPr>
            <p:ph sz="half" idx="1"/>
          </p:nvPr>
        </p:nvSpPr>
        <p:spPr/>
        <p:txBody>
          <a:bodyPr/>
          <a:lstStyle/>
          <a:p>
            <a:pPr fontAlgn="t"/>
            <a:r>
              <a:rPr lang="nb-NO" dirty="0"/>
              <a:t>Kunnskapsgrunnlag: Befolkningsprognoser m/boligbyggeprogram.</a:t>
            </a:r>
            <a:br>
              <a:rPr lang="nb-NO" dirty="0"/>
            </a:br>
            <a:endParaRPr lang="nb-NO" dirty="0"/>
          </a:p>
          <a:p>
            <a:pPr fontAlgn="t"/>
            <a:r>
              <a:rPr lang="nb-NO" dirty="0"/>
              <a:t>Metodeutvikling:  Boligforsyningsstrategi (boligbehovsanalyser).</a:t>
            </a:r>
            <a:br>
              <a:rPr lang="nb-NO" dirty="0"/>
            </a:br>
            <a:endParaRPr lang="nb-NO" dirty="0"/>
          </a:p>
          <a:p>
            <a:pPr fontAlgn="t"/>
            <a:r>
              <a:rPr lang="nb-NO" dirty="0"/>
              <a:t>Politisk prosess om retningsvalg: Verksteder e.l. med politiske deltakelse, gjerne som del av arbeidet med kommuneplanen. </a:t>
            </a:r>
          </a:p>
          <a:p>
            <a:endParaRPr lang="nb-NO" dirty="0"/>
          </a:p>
        </p:txBody>
      </p:sp>
      <p:pic>
        <p:nvPicPr>
          <p:cNvPr id="2" name="Bilde 1">
            <a:extLst>
              <a:ext uri="{FF2B5EF4-FFF2-40B4-BE49-F238E27FC236}">
                <a16:creationId xmlns:a16="http://schemas.microsoft.com/office/drawing/2014/main" id="{2BDB8C43-77D6-4EF4-BD41-7F5DEDD630BC}"/>
              </a:ext>
            </a:extLst>
          </p:cNvPr>
          <p:cNvPicPr>
            <a:picLocks noChangeAspect="1"/>
          </p:cNvPicPr>
          <p:nvPr/>
        </p:nvPicPr>
        <p:blipFill rotWithShape="1">
          <a:blip r:embed="rId3"/>
          <a:srcRect l="66792" t="19937" r="16934" b="6604"/>
          <a:stretch/>
        </p:blipFill>
        <p:spPr>
          <a:xfrm>
            <a:off x="6929938" y="370550"/>
            <a:ext cx="2867769" cy="3640823"/>
          </a:xfrm>
          <a:prstGeom prst="rect">
            <a:avLst/>
          </a:prstGeom>
          <a:ln>
            <a:noFill/>
          </a:ln>
          <a:effectLst>
            <a:outerShdw blurRad="292100" dist="139700" dir="2700000" algn="tl" rotWithShape="0">
              <a:srgbClr val="333333">
                <a:alpha val="65000"/>
              </a:srgbClr>
            </a:outerShdw>
          </a:effectLst>
        </p:spPr>
      </p:pic>
      <p:pic>
        <p:nvPicPr>
          <p:cNvPr id="3" name="Bilde 2">
            <a:extLst>
              <a:ext uri="{FF2B5EF4-FFF2-40B4-BE49-F238E27FC236}">
                <a16:creationId xmlns:a16="http://schemas.microsoft.com/office/drawing/2014/main" id="{94B489FF-5733-47F9-859A-7C6EF6FD851D}"/>
              </a:ext>
            </a:extLst>
          </p:cNvPr>
          <p:cNvPicPr>
            <a:picLocks noChangeAspect="1"/>
          </p:cNvPicPr>
          <p:nvPr/>
        </p:nvPicPr>
        <p:blipFill>
          <a:blip r:embed="rId4"/>
          <a:stretch>
            <a:fillRect/>
          </a:stretch>
        </p:blipFill>
        <p:spPr>
          <a:xfrm>
            <a:off x="8685341" y="3129094"/>
            <a:ext cx="2224732" cy="3129094"/>
          </a:xfrm>
          <a:prstGeom prst="rect">
            <a:avLst/>
          </a:prstGeom>
          <a:ln>
            <a:noFill/>
          </a:ln>
          <a:effectLst>
            <a:outerShdw blurRad="292100" dist="139700" dir="2700000" algn="tl" rotWithShape="0">
              <a:srgbClr val="333333">
                <a:alpha val="65000"/>
              </a:srgbClr>
            </a:outerShdw>
          </a:effectLst>
        </p:spPr>
      </p:pic>
      <p:sp>
        <p:nvSpPr>
          <p:cNvPr id="7" name="TekstSylinder 6">
            <a:extLst>
              <a:ext uri="{FF2B5EF4-FFF2-40B4-BE49-F238E27FC236}">
                <a16:creationId xmlns:a16="http://schemas.microsoft.com/office/drawing/2014/main" id="{A1A2C95A-A53F-463F-B8C7-E7A0DBF0B833}"/>
              </a:ext>
            </a:extLst>
          </p:cNvPr>
          <p:cNvSpPr txBox="1"/>
          <p:nvPr/>
        </p:nvSpPr>
        <p:spPr>
          <a:xfrm>
            <a:off x="5135883" y="4962951"/>
            <a:ext cx="2613919" cy="1600438"/>
          </a:xfrm>
          <a:prstGeom prst="rect">
            <a:avLst/>
          </a:prstGeom>
          <a:noFill/>
        </p:spPr>
        <p:txBody>
          <a:bodyPr wrap="square" rtlCol="0">
            <a:spAutoFit/>
          </a:bodyPr>
          <a:lstStyle/>
          <a:p>
            <a:pPr algn="ctr"/>
            <a:r>
              <a:rPr lang="nb-NO" sz="1400" i="1" dirty="0">
                <a:solidFill>
                  <a:srgbClr val="001A58"/>
                </a:solidFill>
              </a:rPr>
              <a:t>Hva skal til for at eldre frigir sine eneboliger?</a:t>
            </a:r>
          </a:p>
          <a:p>
            <a:pPr algn="ctr"/>
            <a:r>
              <a:rPr lang="nb-NO" sz="1400" i="1" dirty="0">
                <a:solidFill>
                  <a:srgbClr val="001A58"/>
                </a:solidFill>
              </a:rPr>
              <a:t>Hvilke preferanser har barnefamilier ved valg av bosted? - Vurderes fraflyttede eneboliger som gode nok for disse barnefamiliene?</a:t>
            </a:r>
          </a:p>
        </p:txBody>
      </p:sp>
      <p:sp>
        <p:nvSpPr>
          <p:cNvPr id="8" name="Snakkeboble: rektangel 7">
            <a:extLst>
              <a:ext uri="{FF2B5EF4-FFF2-40B4-BE49-F238E27FC236}">
                <a16:creationId xmlns:a16="http://schemas.microsoft.com/office/drawing/2014/main" id="{4AED7C3B-523A-47FC-9051-F50992862292}"/>
              </a:ext>
            </a:extLst>
          </p:cNvPr>
          <p:cNvSpPr/>
          <p:nvPr/>
        </p:nvSpPr>
        <p:spPr>
          <a:xfrm rot="16200000">
            <a:off x="5448693" y="4329162"/>
            <a:ext cx="2057400" cy="2683018"/>
          </a:xfrm>
          <a:prstGeom prst="wedgeRectCallout">
            <a:avLst>
              <a:gd name="adj1" fmla="val -833"/>
              <a:gd name="adj2" fmla="val 96045"/>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3031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51AC24-13A2-4385-B176-4C97938366C8}"/>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id="{C4ED9056-412C-4951-AB6B-B426188F48AF}"/>
              </a:ext>
            </a:extLst>
          </p:cNvPr>
          <p:cNvPicPr>
            <a:picLocks noGrp="1" noChangeAspect="1"/>
          </p:cNvPicPr>
          <p:nvPr>
            <p:ph sz="half" idx="1"/>
          </p:nvPr>
        </p:nvPicPr>
        <p:blipFill>
          <a:blip r:embed="rId3"/>
          <a:stretch>
            <a:fillRect/>
          </a:stretch>
        </p:blipFill>
        <p:spPr>
          <a:xfrm>
            <a:off x="2127178" y="737952"/>
            <a:ext cx="3936998" cy="5620747"/>
          </a:xfrm>
          <a:prstGeom prst="rect">
            <a:avLst/>
          </a:prstGeom>
          <a:ln>
            <a:noFill/>
          </a:ln>
          <a:effectLst>
            <a:outerShdw blurRad="292100" dist="139700" dir="2700000" algn="tl" rotWithShape="0">
              <a:srgbClr val="333333">
                <a:alpha val="65000"/>
              </a:srgbClr>
            </a:outerShdw>
          </a:effectLst>
        </p:spPr>
      </p:pic>
      <p:pic>
        <p:nvPicPr>
          <p:cNvPr id="6" name="Plassholder for innhold 5">
            <a:extLst>
              <a:ext uri="{FF2B5EF4-FFF2-40B4-BE49-F238E27FC236}">
                <a16:creationId xmlns:a16="http://schemas.microsoft.com/office/drawing/2014/main" id="{23C7D690-6F87-43A5-8216-16CB3BC07BD3}"/>
              </a:ext>
            </a:extLst>
          </p:cNvPr>
          <p:cNvPicPr>
            <a:picLocks noGrp="1" noChangeAspect="1"/>
          </p:cNvPicPr>
          <p:nvPr>
            <p:ph sz="half" idx="2"/>
          </p:nvPr>
        </p:nvPicPr>
        <p:blipFill>
          <a:blip r:embed="rId4"/>
          <a:stretch>
            <a:fillRect/>
          </a:stretch>
        </p:blipFill>
        <p:spPr>
          <a:xfrm>
            <a:off x="6929119" y="737952"/>
            <a:ext cx="3452508" cy="4868363"/>
          </a:xfrm>
          <a:prstGeom prst="rect">
            <a:avLst/>
          </a:prstGeom>
          <a:ln>
            <a:noFill/>
          </a:ln>
          <a:effectLst>
            <a:outerShdw blurRad="292100" dist="139700" dir="2700000" algn="tl" rotWithShape="0">
              <a:srgbClr val="333333">
                <a:alpha val="65000"/>
              </a:srgbClr>
            </a:outerShdw>
          </a:effectLst>
        </p:spPr>
      </p:pic>
      <p:sp>
        <p:nvSpPr>
          <p:cNvPr id="7" name="TekstSylinder 6">
            <a:extLst>
              <a:ext uri="{FF2B5EF4-FFF2-40B4-BE49-F238E27FC236}">
                <a16:creationId xmlns:a16="http://schemas.microsoft.com/office/drawing/2014/main" id="{63CC803A-BF82-4CA1-B1D5-49D2CF90504D}"/>
              </a:ext>
            </a:extLst>
          </p:cNvPr>
          <p:cNvSpPr txBox="1"/>
          <p:nvPr/>
        </p:nvSpPr>
        <p:spPr>
          <a:xfrm>
            <a:off x="2127178" y="6481810"/>
            <a:ext cx="3054080" cy="246221"/>
          </a:xfrm>
          <a:prstGeom prst="rect">
            <a:avLst/>
          </a:prstGeom>
          <a:noFill/>
        </p:spPr>
        <p:txBody>
          <a:bodyPr wrap="square" rtlCol="0">
            <a:spAutoFit/>
          </a:bodyPr>
          <a:lstStyle/>
          <a:p>
            <a:r>
              <a:rPr lang="nb-NO" sz="1000" dirty="0"/>
              <a:t>NOVA RAPPORT NR 5/20</a:t>
            </a:r>
          </a:p>
        </p:txBody>
      </p:sp>
      <p:sp>
        <p:nvSpPr>
          <p:cNvPr id="8" name="TekstSylinder 7">
            <a:extLst>
              <a:ext uri="{FF2B5EF4-FFF2-40B4-BE49-F238E27FC236}">
                <a16:creationId xmlns:a16="http://schemas.microsoft.com/office/drawing/2014/main" id="{7A6EC504-FC19-4028-ADFA-E158ADF9E33A}"/>
              </a:ext>
            </a:extLst>
          </p:cNvPr>
          <p:cNvSpPr txBox="1"/>
          <p:nvPr/>
        </p:nvSpPr>
        <p:spPr>
          <a:xfrm>
            <a:off x="6929119" y="6481809"/>
            <a:ext cx="3054080" cy="246221"/>
          </a:xfrm>
          <a:prstGeom prst="rect">
            <a:avLst/>
          </a:prstGeom>
          <a:noFill/>
        </p:spPr>
        <p:txBody>
          <a:bodyPr wrap="square" rtlCol="0">
            <a:spAutoFit/>
          </a:bodyPr>
          <a:lstStyle/>
          <a:p>
            <a:r>
              <a:rPr lang="nb-NO" sz="1000" dirty="0"/>
              <a:t>NIBR </a:t>
            </a:r>
            <a:r>
              <a:rPr lang="nb-NO" sz="1000"/>
              <a:t>rapport 2018:14</a:t>
            </a:r>
            <a:endParaRPr lang="nb-NO" sz="1000" dirty="0"/>
          </a:p>
        </p:txBody>
      </p:sp>
      <p:sp>
        <p:nvSpPr>
          <p:cNvPr id="10" name="Rektangel 9">
            <a:extLst>
              <a:ext uri="{FF2B5EF4-FFF2-40B4-BE49-F238E27FC236}">
                <a16:creationId xmlns:a16="http://schemas.microsoft.com/office/drawing/2014/main" id="{41C59032-9CD9-4A37-AA8E-96CF00479479}"/>
              </a:ext>
            </a:extLst>
          </p:cNvPr>
          <p:cNvSpPr/>
          <p:nvPr/>
        </p:nvSpPr>
        <p:spPr>
          <a:xfrm>
            <a:off x="8816135" y="184225"/>
            <a:ext cx="3130985" cy="307777"/>
          </a:xfrm>
          <a:prstGeom prst="rect">
            <a:avLst/>
          </a:prstGeom>
        </p:spPr>
        <p:txBody>
          <a:bodyPr wrap="none">
            <a:spAutoFit/>
          </a:bodyPr>
          <a:lstStyle/>
          <a:p>
            <a:r>
              <a:rPr lang="nb-NO" sz="1400" dirty="0"/>
              <a:t>1. Bygg kunnskap og velg politisk retning</a:t>
            </a:r>
          </a:p>
        </p:txBody>
      </p:sp>
    </p:spTree>
    <p:extLst>
      <p:ext uri="{BB962C8B-B14F-4D97-AF65-F5344CB8AC3E}">
        <p14:creationId xmlns:p14="http://schemas.microsoft.com/office/powerpoint/2010/main" val="1167140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solidFill>
                  <a:srgbClr val="001A58"/>
                </a:solidFill>
              </a:rPr>
              <a:t>Refleksjonsspørsmål 1</a:t>
            </a:r>
          </a:p>
        </p:txBody>
      </p:sp>
      <p:pic>
        <p:nvPicPr>
          <p:cNvPr id="11" name="Bilde 10"/>
          <p:cNvPicPr>
            <a:picLocks noChangeAspect="1"/>
          </p:cNvPicPr>
          <p:nvPr/>
        </p:nvPicPr>
        <p:blipFill>
          <a:blip r:embed="rId3"/>
          <a:stretch>
            <a:fillRect/>
          </a:stretch>
        </p:blipFill>
        <p:spPr>
          <a:xfrm flipH="1">
            <a:off x="1536456" y="2054377"/>
            <a:ext cx="5529434" cy="2198793"/>
          </a:xfrm>
          <a:prstGeom prst="rect">
            <a:avLst/>
          </a:prstGeom>
        </p:spPr>
      </p:pic>
      <p:sp>
        <p:nvSpPr>
          <p:cNvPr id="12" name="Rektangel 11"/>
          <p:cNvSpPr/>
          <p:nvPr/>
        </p:nvSpPr>
        <p:spPr>
          <a:xfrm>
            <a:off x="1601584" y="2439758"/>
            <a:ext cx="5197842" cy="1200329"/>
          </a:xfrm>
          <a:prstGeom prst="rect">
            <a:avLst/>
          </a:prstGeom>
        </p:spPr>
        <p:txBody>
          <a:bodyPr wrap="square">
            <a:spAutoFit/>
          </a:bodyPr>
          <a:lstStyle/>
          <a:p>
            <a:pPr lvl="0" algn="ctr"/>
            <a:r>
              <a:rPr lang="nb-NO" sz="2400" dirty="0">
                <a:solidFill>
                  <a:srgbClr val="001A58"/>
                </a:solidFill>
                <a:latin typeface="+mj-lt"/>
              </a:rPr>
              <a:t>Har kommunen et godt kunnskapsgrunnlag og tydelige politiske mål for boligpolitikken?  </a:t>
            </a:r>
          </a:p>
        </p:txBody>
      </p:sp>
      <p:sp>
        <p:nvSpPr>
          <p:cNvPr id="2" name="TekstSylinder 1"/>
          <p:cNvSpPr txBox="1"/>
          <p:nvPr/>
        </p:nvSpPr>
        <p:spPr>
          <a:xfrm>
            <a:off x="3827973" y="3640087"/>
            <a:ext cx="3943350" cy="400110"/>
          </a:xfrm>
          <a:prstGeom prst="rect">
            <a:avLst/>
          </a:prstGeom>
          <a:noFill/>
        </p:spPr>
        <p:txBody>
          <a:bodyPr wrap="square" rtlCol="0">
            <a:spAutoFit/>
          </a:bodyPr>
          <a:lstStyle/>
          <a:p>
            <a:r>
              <a:rPr lang="nb-NO" sz="2000" dirty="0">
                <a:solidFill>
                  <a:srgbClr val="001A58"/>
                </a:solidFill>
              </a:rPr>
              <a:t>Drøfting i grupper 20 min + plenum</a:t>
            </a:r>
          </a:p>
        </p:txBody>
      </p:sp>
      <p:sp>
        <p:nvSpPr>
          <p:cNvPr id="3" name="TekstSylinder 2"/>
          <p:cNvSpPr txBox="1"/>
          <p:nvPr/>
        </p:nvSpPr>
        <p:spPr>
          <a:xfrm>
            <a:off x="8144147" y="662781"/>
            <a:ext cx="3707130" cy="4985980"/>
          </a:xfrm>
          <a:prstGeom prst="rect">
            <a:avLst/>
          </a:prstGeom>
          <a:noFill/>
        </p:spPr>
        <p:txBody>
          <a:bodyPr wrap="square" rtlCol="0">
            <a:spAutoFit/>
          </a:bodyPr>
          <a:lstStyle/>
          <a:p>
            <a:r>
              <a:rPr lang="nb-NO" sz="2000" b="1" dirty="0">
                <a:solidFill>
                  <a:srgbClr val="001A58"/>
                </a:solidFill>
              </a:rPr>
              <a:t>Bygg kunnskap og velg politisk retning </a:t>
            </a:r>
          </a:p>
          <a:p>
            <a:endParaRPr lang="nb-NO" sz="2000" b="1" dirty="0">
              <a:solidFill>
                <a:srgbClr val="001A58"/>
              </a:solidFill>
            </a:endParaRPr>
          </a:p>
          <a:p>
            <a:pPr marL="285750" indent="-285750">
              <a:buFont typeface="Arial" panose="020B0604020202020204" pitchFamily="34" charset="0"/>
              <a:buChar char="•"/>
            </a:pPr>
            <a:r>
              <a:rPr lang="nb-NO" sz="2000" i="1" dirty="0">
                <a:solidFill>
                  <a:srgbClr val="001A58"/>
                </a:solidFill>
              </a:rPr>
              <a:t>Befolkningsprognoser </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Bo- og flyttemotiver</a:t>
            </a:r>
          </a:p>
          <a:p>
            <a:r>
              <a:rPr lang="nb-NO" sz="2000" i="1" dirty="0">
                <a:solidFill>
                  <a:srgbClr val="001A58"/>
                </a:solidFill>
              </a:rPr>
              <a:t> </a:t>
            </a:r>
          </a:p>
          <a:p>
            <a:pPr marL="285750" indent="-285750">
              <a:buFont typeface="Arial" panose="020B0604020202020204" pitchFamily="34" charset="0"/>
              <a:buChar char="•"/>
            </a:pPr>
            <a:r>
              <a:rPr lang="nb-NO" sz="2000" i="1" dirty="0">
                <a:solidFill>
                  <a:srgbClr val="001A58"/>
                </a:solidFill>
              </a:rPr>
              <a:t>Nybygging</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Preferanseundersøkelser</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Bolig i by-/steds- og områdeutvikling</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endParaRPr lang="nb-NO" sz="2000" i="1" dirty="0">
              <a:solidFill>
                <a:srgbClr val="001A58"/>
              </a:solidFill>
            </a:endParaRPr>
          </a:p>
          <a:p>
            <a:endParaRPr lang="nb-NO" dirty="0"/>
          </a:p>
        </p:txBody>
      </p:sp>
    </p:spTree>
    <p:extLst>
      <p:ext uri="{BB962C8B-B14F-4D97-AF65-F5344CB8AC3E}">
        <p14:creationId xmlns:p14="http://schemas.microsoft.com/office/powerpoint/2010/main" val="322852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B9BCDAE-84F1-4C19-B810-66374341E302}"/>
              </a:ext>
            </a:extLst>
          </p:cNvPr>
          <p:cNvSpPr>
            <a:spLocks noGrp="1"/>
          </p:cNvSpPr>
          <p:nvPr>
            <p:ph type="title"/>
          </p:nvPr>
        </p:nvSpPr>
        <p:spPr>
          <a:xfrm>
            <a:off x="609600" y="330764"/>
            <a:ext cx="10972800" cy="1143000"/>
          </a:xfrm>
        </p:spPr>
        <p:txBody>
          <a:bodyPr/>
          <a:lstStyle/>
          <a:p>
            <a:r>
              <a:rPr lang="nb-NO" dirty="0"/>
              <a:t>2. Bruk kommunens styringssystem og mulighetene i planlovgivingen </a:t>
            </a:r>
          </a:p>
        </p:txBody>
      </p:sp>
      <p:pic>
        <p:nvPicPr>
          <p:cNvPr id="2" name="Plassholder for innhold 1">
            <a:extLst>
              <a:ext uri="{FF2B5EF4-FFF2-40B4-BE49-F238E27FC236}">
                <a16:creationId xmlns:a16="http://schemas.microsoft.com/office/drawing/2014/main" id="{B1279B99-8B33-4FF0-87ED-B10CBA6AFD81}"/>
              </a:ext>
            </a:extLst>
          </p:cNvPr>
          <p:cNvPicPr>
            <a:picLocks noGrp="1" noChangeAspect="1"/>
          </p:cNvPicPr>
          <p:nvPr>
            <p:ph sz="half" idx="2"/>
          </p:nvPr>
        </p:nvPicPr>
        <p:blipFill rotWithShape="1">
          <a:blip r:embed="rId3"/>
          <a:srcRect l="13036" t="18040" r="63808" b="14726"/>
          <a:stretch/>
        </p:blipFill>
        <p:spPr>
          <a:xfrm>
            <a:off x="7044029" y="1648884"/>
            <a:ext cx="4806429" cy="3925033"/>
          </a:xfrm>
          <a:prstGeom prst="rect">
            <a:avLst/>
          </a:prstGeom>
        </p:spPr>
      </p:pic>
      <p:sp>
        <p:nvSpPr>
          <p:cNvPr id="7" name="TekstSylinder 6">
            <a:extLst>
              <a:ext uri="{FF2B5EF4-FFF2-40B4-BE49-F238E27FC236}">
                <a16:creationId xmlns:a16="http://schemas.microsoft.com/office/drawing/2014/main" id="{2A9D3CED-2F3F-4AF1-BA96-CAC43E76F6E2}"/>
              </a:ext>
            </a:extLst>
          </p:cNvPr>
          <p:cNvSpPr txBox="1"/>
          <p:nvPr/>
        </p:nvSpPr>
        <p:spPr>
          <a:xfrm>
            <a:off x="7339975" y="5540033"/>
            <a:ext cx="4655975" cy="230832"/>
          </a:xfrm>
          <a:prstGeom prst="rect">
            <a:avLst/>
          </a:prstGeom>
          <a:noFill/>
        </p:spPr>
        <p:txBody>
          <a:bodyPr wrap="square" rtlCol="0">
            <a:spAutoFit/>
          </a:bodyPr>
          <a:lstStyle/>
          <a:p>
            <a:r>
              <a:rPr lang="nb-NO" sz="900" dirty="0"/>
              <a:t>Illustrasjon av det kommunale plansystemet, fra Veileder kommunal planstrategi (KMD)  </a:t>
            </a:r>
          </a:p>
        </p:txBody>
      </p:sp>
      <p:sp>
        <p:nvSpPr>
          <p:cNvPr id="6" name="Plassholder for innhold 5">
            <a:extLst>
              <a:ext uri="{FF2B5EF4-FFF2-40B4-BE49-F238E27FC236}">
                <a16:creationId xmlns:a16="http://schemas.microsoft.com/office/drawing/2014/main" id="{160D8A36-FBB2-4735-BDF4-FC1E3F32F58C}"/>
              </a:ext>
            </a:extLst>
          </p:cNvPr>
          <p:cNvSpPr>
            <a:spLocks noGrp="1"/>
          </p:cNvSpPr>
          <p:nvPr>
            <p:ph sz="half" idx="1"/>
          </p:nvPr>
        </p:nvSpPr>
        <p:spPr>
          <a:xfrm>
            <a:off x="609599" y="1473764"/>
            <a:ext cx="7136921" cy="4181685"/>
          </a:xfrm>
        </p:spPr>
        <p:txBody>
          <a:bodyPr>
            <a:noAutofit/>
          </a:bodyPr>
          <a:lstStyle/>
          <a:p>
            <a:pPr marL="0" indent="0" fontAlgn="t">
              <a:buNone/>
            </a:pPr>
            <a:r>
              <a:rPr lang="nb-NO" dirty="0"/>
              <a:t>     </a:t>
            </a:r>
            <a:r>
              <a:rPr lang="nb-NO" sz="2400" dirty="0"/>
              <a:t>Bruk kommunens styringssystem: </a:t>
            </a:r>
          </a:p>
          <a:p>
            <a:pPr fontAlgn="t"/>
            <a:r>
              <a:rPr lang="nb-NO" b="1" dirty="0"/>
              <a:t>Langsiktig mål og retning for kommunens utvikling: </a:t>
            </a:r>
            <a:br>
              <a:rPr lang="nb-NO" b="1" dirty="0"/>
            </a:br>
            <a:r>
              <a:rPr lang="nb-NO" dirty="0"/>
              <a:t>kommuneplanens samfunnsdel m/arealstrategi, temaplaner</a:t>
            </a:r>
          </a:p>
          <a:p>
            <a:r>
              <a:rPr lang="nb-NO" b="1" dirty="0"/>
              <a:t>Ressurser til gjennomføring: </a:t>
            </a:r>
            <a:r>
              <a:rPr lang="nb-NO" dirty="0"/>
              <a:t>Økonomiplan/budsjett</a:t>
            </a:r>
          </a:p>
          <a:p>
            <a:r>
              <a:rPr lang="nb-NO" b="1" dirty="0"/>
              <a:t>Gjennomføring av tiltak: </a:t>
            </a:r>
            <a:r>
              <a:rPr lang="nb-NO" dirty="0"/>
              <a:t>Virksomhetsplaner/årsplaner</a:t>
            </a:r>
            <a:br>
              <a:rPr lang="nb-NO" dirty="0"/>
            </a:br>
            <a:br>
              <a:rPr lang="nb-NO" dirty="0"/>
            </a:br>
            <a:br>
              <a:rPr lang="nb-NO" dirty="0"/>
            </a:br>
            <a:r>
              <a:rPr lang="nb-NO" sz="2400" dirty="0"/>
              <a:t>Utnytt mulighetene i planlovgivingen: </a:t>
            </a:r>
          </a:p>
          <a:p>
            <a:pPr fontAlgn="t"/>
            <a:r>
              <a:rPr lang="nb-NO" b="1" dirty="0"/>
              <a:t>Kommuneplanens arealdel og reguleringsplaner</a:t>
            </a:r>
            <a:r>
              <a:rPr lang="nb-NO" dirty="0"/>
              <a:t>: juridisk bindene bestemmelser + planbeskrivelse som utdyper bestemmelsene</a:t>
            </a:r>
          </a:p>
          <a:p>
            <a:pPr fontAlgn="t"/>
            <a:r>
              <a:rPr lang="nb-NO" b="1" dirty="0"/>
              <a:t>Utbyggingsavtaler:</a:t>
            </a:r>
            <a:r>
              <a:rPr lang="nb-NO" dirty="0"/>
              <a:t> oppfølging av og supplement til reguleringsbestemmelser</a:t>
            </a:r>
          </a:p>
          <a:p>
            <a:pPr marL="0" indent="0">
              <a:buNone/>
            </a:pPr>
            <a:br>
              <a:rPr lang="nb-NO" dirty="0"/>
            </a:br>
            <a:endParaRPr lang="nb-NO" dirty="0"/>
          </a:p>
        </p:txBody>
      </p:sp>
    </p:spTree>
    <p:extLst>
      <p:ext uri="{BB962C8B-B14F-4D97-AF65-F5344CB8AC3E}">
        <p14:creationId xmlns:p14="http://schemas.microsoft.com/office/powerpoint/2010/main" val="697044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4C3A6DA8-7D72-4363-9A39-8DBADFD63F35}"/>
              </a:ext>
            </a:extLst>
          </p:cNvPr>
          <p:cNvSpPr txBox="1"/>
          <p:nvPr/>
        </p:nvSpPr>
        <p:spPr>
          <a:xfrm>
            <a:off x="626481" y="1605357"/>
            <a:ext cx="2545332" cy="3539430"/>
          </a:xfrm>
          <a:prstGeom prst="rect">
            <a:avLst/>
          </a:prstGeom>
          <a:solidFill>
            <a:schemeClr val="bg2"/>
          </a:solidFill>
        </p:spPr>
        <p:txBody>
          <a:bodyPr wrap="square" rtlCol="0">
            <a:spAutoFit/>
          </a:bodyPr>
          <a:lstStyle/>
          <a:p>
            <a:r>
              <a:rPr lang="nb-NO" sz="1400" dirty="0"/>
              <a:t>Kunnskap om eksisterende boligmasse.</a:t>
            </a:r>
          </a:p>
          <a:p>
            <a:endParaRPr lang="nb-NO" sz="1400" dirty="0"/>
          </a:p>
          <a:p>
            <a:r>
              <a:rPr lang="nb-NO" sz="1400" dirty="0"/>
              <a:t>Kunnskap om flyttemønstre,  </a:t>
            </a:r>
            <a:br>
              <a:rPr lang="nb-NO" sz="1400" dirty="0"/>
            </a:br>
            <a:r>
              <a:rPr lang="nb-NO" sz="1400" dirty="0"/>
              <a:t>ulike målgruppers boligpreferanser (eldre, barnefamilier, aleneboende osv.)  </a:t>
            </a:r>
          </a:p>
          <a:p>
            <a:endParaRPr lang="nb-NO" sz="1400" dirty="0"/>
          </a:p>
          <a:p>
            <a:r>
              <a:rPr lang="nb-NO" sz="1400" dirty="0"/>
              <a:t>Oversikt over planavklarte arealreserver, og føringer for bruken av disse.</a:t>
            </a:r>
          </a:p>
          <a:p>
            <a:endParaRPr lang="nb-NO" sz="1400" dirty="0"/>
          </a:p>
          <a:p>
            <a:r>
              <a:rPr lang="nb-NO" sz="1400" dirty="0"/>
              <a:t>Annen relevant kunnskap om stedets egenart, klima- og miljøutfordringer, levekår/ folkehelse m.m. </a:t>
            </a:r>
            <a:endParaRPr lang="nb-NO" dirty="0"/>
          </a:p>
        </p:txBody>
      </p:sp>
      <p:sp>
        <p:nvSpPr>
          <p:cNvPr id="18" name="Eksplosjon: 8 punkt 17">
            <a:extLst>
              <a:ext uri="{FF2B5EF4-FFF2-40B4-BE49-F238E27FC236}">
                <a16:creationId xmlns:a16="http://schemas.microsoft.com/office/drawing/2014/main" id="{761E7228-D4C6-47E9-A6E8-66C322D14AE2}"/>
              </a:ext>
            </a:extLst>
          </p:cNvPr>
          <p:cNvSpPr/>
          <p:nvPr/>
        </p:nvSpPr>
        <p:spPr>
          <a:xfrm>
            <a:off x="4262815" y="1932022"/>
            <a:ext cx="3323038" cy="3319486"/>
          </a:xfrm>
          <a:prstGeom prst="irregularSeal1">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accent6">
                  <a:lumMod val="60000"/>
                  <a:lumOff val="40000"/>
                </a:schemeClr>
              </a:solidFill>
            </a:endParaRPr>
          </a:p>
        </p:txBody>
      </p:sp>
      <p:sp>
        <p:nvSpPr>
          <p:cNvPr id="19" name="TekstSylinder 18">
            <a:extLst>
              <a:ext uri="{FF2B5EF4-FFF2-40B4-BE49-F238E27FC236}">
                <a16:creationId xmlns:a16="http://schemas.microsoft.com/office/drawing/2014/main" id="{6DD70E60-209A-416D-98D3-2790DA898100}"/>
              </a:ext>
            </a:extLst>
          </p:cNvPr>
          <p:cNvSpPr txBox="1"/>
          <p:nvPr/>
        </p:nvSpPr>
        <p:spPr>
          <a:xfrm>
            <a:off x="5033117" y="2919082"/>
            <a:ext cx="1782434" cy="1200329"/>
          </a:xfrm>
          <a:prstGeom prst="rect">
            <a:avLst/>
          </a:prstGeom>
          <a:noFill/>
        </p:spPr>
        <p:txBody>
          <a:bodyPr wrap="square" rtlCol="0">
            <a:spAutoFit/>
          </a:bodyPr>
          <a:lstStyle/>
          <a:p>
            <a:pPr algn="ctr"/>
            <a:r>
              <a:rPr lang="nb-NO" dirty="0"/>
              <a:t>Politiske retningsvalg og mål for boligpolitikken </a:t>
            </a:r>
          </a:p>
        </p:txBody>
      </p:sp>
      <p:sp>
        <p:nvSpPr>
          <p:cNvPr id="20" name="Plassholder for innhold 5">
            <a:extLst>
              <a:ext uri="{FF2B5EF4-FFF2-40B4-BE49-F238E27FC236}">
                <a16:creationId xmlns:a16="http://schemas.microsoft.com/office/drawing/2014/main" id="{0C4FA3CF-0CCB-4043-9EBB-426F1938BCA0}"/>
              </a:ext>
            </a:extLst>
          </p:cNvPr>
          <p:cNvSpPr txBox="1">
            <a:spLocks/>
          </p:cNvSpPr>
          <p:nvPr/>
        </p:nvSpPr>
        <p:spPr>
          <a:xfrm>
            <a:off x="8879398" y="1468803"/>
            <a:ext cx="2261182" cy="3086418"/>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endParaRPr lang="nb-NO" sz="1600" dirty="0"/>
          </a:p>
          <a:p>
            <a:pPr marL="0" indent="0">
              <a:buFont typeface="Arial"/>
              <a:buNone/>
            </a:pPr>
            <a:r>
              <a:rPr lang="nb-NO" sz="1600" dirty="0"/>
              <a:t>Boligforsyningsstrategi med mål og virkemidler for en helhetlig kommunal boligpolitikk</a:t>
            </a:r>
          </a:p>
        </p:txBody>
      </p:sp>
      <p:sp>
        <p:nvSpPr>
          <p:cNvPr id="21" name="Pil: høyre 20">
            <a:extLst>
              <a:ext uri="{FF2B5EF4-FFF2-40B4-BE49-F238E27FC236}">
                <a16:creationId xmlns:a16="http://schemas.microsoft.com/office/drawing/2014/main" id="{954429DD-21B5-4F05-A4B6-8814FD7782AD}"/>
              </a:ext>
            </a:extLst>
          </p:cNvPr>
          <p:cNvSpPr/>
          <p:nvPr/>
        </p:nvSpPr>
        <p:spPr>
          <a:xfrm>
            <a:off x="3342779" y="2874359"/>
            <a:ext cx="907150" cy="1109280"/>
          </a:xfrm>
          <a:prstGeom prst="rightArrow">
            <a:avLst/>
          </a:prstGeom>
          <a:noFill/>
          <a:ln w="571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Pil: høyre 21">
            <a:extLst>
              <a:ext uri="{FF2B5EF4-FFF2-40B4-BE49-F238E27FC236}">
                <a16:creationId xmlns:a16="http://schemas.microsoft.com/office/drawing/2014/main" id="{5D5BCE10-EDC2-47E7-A122-447032A5F429}"/>
              </a:ext>
            </a:extLst>
          </p:cNvPr>
          <p:cNvSpPr/>
          <p:nvPr/>
        </p:nvSpPr>
        <p:spPr>
          <a:xfrm>
            <a:off x="7801282" y="2874359"/>
            <a:ext cx="907150" cy="1109280"/>
          </a:xfrm>
          <a:prstGeom prst="rightArrow">
            <a:avLst/>
          </a:prstGeom>
          <a:noFill/>
          <a:ln w="571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aphicFrame>
        <p:nvGraphicFramePr>
          <p:cNvPr id="4" name="Tabell 7">
            <a:extLst>
              <a:ext uri="{FF2B5EF4-FFF2-40B4-BE49-F238E27FC236}">
                <a16:creationId xmlns:a16="http://schemas.microsoft.com/office/drawing/2014/main" id="{A2DB0252-6ED2-4D13-AD6F-1C8551C491AA}"/>
              </a:ext>
            </a:extLst>
          </p:cNvPr>
          <p:cNvGraphicFramePr>
            <a:graphicFrameLocks noGrp="1"/>
          </p:cNvGraphicFramePr>
          <p:nvPr>
            <p:extLst>
              <p:ext uri="{D42A27DB-BD31-4B8C-83A1-F6EECF244321}">
                <p14:modId xmlns:p14="http://schemas.microsoft.com/office/powerpoint/2010/main" val="3273829045"/>
              </p:ext>
            </p:extLst>
          </p:nvPr>
        </p:nvGraphicFramePr>
        <p:xfrm>
          <a:off x="462442" y="5332725"/>
          <a:ext cx="11267115" cy="814337"/>
        </p:xfrm>
        <a:graphic>
          <a:graphicData uri="http://schemas.openxmlformats.org/drawingml/2006/table">
            <a:tbl>
              <a:tblPr firstRow="1" bandRow="1">
                <a:tableStyleId>{5C22544A-7EE6-4342-B048-85BDC9FD1C3A}</a:tableStyleId>
              </a:tblPr>
              <a:tblGrid>
                <a:gridCol w="2800875">
                  <a:extLst>
                    <a:ext uri="{9D8B030D-6E8A-4147-A177-3AD203B41FA5}">
                      <a16:colId xmlns:a16="http://schemas.microsoft.com/office/drawing/2014/main" val="902171047"/>
                    </a:ext>
                  </a:extLst>
                </a:gridCol>
                <a:gridCol w="4907560">
                  <a:extLst>
                    <a:ext uri="{9D8B030D-6E8A-4147-A177-3AD203B41FA5}">
                      <a16:colId xmlns:a16="http://schemas.microsoft.com/office/drawing/2014/main" val="529473221"/>
                    </a:ext>
                  </a:extLst>
                </a:gridCol>
                <a:gridCol w="3558680">
                  <a:extLst>
                    <a:ext uri="{9D8B030D-6E8A-4147-A177-3AD203B41FA5}">
                      <a16:colId xmlns:a16="http://schemas.microsoft.com/office/drawing/2014/main" val="1905601625"/>
                    </a:ext>
                  </a:extLst>
                </a:gridCol>
              </a:tblGrid>
              <a:tr h="814337">
                <a:tc>
                  <a:txBody>
                    <a:bodyPr/>
                    <a:lstStyle/>
                    <a:p>
                      <a:pPr algn="ctr"/>
                      <a:r>
                        <a:rPr lang="nb-NO" b="0" dirty="0">
                          <a:ln>
                            <a:solidFill>
                              <a:sysClr val="windowText" lastClr="000000"/>
                            </a:solidFill>
                          </a:ln>
                          <a:solidFill>
                            <a:schemeClr val="tx1"/>
                          </a:solidFill>
                        </a:rPr>
                        <a:t>Kunnskapsgrunnlag</a:t>
                      </a:r>
                    </a:p>
                  </a:txBody>
                  <a:tcPr>
                    <a:noFill/>
                  </a:tcPr>
                </a:tc>
                <a:tc>
                  <a:txBody>
                    <a:bodyPr/>
                    <a:lstStyle/>
                    <a:p>
                      <a:pPr algn="ctr"/>
                      <a:r>
                        <a:rPr lang="nb-NO" b="0" dirty="0">
                          <a:ln>
                            <a:solidFill>
                              <a:sysClr val="windowText" lastClr="000000"/>
                            </a:solidFill>
                          </a:ln>
                          <a:solidFill>
                            <a:schemeClr val="tx1"/>
                          </a:solidFill>
                        </a:rPr>
                        <a:t>Strategiprosess, gjerne som </a:t>
                      </a:r>
                    </a:p>
                    <a:p>
                      <a:pPr algn="ctr"/>
                      <a:r>
                        <a:rPr lang="nb-NO" b="0" dirty="0">
                          <a:ln>
                            <a:solidFill>
                              <a:sysClr val="windowText" lastClr="000000"/>
                            </a:solidFill>
                          </a:ln>
                          <a:solidFill>
                            <a:schemeClr val="tx1"/>
                          </a:solidFill>
                        </a:rPr>
                        <a:t>del av KP-arbeidet</a:t>
                      </a:r>
                    </a:p>
                  </a:txBody>
                  <a:tcPr>
                    <a:noFill/>
                  </a:tcPr>
                </a:tc>
                <a:tc>
                  <a:txBody>
                    <a:bodyPr/>
                    <a:lstStyle/>
                    <a:p>
                      <a:pPr algn="ctr"/>
                      <a:r>
                        <a:rPr lang="nb-NO" b="0" dirty="0">
                          <a:ln>
                            <a:solidFill>
                              <a:sysClr val="windowText" lastClr="000000"/>
                            </a:solidFill>
                          </a:ln>
                          <a:solidFill>
                            <a:schemeClr val="tx1"/>
                          </a:solidFill>
                        </a:rPr>
                        <a:t>Policy som innarbeides i </a:t>
                      </a:r>
                    </a:p>
                    <a:p>
                      <a:pPr algn="ctr"/>
                      <a:r>
                        <a:rPr lang="nb-NO" b="0" dirty="0">
                          <a:ln>
                            <a:solidFill>
                              <a:sysClr val="windowText" lastClr="000000"/>
                            </a:solidFill>
                          </a:ln>
                          <a:solidFill>
                            <a:schemeClr val="tx1"/>
                          </a:solidFill>
                        </a:rPr>
                        <a:t>kommunens plan- og styringssystem</a:t>
                      </a:r>
                    </a:p>
                  </a:txBody>
                  <a:tcPr>
                    <a:noFill/>
                  </a:tcPr>
                </a:tc>
                <a:extLst>
                  <a:ext uri="{0D108BD9-81ED-4DB2-BD59-A6C34878D82A}">
                    <a16:rowId xmlns:a16="http://schemas.microsoft.com/office/drawing/2014/main" val="1722914823"/>
                  </a:ext>
                </a:extLst>
              </a:tr>
            </a:tbl>
          </a:graphicData>
        </a:graphic>
      </p:graphicFrame>
      <p:sp>
        <p:nvSpPr>
          <p:cNvPr id="23" name="Tittel 4">
            <a:extLst>
              <a:ext uri="{FF2B5EF4-FFF2-40B4-BE49-F238E27FC236}">
                <a16:creationId xmlns:a16="http://schemas.microsoft.com/office/drawing/2014/main" id="{DBF52E68-0D25-44A8-9CFA-7A9E45EAAFFF}"/>
              </a:ext>
            </a:extLst>
          </p:cNvPr>
          <p:cNvSpPr>
            <a:spLocks noGrp="1"/>
          </p:cNvSpPr>
          <p:nvPr>
            <p:ph type="title"/>
          </p:nvPr>
        </p:nvSpPr>
        <p:spPr>
          <a:xfrm>
            <a:off x="626481" y="536793"/>
            <a:ext cx="10972800" cy="1143000"/>
          </a:xfrm>
        </p:spPr>
        <p:txBody>
          <a:bodyPr/>
          <a:lstStyle/>
          <a:p>
            <a:r>
              <a:rPr lang="nb-NO" dirty="0"/>
              <a:t>Kunnskapsbasert boligpolitikk forankret i kommunens plan- og styringssystem</a:t>
            </a:r>
          </a:p>
        </p:txBody>
      </p:sp>
      <p:pic>
        <p:nvPicPr>
          <p:cNvPr id="2" name="Bilde 1">
            <a:extLst>
              <a:ext uri="{FF2B5EF4-FFF2-40B4-BE49-F238E27FC236}">
                <a16:creationId xmlns:a16="http://schemas.microsoft.com/office/drawing/2014/main" id="{01D20992-924F-4CA1-B3E9-B04093828CEF}"/>
              </a:ext>
            </a:extLst>
          </p:cNvPr>
          <p:cNvPicPr>
            <a:picLocks noChangeAspect="1"/>
          </p:cNvPicPr>
          <p:nvPr/>
        </p:nvPicPr>
        <p:blipFill>
          <a:blip r:embed="rId3"/>
          <a:stretch>
            <a:fillRect/>
          </a:stretch>
        </p:blipFill>
        <p:spPr>
          <a:xfrm>
            <a:off x="9321633" y="3012012"/>
            <a:ext cx="1360687" cy="1361411"/>
          </a:xfrm>
          <a:prstGeom prst="rect">
            <a:avLst/>
          </a:prstGeom>
        </p:spPr>
      </p:pic>
      <p:sp>
        <p:nvSpPr>
          <p:cNvPr id="3" name="Rektangel 2">
            <a:extLst>
              <a:ext uri="{FF2B5EF4-FFF2-40B4-BE49-F238E27FC236}">
                <a16:creationId xmlns:a16="http://schemas.microsoft.com/office/drawing/2014/main" id="{3E116F19-A779-4440-802E-5C7DB10360CA}"/>
              </a:ext>
            </a:extLst>
          </p:cNvPr>
          <p:cNvSpPr/>
          <p:nvPr/>
        </p:nvSpPr>
        <p:spPr>
          <a:xfrm>
            <a:off x="6682268" y="102901"/>
            <a:ext cx="6096000" cy="307777"/>
          </a:xfrm>
          <a:prstGeom prst="rect">
            <a:avLst/>
          </a:prstGeom>
        </p:spPr>
        <p:txBody>
          <a:bodyPr>
            <a:spAutoFit/>
          </a:bodyPr>
          <a:lstStyle/>
          <a:p>
            <a:r>
              <a:rPr lang="nb-NO" sz="1400" dirty="0"/>
              <a:t>2. Bruk kommunenes styringssystem og mulighetene i planlovgivingen </a:t>
            </a:r>
          </a:p>
        </p:txBody>
      </p:sp>
    </p:spTree>
    <p:extLst>
      <p:ext uri="{BB962C8B-B14F-4D97-AF65-F5344CB8AC3E}">
        <p14:creationId xmlns:p14="http://schemas.microsoft.com/office/powerpoint/2010/main" val="150918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A558CF-9D87-4C3D-A9D2-9E6403E8C2E6}"/>
              </a:ext>
            </a:extLst>
          </p:cNvPr>
          <p:cNvSpPr>
            <a:spLocks noGrp="1"/>
          </p:cNvSpPr>
          <p:nvPr>
            <p:ph type="title"/>
          </p:nvPr>
        </p:nvSpPr>
        <p:spPr/>
        <p:txBody>
          <a:bodyPr/>
          <a:lstStyle/>
          <a:p>
            <a:endParaRPr lang="nb-NO"/>
          </a:p>
        </p:txBody>
      </p:sp>
      <p:pic>
        <p:nvPicPr>
          <p:cNvPr id="4" name="Plassholder for innhold 3">
            <a:extLst>
              <a:ext uri="{FF2B5EF4-FFF2-40B4-BE49-F238E27FC236}">
                <a16:creationId xmlns:a16="http://schemas.microsoft.com/office/drawing/2014/main" id="{27B849D8-1D3B-4259-914E-331DD80C56E2}"/>
              </a:ext>
            </a:extLst>
          </p:cNvPr>
          <p:cNvPicPr>
            <a:picLocks noGrp="1" noChangeAspect="1"/>
          </p:cNvPicPr>
          <p:nvPr>
            <p:ph sz="quarter" idx="10"/>
          </p:nvPr>
        </p:nvPicPr>
        <p:blipFill rotWithShape="1">
          <a:blip r:embed="rId3"/>
          <a:srcRect l="60286" t="12204" r="10836" b="16802"/>
          <a:stretch/>
        </p:blipFill>
        <p:spPr>
          <a:xfrm>
            <a:off x="1" y="0"/>
            <a:ext cx="12192000" cy="6871199"/>
          </a:xfrm>
          <a:prstGeom prst="rect">
            <a:avLst/>
          </a:prstGeom>
        </p:spPr>
      </p:pic>
      <p:sp>
        <p:nvSpPr>
          <p:cNvPr id="5" name="Rektangel 4">
            <a:extLst>
              <a:ext uri="{FF2B5EF4-FFF2-40B4-BE49-F238E27FC236}">
                <a16:creationId xmlns:a16="http://schemas.microsoft.com/office/drawing/2014/main" id="{CC7E06E7-A63A-4CE3-86DC-3D7768361AAE}"/>
              </a:ext>
            </a:extLst>
          </p:cNvPr>
          <p:cNvSpPr/>
          <p:nvPr/>
        </p:nvSpPr>
        <p:spPr>
          <a:xfrm>
            <a:off x="6731442" y="6480462"/>
            <a:ext cx="6096000" cy="307777"/>
          </a:xfrm>
          <a:prstGeom prst="rect">
            <a:avLst/>
          </a:prstGeom>
        </p:spPr>
        <p:txBody>
          <a:bodyPr>
            <a:spAutoFit/>
          </a:bodyPr>
          <a:lstStyle/>
          <a:p>
            <a:r>
              <a:rPr lang="nb-NO" sz="1400" dirty="0"/>
              <a:t>2. Bruk kommunenes styringssystem og mulighetene i planlovgivingen </a:t>
            </a:r>
          </a:p>
        </p:txBody>
      </p:sp>
      <p:sp>
        <p:nvSpPr>
          <p:cNvPr id="3" name="TekstSylinder 2">
            <a:extLst>
              <a:ext uri="{FF2B5EF4-FFF2-40B4-BE49-F238E27FC236}">
                <a16:creationId xmlns:a16="http://schemas.microsoft.com/office/drawing/2014/main" id="{92E3272A-F32E-4687-BF57-7A988A29E79A}"/>
              </a:ext>
            </a:extLst>
          </p:cNvPr>
          <p:cNvSpPr txBox="1"/>
          <p:nvPr/>
        </p:nvSpPr>
        <p:spPr>
          <a:xfrm>
            <a:off x="1" y="6588690"/>
            <a:ext cx="4546947" cy="253916"/>
          </a:xfrm>
          <a:prstGeom prst="rect">
            <a:avLst/>
          </a:prstGeom>
          <a:noFill/>
        </p:spPr>
        <p:txBody>
          <a:bodyPr wrap="square" rtlCol="0">
            <a:spAutoFit/>
          </a:bodyPr>
          <a:lstStyle/>
          <a:p>
            <a:r>
              <a:rPr lang="nb-NO" sz="1050" dirty="0"/>
              <a:t>Kilde:  Kunnskapsgrunnlag for en kommunal boligpolitikk, Oslo kommune</a:t>
            </a:r>
          </a:p>
        </p:txBody>
      </p:sp>
    </p:spTree>
    <p:extLst>
      <p:ext uri="{BB962C8B-B14F-4D97-AF65-F5344CB8AC3E}">
        <p14:creationId xmlns:p14="http://schemas.microsoft.com/office/powerpoint/2010/main" val="31407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A558CF-9D87-4C3D-A9D2-9E6403E8C2E6}"/>
              </a:ext>
            </a:extLst>
          </p:cNvPr>
          <p:cNvSpPr>
            <a:spLocks noGrp="1"/>
          </p:cNvSpPr>
          <p:nvPr>
            <p:ph type="title"/>
          </p:nvPr>
        </p:nvSpPr>
        <p:spPr/>
        <p:txBody>
          <a:bodyPr/>
          <a:lstStyle/>
          <a:p>
            <a:endParaRPr lang="nb-NO"/>
          </a:p>
        </p:txBody>
      </p:sp>
      <p:pic>
        <p:nvPicPr>
          <p:cNvPr id="4" name="Plassholder for innhold 3">
            <a:extLst>
              <a:ext uri="{FF2B5EF4-FFF2-40B4-BE49-F238E27FC236}">
                <a16:creationId xmlns:a16="http://schemas.microsoft.com/office/drawing/2014/main" id="{27B849D8-1D3B-4259-914E-331DD80C56E2}"/>
              </a:ext>
            </a:extLst>
          </p:cNvPr>
          <p:cNvPicPr>
            <a:picLocks noGrp="1" noChangeAspect="1"/>
          </p:cNvPicPr>
          <p:nvPr>
            <p:ph sz="quarter" idx="10"/>
          </p:nvPr>
        </p:nvPicPr>
        <p:blipFill rotWithShape="1">
          <a:blip r:embed="rId3"/>
          <a:srcRect l="60286" t="12204" r="10836" b="16802"/>
          <a:stretch/>
        </p:blipFill>
        <p:spPr>
          <a:xfrm>
            <a:off x="0" y="0"/>
            <a:ext cx="12192000" cy="6871199"/>
          </a:xfrm>
          <a:prstGeom prst="rect">
            <a:avLst/>
          </a:prstGeom>
        </p:spPr>
      </p:pic>
      <p:pic>
        <p:nvPicPr>
          <p:cNvPr id="5" name="Plassholder for innhold 3">
            <a:extLst>
              <a:ext uri="{FF2B5EF4-FFF2-40B4-BE49-F238E27FC236}">
                <a16:creationId xmlns:a16="http://schemas.microsoft.com/office/drawing/2014/main" id="{05F4A0BA-1D39-413C-B540-3C2A87C8982C}"/>
              </a:ext>
            </a:extLst>
          </p:cNvPr>
          <p:cNvPicPr>
            <a:picLocks noChangeAspect="1"/>
          </p:cNvPicPr>
          <p:nvPr/>
        </p:nvPicPr>
        <p:blipFill rotWithShape="1">
          <a:blip r:embed="rId3"/>
          <a:srcRect l="61369" t="53932" r="25230" b="27763"/>
          <a:stretch/>
        </p:blipFill>
        <p:spPr>
          <a:xfrm>
            <a:off x="270846" y="2314575"/>
            <a:ext cx="11650307" cy="3648076"/>
          </a:xfrm>
          <a:prstGeom prst="rect">
            <a:avLst/>
          </a:prstGeom>
          <a:ln>
            <a:noFill/>
          </a:ln>
          <a:effectLst>
            <a:outerShdw blurRad="190500" algn="tl" rotWithShape="0">
              <a:srgbClr val="000000">
                <a:alpha val="70000"/>
              </a:srgbClr>
            </a:outerShdw>
          </a:effectLst>
        </p:spPr>
      </p:pic>
      <p:sp>
        <p:nvSpPr>
          <p:cNvPr id="6" name="Rektangel 5">
            <a:extLst>
              <a:ext uri="{FF2B5EF4-FFF2-40B4-BE49-F238E27FC236}">
                <a16:creationId xmlns:a16="http://schemas.microsoft.com/office/drawing/2014/main" id="{51924035-69C7-49FC-9FDA-95FD6FEB4589}"/>
              </a:ext>
            </a:extLst>
          </p:cNvPr>
          <p:cNvSpPr/>
          <p:nvPr/>
        </p:nvSpPr>
        <p:spPr>
          <a:xfrm>
            <a:off x="6720556" y="6550223"/>
            <a:ext cx="6096000" cy="307777"/>
          </a:xfrm>
          <a:prstGeom prst="rect">
            <a:avLst/>
          </a:prstGeom>
        </p:spPr>
        <p:txBody>
          <a:bodyPr>
            <a:spAutoFit/>
          </a:bodyPr>
          <a:lstStyle/>
          <a:p>
            <a:r>
              <a:rPr lang="nb-NO" sz="1400" dirty="0"/>
              <a:t>2. Bruk kommunenes styringssystem og mulighetene i planlovgivingen </a:t>
            </a:r>
          </a:p>
        </p:txBody>
      </p:sp>
      <p:sp>
        <p:nvSpPr>
          <p:cNvPr id="7" name="TekstSylinder 6">
            <a:extLst>
              <a:ext uri="{FF2B5EF4-FFF2-40B4-BE49-F238E27FC236}">
                <a16:creationId xmlns:a16="http://schemas.microsoft.com/office/drawing/2014/main" id="{05DAE873-6E91-42F9-993B-85AF5542AFE0}"/>
              </a:ext>
            </a:extLst>
          </p:cNvPr>
          <p:cNvSpPr txBox="1"/>
          <p:nvPr/>
        </p:nvSpPr>
        <p:spPr>
          <a:xfrm>
            <a:off x="1" y="6588690"/>
            <a:ext cx="4546947" cy="253916"/>
          </a:xfrm>
          <a:prstGeom prst="rect">
            <a:avLst/>
          </a:prstGeom>
          <a:noFill/>
        </p:spPr>
        <p:txBody>
          <a:bodyPr wrap="square" rtlCol="0">
            <a:spAutoFit/>
          </a:bodyPr>
          <a:lstStyle/>
          <a:p>
            <a:r>
              <a:rPr lang="nb-NO" sz="1050" dirty="0"/>
              <a:t>Kilde:  Kunnskapsgrunnlag for en kommunal boligpolitikk, Oslo kommune</a:t>
            </a:r>
          </a:p>
        </p:txBody>
      </p:sp>
    </p:spTree>
    <p:extLst>
      <p:ext uri="{BB962C8B-B14F-4D97-AF65-F5344CB8AC3E}">
        <p14:creationId xmlns:p14="http://schemas.microsoft.com/office/powerpoint/2010/main" val="4091993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0C73D44-9239-4C59-8614-F38B6F7FF1B3}"/>
              </a:ext>
            </a:extLst>
          </p:cNvPr>
          <p:cNvPicPr>
            <a:picLocks noChangeAspect="1"/>
          </p:cNvPicPr>
          <p:nvPr/>
        </p:nvPicPr>
        <p:blipFill rotWithShape="1">
          <a:blip r:embed="rId3"/>
          <a:srcRect l="60223" t="13894" r="10743" b="15083"/>
          <a:stretch/>
        </p:blipFill>
        <p:spPr>
          <a:xfrm>
            <a:off x="0" y="0"/>
            <a:ext cx="12192001" cy="6858000"/>
          </a:xfrm>
          <a:prstGeom prst="rect">
            <a:avLst/>
          </a:prstGeom>
        </p:spPr>
      </p:pic>
      <p:sp>
        <p:nvSpPr>
          <p:cNvPr id="3" name="Rektangel 2">
            <a:extLst>
              <a:ext uri="{FF2B5EF4-FFF2-40B4-BE49-F238E27FC236}">
                <a16:creationId xmlns:a16="http://schemas.microsoft.com/office/drawing/2014/main" id="{C7D894D7-F169-4DC6-A928-E724EDB13046}"/>
              </a:ext>
            </a:extLst>
          </p:cNvPr>
          <p:cNvSpPr/>
          <p:nvPr/>
        </p:nvSpPr>
        <p:spPr>
          <a:xfrm>
            <a:off x="6753213" y="6469577"/>
            <a:ext cx="6096000" cy="307777"/>
          </a:xfrm>
          <a:prstGeom prst="rect">
            <a:avLst/>
          </a:prstGeom>
        </p:spPr>
        <p:txBody>
          <a:bodyPr>
            <a:spAutoFit/>
          </a:bodyPr>
          <a:lstStyle/>
          <a:p>
            <a:r>
              <a:rPr lang="nb-NO" sz="1400" dirty="0"/>
              <a:t>2. Bruk kommunenes styringssystem og mulighetene i planlovgivingen </a:t>
            </a:r>
          </a:p>
        </p:txBody>
      </p:sp>
      <p:sp>
        <p:nvSpPr>
          <p:cNvPr id="5" name="TekstSylinder 4">
            <a:extLst>
              <a:ext uri="{FF2B5EF4-FFF2-40B4-BE49-F238E27FC236}">
                <a16:creationId xmlns:a16="http://schemas.microsoft.com/office/drawing/2014/main" id="{F6407DA5-DFB4-48B1-9C02-1390C9AF4DC6}"/>
              </a:ext>
            </a:extLst>
          </p:cNvPr>
          <p:cNvSpPr txBox="1"/>
          <p:nvPr/>
        </p:nvSpPr>
        <p:spPr>
          <a:xfrm>
            <a:off x="1" y="6588690"/>
            <a:ext cx="4546947" cy="253916"/>
          </a:xfrm>
          <a:prstGeom prst="rect">
            <a:avLst/>
          </a:prstGeom>
          <a:noFill/>
        </p:spPr>
        <p:txBody>
          <a:bodyPr wrap="square" rtlCol="0">
            <a:spAutoFit/>
          </a:bodyPr>
          <a:lstStyle/>
          <a:p>
            <a:r>
              <a:rPr lang="nb-NO" sz="1050" dirty="0"/>
              <a:t>Kilde:  Kunnskapsgrunnlag for en kommunal boligpolitikk, Oslo kommune</a:t>
            </a:r>
          </a:p>
        </p:txBody>
      </p:sp>
    </p:spTree>
    <p:extLst>
      <p:ext uri="{BB962C8B-B14F-4D97-AF65-F5344CB8AC3E}">
        <p14:creationId xmlns:p14="http://schemas.microsoft.com/office/powerpoint/2010/main" val="3240044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solidFill>
                  <a:srgbClr val="001A58"/>
                </a:solidFill>
              </a:rPr>
              <a:t>Refleksjonsspørsmål 2</a:t>
            </a:r>
          </a:p>
        </p:txBody>
      </p:sp>
      <p:pic>
        <p:nvPicPr>
          <p:cNvPr id="11" name="Bilde 10"/>
          <p:cNvPicPr>
            <a:picLocks noChangeAspect="1"/>
          </p:cNvPicPr>
          <p:nvPr/>
        </p:nvPicPr>
        <p:blipFill>
          <a:blip r:embed="rId3"/>
          <a:stretch>
            <a:fillRect/>
          </a:stretch>
        </p:blipFill>
        <p:spPr>
          <a:xfrm flipH="1">
            <a:off x="1619075" y="2059126"/>
            <a:ext cx="5384675" cy="2198793"/>
          </a:xfrm>
          <a:prstGeom prst="rect">
            <a:avLst/>
          </a:prstGeom>
        </p:spPr>
      </p:pic>
      <p:sp>
        <p:nvSpPr>
          <p:cNvPr id="12" name="Rektangel 11"/>
          <p:cNvSpPr/>
          <p:nvPr/>
        </p:nvSpPr>
        <p:spPr>
          <a:xfrm>
            <a:off x="1805908" y="2683720"/>
            <a:ext cx="5197842" cy="830997"/>
          </a:xfrm>
          <a:prstGeom prst="rect">
            <a:avLst/>
          </a:prstGeom>
        </p:spPr>
        <p:txBody>
          <a:bodyPr wrap="square">
            <a:spAutoFit/>
          </a:bodyPr>
          <a:lstStyle/>
          <a:p>
            <a:pPr lvl="0" algn="ctr"/>
            <a:r>
              <a:rPr lang="nb-NO" sz="2400" dirty="0">
                <a:solidFill>
                  <a:srgbClr val="001A58"/>
                </a:solidFill>
                <a:latin typeface="+mj-lt"/>
              </a:rPr>
              <a:t>Utnytter kommunen styringssystemet og mulighetene i planlovgivningen? </a:t>
            </a:r>
          </a:p>
        </p:txBody>
      </p:sp>
      <p:sp>
        <p:nvSpPr>
          <p:cNvPr id="2" name="TekstSylinder 1"/>
          <p:cNvSpPr txBox="1"/>
          <p:nvPr/>
        </p:nvSpPr>
        <p:spPr>
          <a:xfrm>
            <a:off x="3827973" y="3640087"/>
            <a:ext cx="3943350" cy="400110"/>
          </a:xfrm>
          <a:prstGeom prst="rect">
            <a:avLst/>
          </a:prstGeom>
          <a:noFill/>
        </p:spPr>
        <p:txBody>
          <a:bodyPr wrap="square" rtlCol="0">
            <a:spAutoFit/>
          </a:bodyPr>
          <a:lstStyle/>
          <a:p>
            <a:r>
              <a:rPr lang="nb-NO" sz="2000" dirty="0">
                <a:solidFill>
                  <a:srgbClr val="001A58"/>
                </a:solidFill>
              </a:rPr>
              <a:t>Drøfting i grupper 20 min + plenum</a:t>
            </a:r>
          </a:p>
        </p:txBody>
      </p:sp>
      <p:sp>
        <p:nvSpPr>
          <p:cNvPr id="3" name="TekstSylinder 2"/>
          <p:cNvSpPr txBox="1"/>
          <p:nvPr/>
        </p:nvSpPr>
        <p:spPr>
          <a:xfrm>
            <a:off x="8126656" y="623877"/>
            <a:ext cx="3707130" cy="4370427"/>
          </a:xfrm>
          <a:prstGeom prst="rect">
            <a:avLst/>
          </a:prstGeom>
          <a:noFill/>
        </p:spPr>
        <p:txBody>
          <a:bodyPr wrap="square" rtlCol="0">
            <a:spAutoFit/>
          </a:bodyPr>
          <a:lstStyle/>
          <a:p>
            <a:r>
              <a:rPr lang="nb-NO" sz="2000" b="1" dirty="0">
                <a:solidFill>
                  <a:srgbClr val="001A58"/>
                </a:solidFill>
              </a:rPr>
              <a:t>Utnytt kommunens styringssystem og mulighetene i planlovgivningen  </a:t>
            </a:r>
          </a:p>
          <a:p>
            <a:endParaRPr lang="nb-NO" sz="2000" b="1" dirty="0">
              <a:solidFill>
                <a:srgbClr val="001A58"/>
              </a:solidFill>
            </a:endParaRPr>
          </a:p>
          <a:p>
            <a:pPr marL="285750" indent="-285750">
              <a:buFont typeface="Arial" panose="020B0604020202020204" pitchFamily="34" charset="0"/>
              <a:buChar char="•"/>
            </a:pPr>
            <a:r>
              <a:rPr lang="nb-NO" sz="2000" i="1" dirty="0">
                <a:solidFill>
                  <a:srgbClr val="001A58"/>
                </a:solidFill>
              </a:rPr>
              <a:t>Gode langsiktige mål i  kommuneplanleggingen</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Avsett ressurser til gjennomføring</a:t>
            </a:r>
          </a:p>
          <a:p>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Boligpoliske ambisjonene følges opp i  arealplaner og utbyggingsavtaler</a:t>
            </a:r>
          </a:p>
          <a:p>
            <a:endParaRPr lang="nb-NO" dirty="0"/>
          </a:p>
        </p:txBody>
      </p:sp>
    </p:spTree>
    <p:extLst>
      <p:ext uri="{BB962C8B-B14F-4D97-AF65-F5344CB8AC3E}">
        <p14:creationId xmlns:p14="http://schemas.microsoft.com/office/powerpoint/2010/main" val="34802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C1F6B8-5ED1-4C72-B5E3-AE696A83805C}"/>
              </a:ext>
            </a:extLst>
          </p:cNvPr>
          <p:cNvSpPr>
            <a:spLocks noGrp="1"/>
          </p:cNvSpPr>
          <p:nvPr>
            <p:ph type="title"/>
          </p:nvPr>
        </p:nvSpPr>
        <p:spPr>
          <a:xfrm>
            <a:off x="740150" y="15180"/>
            <a:ext cx="10972800" cy="1143000"/>
          </a:xfrm>
        </p:spPr>
        <p:txBody>
          <a:bodyPr/>
          <a:lstStyle/>
          <a:p>
            <a:r>
              <a:rPr lang="nb-NO" dirty="0"/>
              <a:t>Sentrale begreper </a:t>
            </a:r>
          </a:p>
        </p:txBody>
      </p:sp>
      <p:graphicFrame>
        <p:nvGraphicFramePr>
          <p:cNvPr id="5" name="Tabell 5">
            <a:extLst>
              <a:ext uri="{FF2B5EF4-FFF2-40B4-BE49-F238E27FC236}">
                <a16:creationId xmlns:a16="http://schemas.microsoft.com/office/drawing/2014/main" id="{D559A9E9-3A94-48D7-A149-A98EA4D48A51}"/>
              </a:ext>
            </a:extLst>
          </p:cNvPr>
          <p:cNvGraphicFramePr>
            <a:graphicFrameLocks noGrp="1"/>
          </p:cNvGraphicFramePr>
          <p:nvPr>
            <p:ph sz="half" idx="2"/>
            <p:extLst>
              <p:ext uri="{D42A27DB-BD31-4B8C-83A1-F6EECF244321}">
                <p14:modId xmlns:p14="http://schemas.microsoft.com/office/powerpoint/2010/main" val="2254611008"/>
              </p:ext>
            </p:extLst>
          </p:nvPr>
        </p:nvGraphicFramePr>
        <p:xfrm>
          <a:off x="785870" y="1050947"/>
          <a:ext cx="10881360" cy="5669280"/>
        </p:xfrm>
        <a:graphic>
          <a:graphicData uri="http://schemas.openxmlformats.org/drawingml/2006/table">
            <a:tbl>
              <a:tblPr firstRow="1" bandRow="1">
                <a:tableStyleId>{5C22544A-7EE6-4342-B048-85BDC9FD1C3A}</a:tableStyleId>
              </a:tblPr>
              <a:tblGrid>
                <a:gridCol w="1886517">
                  <a:extLst>
                    <a:ext uri="{9D8B030D-6E8A-4147-A177-3AD203B41FA5}">
                      <a16:colId xmlns:a16="http://schemas.microsoft.com/office/drawing/2014/main" val="585251573"/>
                    </a:ext>
                  </a:extLst>
                </a:gridCol>
                <a:gridCol w="8994843">
                  <a:extLst>
                    <a:ext uri="{9D8B030D-6E8A-4147-A177-3AD203B41FA5}">
                      <a16:colId xmlns:a16="http://schemas.microsoft.com/office/drawing/2014/main" val="783374350"/>
                    </a:ext>
                  </a:extLst>
                </a:gridCol>
              </a:tblGrid>
              <a:tr h="370840">
                <a:tc>
                  <a:txBody>
                    <a:bodyPr/>
                    <a:lstStyle/>
                    <a:p>
                      <a:r>
                        <a:rPr lang="nb-NO" b="1" dirty="0">
                          <a:solidFill>
                            <a:schemeClr val="tx1"/>
                          </a:solidFill>
                        </a:rPr>
                        <a:t>Sosial bærekraft</a:t>
                      </a:r>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tc>
                  <a:txBody>
                    <a:bodyPr/>
                    <a:lstStyle/>
                    <a:p>
                      <a:r>
                        <a:rPr lang="nb-NO" sz="1600" b="0" dirty="0">
                          <a:solidFill>
                            <a:schemeClr val="tx1"/>
                          </a:solidFill>
                        </a:rPr>
                        <a:t>Bærekraftig utvikling rommer både miljømessig, økonomisk og sosial bærekraft. Sosial bærekraft brukes gjerne om temaer som lik/rettferdig tilgang til ressurser, helsefremmende lokalsamfunn, sosiale nettverk og </a:t>
                      </a:r>
                      <a:r>
                        <a:rPr lang="nb-NO" sz="1600" b="0" dirty="0" err="1">
                          <a:solidFill>
                            <a:schemeClr val="tx1"/>
                          </a:solidFill>
                        </a:rPr>
                        <a:t>stedstilhøringhet</a:t>
                      </a:r>
                      <a:r>
                        <a:rPr lang="nb-NO" sz="1600" b="0" dirty="0">
                          <a:solidFill>
                            <a:schemeClr val="tx1"/>
                          </a:solidFill>
                        </a:rPr>
                        <a:t>. Tilgang til bolig kan defineres som en del av den sosiale bærekraften i by- og stedsutvikling.  </a:t>
                      </a:r>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699080327"/>
                  </a:ext>
                </a:extLst>
              </a:tr>
              <a:tr h="370840">
                <a:tc>
                  <a:txBody>
                    <a:bodyPr/>
                    <a:lstStyle/>
                    <a:p>
                      <a:r>
                        <a:rPr lang="nb-NO" b="1" dirty="0"/>
                        <a:t>Bolig for alle</a:t>
                      </a:r>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tc>
                  <a:txBody>
                    <a:bodyPr/>
                    <a:lstStyle/>
                    <a:p>
                      <a:r>
                        <a:rPr lang="nb-NO" sz="1600" dirty="0"/>
                        <a:t>Denne intensjonen ligger til grunn for den nasjonale boligpolitikken i Norge, og innebærer at vanskeligstilte, barnefamilier og andre boligsøkere med lavere inntekter sikres mulighet for å bo i en klimavennlig by- og tettstedsstruktur (</a:t>
                      </a:r>
                      <a:r>
                        <a:rPr lang="nb-NO" sz="1600" dirty="0" err="1"/>
                        <a:t>jfr</a:t>
                      </a:r>
                      <a:r>
                        <a:rPr lang="nb-NO" sz="1600" dirty="0"/>
                        <a:t> punktet over om sosial bærekraft), herunder mulighet for å eie sin egen bolig. </a:t>
                      </a:r>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181542506"/>
                  </a:ext>
                </a:extLst>
              </a:tr>
              <a:tr h="370840">
                <a:tc>
                  <a:txBody>
                    <a:bodyPr/>
                    <a:lstStyle/>
                    <a:p>
                      <a:r>
                        <a:rPr lang="nb-NO" b="1" dirty="0"/>
                        <a:t>Sosioøkonomiske forhold</a:t>
                      </a:r>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tc>
                  <a:txBody>
                    <a:bodyPr/>
                    <a:lstStyle/>
                    <a:p>
                      <a:r>
                        <a:rPr lang="nb-NO" sz="1600" b="0" i="0" kern="1200" dirty="0">
                          <a:solidFill>
                            <a:schemeClr val="dk1"/>
                          </a:solidFill>
                          <a:effectLst/>
                          <a:latin typeface="+mn-lt"/>
                          <a:ea typeface="+mn-ea"/>
                          <a:cs typeface="+mn-cs"/>
                        </a:rPr>
                        <a:t>Faguttrykk innenfor samfunnsvitenskapene som betyr at noe har å gjøre både med sosiale og økonomiske forhold, eller er knyttet til samspillet mellom disse. Uttrykket brukes særlig i sammenhenger som sosioøkonomisk status og sosioøkonomisk ulikhet. </a:t>
                      </a:r>
                      <a:endParaRPr lang="nb-NO" sz="1600" dirty="0"/>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548684145"/>
                  </a:ext>
                </a:extLst>
              </a:tr>
              <a:tr h="370840">
                <a:tc>
                  <a:txBody>
                    <a:bodyPr/>
                    <a:lstStyle/>
                    <a:p>
                      <a:r>
                        <a:rPr lang="nb-NO" b="1" dirty="0"/>
                        <a:t>Heterogenitet</a:t>
                      </a:r>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tc>
                  <a:txBody>
                    <a:bodyPr/>
                    <a:lstStyle/>
                    <a:p>
                      <a:r>
                        <a:rPr lang="nb-NO" sz="1600" dirty="0"/>
                        <a:t>I boligsammenheng betyr dette mangfoldige bomiljøer og nabolag, med variasjon i sosial og økonomisk bakgrunn.</a:t>
                      </a:r>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196396723"/>
                  </a:ext>
                </a:extLst>
              </a:tr>
              <a:tr h="370840">
                <a:tc>
                  <a:txBody>
                    <a:bodyPr/>
                    <a:lstStyle/>
                    <a:p>
                      <a:r>
                        <a:rPr lang="nb-NO" b="1" dirty="0"/>
                        <a:t>Boligsosialt arbeid</a:t>
                      </a:r>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tc>
                  <a:txBody>
                    <a:bodyPr/>
                    <a:lstStyle/>
                    <a:p>
                      <a:pPr marL="0" indent="0">
                        <a:buNone/>
                      </a:pPr>
                      <a:r>
                        <a:rPr lang="nb-NO" sz="1600" dirty="0"/>
                        <a:t>Kommunes lovpålagte roller og oppgaver for å skaffe boliger til vanskeligstilte på boligmarkedet og styrke den enkeltes mulighet til å mestre boforholdet. Vanskeligstilte på boligmarkedet er personer og familier som ikke har mulighet til å skaffe seg og/eller opprettholde et tilfredsstillende boforhold på egen hånd. Det kommunale ansvaret overfor disse gruppene handler om å gi råd og veiledning, skaffe egnede boliger, tildele økonomisk støtte, iverksette bo- og nærmiljøtiltak, og å gi oppfølging og tjenester i hjemmet.</a:t>
                      </a:r>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749401591"/>
                  </a:ext>
                </a:extLst>
              </a:tr>
              <a:tr h="370840">
                <a:tc>
                  <a:txBody>
                    <a:bodyPr/>
                    <a:lstStyle/>
                    <a:p>
                      <a:r>
                        <a:rPr lang="nb-NO" b="1" dirty="0"/>
                        <a:t>Boligforsynings-strategi</a:t>
                      </a:r>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tc>
                  <a:txBody>
                    <a:bodyPr/>
                    <a:lstStyle/>
                    <a:p>
                      <a:r>
                        <a:rPr lang="nb-NO" sz="1600" dirty="0"/>
                        <a:t>Temaplan e.l. med mål og strategier for utvikling av kommunens boligpolitikk. Dokumentet er ofte basert på et kunnskapsgrunnlag der befolkningsprognoser er supplert med grundigere analyser både av eksisterende boligmasse og innbyggeres boligpreferanser. </a:t>
                      </a:r>
                    </a:p>
                  </a:txBody>
                  <a:tcPr>
                    <a:gradFill>
                      <a:gsLst>
                        <a:gs pos="0">
                          <a:schemeClr val="accent1">
                            <a:lumMod val="5000"/>
                            <a:lumOff val="95000"/>
                          </a:schemeClr>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562573064"/>
                  </a:ext>
                </a:extLst>
              </a:tr>
            </a:tbl>
          </a:graphicData>
        </a:graphic>
      </p:graphicFrame>
    </p:spTree>
    <p:extLst>
      <p:ext uri="{BB962C8B-B14F-4D97-AF65-F5344CB8AC3E}">
        <p14:creationId xmlns:p14="http://schemas.microsoft.com/office/powerpoint/2010/main" val="559301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B9BCDAE-84F1-4C19-B810-66374341E302}"/>
              </a:ext>
            </a:extLst>
          </p:cNvPr>
          <p:cNvSpPr>
            <a:spLocks noGrp="1"/>
          </p:cNvSpPr>
          <p:nvPr>
            <p:ph type="title"/>
          </p:nvPr>
        </p:nvSpPr>
        <p:spPr/>
        <p:txBody>
          <a:bodyPr/>
          <a:lstStyle/>
          <a:p>
            <a:r>
              <a:rPr lang="nb-NO" dirty="0"/>
              <a:t>3. Avklar administrativ ansvarsplassering og organisering </a:t>
            </a:r>
          </a:p>
        </p:txBody>
      </p:sp>
      <p:sp>
        <p:nvSpPr>
          <p:cNvPr id="6" name="Plassholder for innhold 5">
            <a:extLst>
              <a:ext uri="{FF2B5EF4-FFF2-40B4-BE49-F238E27FC236}">
                <a16:creationId xmlns:a16="http://schemas.microsoft.com/office/drawing/2014/main" id="{160D8A36-FBB2-4735-BDF4-FC1E3F32F58C}"/>
              </a:ext>
            </a:extLst>
          </p:cNvPr>
          <p:cNvSpPr>
            <a:spLocks noGrp="1"/>
          </p:cNvSpPr>
          <p:nvPr>
            <p:ph sz="half" idx="1"/>
          </p:nvPr>
        </p:nvSpPr>
        <p:spPr>
          <a:xfrm>
            <a:off x="609600" y="1967113"/>
            <a:ext cx="7003312" cy="4670170"/>
          </a:xfrm>
        </p:spPr>
        <p:txBody>
          <a:bodyPr>
            <a:normAutofit fontScale="92500" lnSpcReduction="10000"/>
          </a:bodyPr>
          <a:lstStyle/>
          <a:p>
            <a:r>
              <a:rPr lang="nb-NO" sz="2600" dirty="0"/>
              <a:t>Det tverrsektorielle ansvaret må gis et organisatorisk svar: sikre kunnskapsbygging, kontinuitet, sammenheng og tverrfaglig tyngde. </a:t>
            </a:r>
          </a:p>
          <a:p>
            <a:endParaRPr lang="nb-NO" sz="2600" dirty="0"/>
          </a:p>
          <a:p>
            <a:r>
              <a:rPr lang="nb-NO" sz="2600" dirty="0"/>
              <a:t>Identifiser hovedansvarlig(e) med tydelig mandat til reell koordinering i alle faser av det boligpolitiske arbeidet. Arbeidet må være forankret hos kommunens øverste ledelse. </a:t>
            </a:r>
            <a:br>
              <a:rPr lang="nb-NO" sz="2600" dirty="0"/>
            </a:br>
            <a:endParaRPr lang="nb-NO" sz="2600" dirty="0"/>
          </a:p>
          <a:p>
            <a:r>
              <a:rPr lang="nb-NO" sz="2600" dirty="0"/>
              <a:t>Gjerne en form for prosjekt- eller matriseorganisering som sikrer ivaretakelse av det tverrfaglige ansvaret. </a:t>
            </a:r>
            <a:br>
              <a:rPr lang="nb-NO" dirty="0"/>
            </a:br>
            <a:endParaRPr lang="nb-NO" dirty="0"/>
          </a:p>
          <a:p>
            <a:endParaRPr lang="nb-NO" dirty="0"/>
          </a:p>
          <a:p>
            <a:endParaRPr lang="nb-NO" dirty="0"/>
          </a:p>
        </p:txBody>
      </p:sp>
      <p:graphicFrame>
        <p:nvGraphicFramePr>
          <p:cNvPr id="3" name="Diagram 2">
            <a:extLst>
              <a:ext uri="{FF2B5EF4-FFF2-40B4-BE49-F238E27FC236}">
                <a16:creationId xmlns:a16="http://schemas.microsoft.com/office/drawing/2014/main" id="{86C72608-2623-4DBC-AF3F-CE97334A704B}"/>
              </a:ext>
            </a:extLst>
          </p:cNvPr>
          <p:cNvGraphicFramePr/>
          <p:nvPr>
            <p:extLst>
              <p:ext uri="{D42A27DB-BD31-4B8C-83A1-F6EECF244321}">
                <p14:modId xmlns:p14="http://schemas.microsoft.com/office/powerpoint/2010/main" val="648558628"/>
              </p:ext>
            </p:extLst>
          </p:nvPr>
        </p:nvGraphicFramePr>
        <p:xfrm>
          <a:off x="7612912" y="1707054"/>
          <a:ext cx="4064564" cy="3791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kstSylinder 8">
            <a:extLst>
              <a:ext uri="{FF2B5EF4-FFF2-40B4-BE49-F238E27FC236}">
                <a16:creationId xmlns:a16="http://schemas.microsoft.com/office/drawing/2014/main" id="{F989C721-F39B-448B-AEA0-2FDE19870659}"/>
              </a:ext>
            </a:extLst>
          </p:cNvPr>
          <p:cNvSpPr txBox="1"/>
          <p:nvPr/>
        </p:nvSpPr>
        <p:spPr>
          <a:xfrm>
            <a:off x="7612912" y="5507053"/>
            <a:ext cx="4458846" cy="400110"/>
          </a:xfrm>
          <a:prstGeom prst="rect">
            <a:avLst/>
          </a:prstGeom>
          <a:noFill/>
        </p:spPr>
        <p:txBody>
          <a:bodyPr wrap="square" rtlCol="0">
            <a:spAutoFit/>
          </a:bodyPr>
          <a:lstStyle/>
          <a:p>
            <a:r>
              <a:rPr lang="nb-NO" sz="1000" dirty="0"/>
              <a:t>Eksempler på kommunale virksomheter som er sentrale i det flerfaglige boligpolitiske arbeidet. </a:t>
            </a:r>
          </a:p>
        </p:txBody>
      </p:sp>
    </p:spTree>
    <p:extLst>
      <p:ext uri="{BB962C8B-B14F-4D97-AF65-F5344CB8AC3E}">
        <p14:creationId xmlns:p14="http://schemas.microsoft.com/office/powerpoint/2010/main" val="300874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solidFill>
                  <a:srgbClr val="001A58"/>
                </a:solidFill>
              </a:rPr>
              <a:t>Refleksjonsspørsmål 3</a:t>
            </a:r>
          </a:p>
        </p:txBody>
      </p:sp>
      <p:pic>
        <p:nvPicPr>
          <p:cNvPr id="11" name="Bilde 10"/>
          <p:cNvPicPr>
            <a:picLocks noChangeAspect="1"/>
          </p:cNvPicPr>
          <p:nvPr/>
        </p:nvPicPr>
        <p:blipFill>
          <a:blip r:embed="rId3"/>
          <a:stretch>
            <a:fillRect/>
          </a:stretch>
        </p:blipFill>
        <p:spPr>
          <a:xfrm flipH="1">
            <a:off x="1619075" y="2059126"/>
            <a:ext cx="5384675" cy="2198793"/>
          </a:xfrm>
          <a:prstGeom prst="rect">
            <a:avLst/>
          </a:prstGeom>
        </p:spPr>
      </p:pic>
      <p:sp>
        <p:nvSpPr>
          <p:cNvPr id="12" name="Rektangel 11"/>
          <p:cNvSpPr/>
          <p:nvPr/>
        </p:nvSpPr>
        <p:spPr>
          <a:xfrm>
            <a:off x="1805908" y="2683720"/>
            <a:ext cx="5197842" cy="1200329"/>
          </a:xfrm>
          <a:prstGeom prst="rect">
            <a:avLst/>
          </a:prstGeom>
        </p:spPr>
        <p:txBody>
          <a:bodyPr wrap="square">
            <a:spAutoFit/>
          </a:bodyPr>
          <a:lstStyle/>
          <a:p>
            <a:pPr algn="ctr"/>
            <a:r>
              <a:rPr lang="nb-NO" sz="2400" dirty="0">
                <a:solidFill>
                  <a:srgbClr val="001A58"/>
                </a:solidFill>
                <a:latin typeface="+mj-lt"/>
              </a:rPr>
              <a:t>Har kommunen en avklart administrativ ansvarsplassering og organisering?  </a:t>
            </a:r>
          </a:p>
          <a:p>
            <a:pPr lvl="0" algn="ctr"/>
            <a:r>
              <a:rPr lang="nb-NO" sz="2400" dirty="0">
                <a:solidFill>
                  <a:srgbClr val="001A58"/>
                </a:solidFill>
                <a:latin typeface="+mj-lt"/>
              </a:rPr>
              <a:t> </a:t>
            </a:r>
          </a:p>
        </p:txBody>
      </p:sp>
      <p:sp>
        <p:nvSpPr>
          <p:cNvPr id="2" name="TekstSylinder 1"/>
          <p:cNvSpPr txBox="1"/>
          <p:nvPr/>
        </p:nvSpPr>
        <p:spPr>
          <a:xfrm>
            <a:off x="3827973" y="3640087"/>
            <a:ext cx="3943350" cy="400110"/>
          </a:xfrm>
          <a:prstGeom prst="rect">
            <a:avLst/>
          </a:prstGeom>
          <a:noFill/>
        </p:spPr>
        <p:txBody>
          <a:bodyPr wrap="square" rtlCol="0">
            <a:spAutoFit/>
          </a:bodyPr>
          <a:lstStyle/>
          <a:p>
            <a:r>
              <a:rPr lang="nb-NO" sz="2000" dirty="0">
                <a:solidFill>
                  <a:srgbClr val="001A58"/>
                </a:solidFill>
              </a:rPr>
              <a:t>Drøfting i grupper 20 min + plenum</a:t>
            </a:r>
          </a:p>
        </p:txBody>
      </p:sp>
      <p:sp>
        <p:nvSpPr>
          <p:cNvPr id="3" name="TekstSylinder 2"/>
          <p:cNvSpPr txBox="1"/>
          <p:nvPr/>
        </p:nvSpPr>
        <p:spPr>
          <a:xfrm>
            <a:off x="8105443" y="566678"/>
            <a:ext cx="3707130" cy="4370427"/>
          </a:xfrm>
          <a:prstGeom prst="rect">
            <a:avLst/>
          </a:prstGeom>
          <a:noFill/>
        </p:spPr>
        <p:txBody>
          <a:bodyPr wrap="square" rtlCol="0">
            <a:spAutoFit/>
          </a:bodyPr>
          <a:lstStyle/>
          <a:p>
            <a:r>
              <a:rPr lang="nb-NO" sz="2000" b="1" dirty="0">
                <a:solidFill>
                  <a:srgbClr val="001A58"/>
                </a:solidFill>
              </a:rPr>
              <a:t>Avklar administrativ ansvarsplassering og organisering  </a:t>
            </a:r>
          </a:p>
          <a:p>
            <a:endParaRPr lang="nb-NO" sz="2000" b="1" i="1" dirty="0">
              <a:solidFill>
                <a:srgbClr val="001A58"/>
              </a:solidFill>
            </a:endParaRPr>
          </a:p>
          <a:p>
            <a:pPr marL="285750" indent="-285750">
              <a:buFont typeface="Arial" panose="020B0604020202020204" pitchFamily="34" charset="0"/>
              <a:buChar char="•"/>
            </a:pPr>
            <a:r>
              <a:rPr lang="nb-NO" sz="2000" i="1" dirty="0">
                <a:solidFill>
                  <a:srgbClr val="001A58"/>
                </a:solidFill>
              </a:rPr>
              <a:t>Tydelig plassering av hovedansvaret for boligpolitikk</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Gode strukturer for tverrsektorielt samarbeid om boligspørsmål</a:t>
            </a:r>
            <a:br>
              <a:rPr lang="nb-NO" sz="2000" i="1" dirty="0">
                <a:solidFill>
                  <a:srgbClr val="001A58"/>
                </a:solidFill>
              </a:rPr>
            </a:b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Forankring hos kommunens øverste ledelse. </a:t>
            </a:r>
          </a:p>
          <a:p>
            <a:endParaRPr lang="nb-NO" dirty="0"/>
          </a:p>
        </p:txBody>
      </p:sp>
    </p:spTree>
    <p:extLst>
      <p:ext uri="{BB962C8B-B14F-4D97-AF65-F5344CB8AC3E}">
        <p14:creationId xmlns:p14="http://schemas.microsoft.com/office/powerpoint/2010/main" val="341512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B9BCDAE-84F1-4C19-B810-66374341E302}"/>
              </a:ext>
            </a:extLst>
          </p:cNvPr>
          <p:cNvSpPr>
            <a:spLocks noGrp="1"/>
          </p:cNvSpPr>
          <p:nvPr>
            <p:ph type="title"/>
          </p:nvPr>
        </p:nvSpPr>
        <p:spPr/>
        <p:txBody>
          <a:bodyPr/>
          <a:lstStyle/>
          <a:p>
            <a:r>
              <a:rPr lang="nb-NO" dirty="0"/>
              <a:t>4. Vær en strategisk eiendomsaktør</a:t>
            </a:r>
          </a:p>
        </p:txBody>
      </p:sp>
      <p:sp>
        <p:nvSpPr>
          <p:cNvPr id="6" name="Plassholder for innhold 5">
            <a:extLst>
              <a:ext uri="{FF2B5EF4-FFF2-40B4-BE49-F238E27FC236}">
                <a16:creationId xmlns:a16="http://schemas.microsoft.com/office/drawing/2014/main" id="{160D8A36-FBB2-4735-BDF4-FC1E3F32F58C}"/>
              </a:ext>
            </a:extLst>
          </p:cNvPr>
          <p:cNvSpPr>
            <a:spLocks noGrp="1"/>
          </p:cNvSpPr>
          <p:nvPr>
            <p:ph sz="half" idx="1"/>
          </p:nvPr>
        </p:nvSpPr>
        <p:spPr>
          <a:xfrm>
            <a:off x="609600" y="1874276"/>
            <a:ext cx="5861538" cy="4416434"/>
          </a:xfrm>
        </p:spPr>
        <p:txBody>
          <a:bodyPr>
            <a:noAutofit/>
          </a:bodyPr>
          <a:lstStyle/>
          <a:p>
            <a:r>
              <a:rPr lang="nb-NO" sz="2400" dirty="0"/>
              <a:t>De færreste salg av kommunale tomter brukes til å nå spesifikke boligpolitiske mål.</a:t>
            </a:r>
            <a:br>
              <a:rPr lang="nb-NO" sz="2400" dirty="0"/>
            </a:br>
            <a:endParaRPr lang="nb-NO" sz="2400" dirty="0"/>
          </a:p>
          <a:p>
            <a:r>
              <a:rPr lang="nb-NO" sz="2400" dirty="0"/>
              <a:t>Rollen som tomteeier gir kommunen mulighet til å sette vilkår/klausuler ved salg.</a:t>
            </a:r>
            <a:br>
              <a:rPr lang="nb-NO" sz="2400" dirty="0"/>
            </a:br>
            <a:r>
              <a:rPr lang="nb-NO" sz="2400" dirty="0"/>
              <a:t> </a:t>
            </a:r>
          </a:p>
          <a:p>
            <a:r>
              <a:rPr lang="nb-NO" sz="2400" dirty="0"/>
              <a:t>Profesjonalisering av eiendomsaktørrollen gjennom kommunale foretak – fordeler og utfordringer. </a:t>
            </a:r>
          </a:p>
        </p:txBody>
      </p:sp>
      <p:sp>
        <p:nvSpPr>
          <p:cNvPr id="2" name="TekstSylinder 1">
            <a:extLst>
              <a:ext uri="{FF2B5EF4-FFF2-40B4-BE49-F238E27FC236}">
                <a16:creationId xmlns:a16="http://schemas.microsoft.com/office/drawing/2014/main" id="{226F1419-83FF-413D-AF46-6EC78C414C1B}"/>
              </a:ext>
            </a:extLst>
          </p:cNvPr>
          <p:cNvSpPr txBox="1"/>
          <p:nvPr/>
        </p:nvSpPr>
        <p:spPr>
          <a:xfrm>
            <a:off x="6623824" y="4973444"/>
            <a:ext cx="4958576" cy="276999"/>
          </a:xfrm>
          <a:prstGeom prst="rect">
            <a:avLst/>
          </a:prstGeom>
          <a:noFill/>
        </p:spPr>
        <p:txBody>
          <a:bodyPr wrap="square" rtlCol="0">
            <a:spAutoFit/>
          </a:bodyPr>
          <a:lstStyle/>
          <a:p>
            <a:r>
              <a:rPr lang="nb-NO" sz="1200" dirty="0"/>
              <a:t>Kilde: Stavanger Utvikling KF (nettside) </a:t>
            </a:r>
          </a:p>
        </p:txBody>
      </p:sp>
      <p:pic>
        <p:nvPicPr>
          <p:cNvPr id="1026" name="Picture 2" descr="Stavanger Utvikling: nettside • procontra • Reklamebyrå i Stavanger">
            <a:extLst>
              <a:ext uri="{FF2B5EF4-FFF2-40B4-BE49-F238E27FC236}">
                <a16:creationId xmlns:a16="http://schemas.microsoft.com/office/drawing/2014/main" id="{9768E82F-20EC-4ED5-AB6F-358B09F2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138" y="1904512"/>
            <a:ext cx="5483828" cy="308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064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063AE7-3AA0-41B0-AFD0-2D3D0DAF6AE1}"/>
              </a:ext>
            </a:extLst>
          </p:cNvPr>
          <p:cNvSpPr>
            <a:spLocks noGrp="1"/>
          </p:cNvSpPr>
          <p:nvPr>
            <p:ph type="title"/>
          </p:nvPr>
        </p:nvSpPr>
        <p:spPr>
          <a:xfrm>
            <a:off x="609600" y="427910"/>
            <a:ext cx="10972800" cy="1143000"/>
          </a:xfrm>
        </p:spPr>
        <p:txBody>
          <a:bodyPr/>
          <a:lstStyle/>
          <a:p>
            <a:r>
              <a:rPr lang="nb-NO" dirty="0"/>
              <a:t>Salg av kommunal tomt med klausuler </a:t>
            </a:r>
          </a:p>
        </p:txBody>
      </p:sp>
      <p:sp>
        <p:nvSpPr>
          <p:cNvPr id="3" name="Plassholder for innhold 2">
            <a:extLst>
              <a:ext uri="{FF2B5EF4-FFF2-40B4-BE49-F238E27FC236}">
                <a16:creationId xmlns:a16="http://schemas.microsoft.com/office/drawing/2014/main" id="{3C137B0F-C339-4AFD-8AEC-4FB77CE35DB3}"/>
              </a:ext>
            </a:extLst>
          </p:cNvPr>
          <p:cNvSpPr>
            <a:spLocks noGrp="1"/>
          </p:cNvSpPr>
          <p:nvPr>
            <p:ph sz="half" idx="1"/>
          </p:nvPr>
        </p:nvSpPr>
        <p:spPr>
          <a:xfrm>
            <a:off x="609599" y="1529617"/>
            <a:ext cx="5881635" cy="4900473"/>
          </a:xfrm>
          <a:solidFill>
            <a:schemeClr val="accent5">
              <a:lumMod val="20000"/>
              <a:lumOff val="80000"/>
            </a:schemeClr>
          </a:solidFill>
        </p:spPr>
        <p:txBody>
          <a:bodyPr>
            <a:noAutofit/>
          </a:bodyPr>
          <a:lstStyle/>
          <a:p>
            <a:pPr marL="0" indent="0" fontAlgn="base">
              <a:buNone/>
            </a:pPr>
            <a:r>
              <a:rPr lang="nb-NO" sz="2400" b="1" dirty="0"/>
              <a:t>«Det gode nabolag»</a:t>
            </a:r>
            <a:endParaRPr lang="nb-NO" sz="2400" dirty="0"/>
          </a:p>
          <a:p>
            <a:r>
              <a:rPr lang="nb-NO" sz="2400" dirty="0"/>
              <a:t>Innovasjonsprosjekt innenfor boligutvikling. Utviklet i samarbeid mellom Bærum kommune og Husbanken. </a:t>
            </a:r>
          </a:p>
          <a:p>
            <a:r>
              <a:rPr lang="nb-NO" sz="2400" dirty="0"/>
              <a:t>Salg av kommunal eiendom som pilotprosjekt. </a:t>
            </a:r>
          </a:p>
          <a:p>
            <a:r>
              <a:rPr lang="nb-NO" sz="2400" dirty="0"/>
              <a:t>Salgsprosess i det åpne markedet: pris + konsept.   </a:t>
            </a:r>
          </a:p>
          <a:p>
            <a:r>
              <a:rPr lang="nb-NO" sz="2400" dirty="0"/>
              <a:t>Blanding av omsorgsboliger for utviklingshemmende eller eldre og boliger til andre målgrupper, i kombinasjon med boliger til det ordinære markedet.</a:t>
            </a:r>
          </a:p>
        </p:txBody>
      </p:sp>
      <p:pic>
        <p:nvPicPr>
          <p:cNvPr id="5" name="Plassholder for innhold 4">
            <a:extLst>
              <a:ext uri="{FF2B5EF4-FFF2-40B4-BE49-F238E27FC236}">
                <a16:creationId xmlns:a16="http://schemas.microsoft.com/office/drawing/2014/main" id="{96B2451E-B8E4-4E42-970E-0EC7714C6B53}"/>
              </a:ext>
            </a:extLst>
          </p:cNvPr>
          <p:cNvPicPr>
            <a:picLocks noGrp="1" noChangeAspect="1"/>
          </p:cNvPicPr>
          <p:nvPr>
            <p:ph sz="half" idx="2"/>
          </p:nvPr>
        </p:nvPicPr>
        <p:blipFill>
          <a:blip r:embed="rId3"/>
          <a:stretch>
            <a:fillRect/>
          </a:stretch>
        </p:blipFill>
        <p:spPr>
          <a:xfrm>
            <a:off x="6785055" y="1529617"/>
            <a:ext cx="4978213" cy="4597106"/>
          </a:xfrm>
          <a:prstGeom prst="rect">
            <a:avLst/>
          </a:prstGeom>
          <a:ln>
            <a:noFill/>
          </a:ln>
          <a:effectLst>
            <a:outerShdw blurRad="292100" dist="139700" dir="2700000" algn="tl" rotWithShape="0">
              <a:srgbClr val="333333">
                <a:alpha val="65000"/>
              </a:srgbClr>
            </a:outerShdw>
          </a:effectLst>
        </p:spPr>
      </p:pic>
      <p:sp>
        <p:nvSpPr>
          <p:cNvPr id="4" name="Rektangel 3">
            <a:extLst>
              <a:ext uri="{FF2B5EF4-FFF2-40B4-BE49-F238E27FC236}">
                <a16:creationId xmlns:a16="http://schemas.microsoft.com/office/drawing/2014/main" id="{6BB7C27D-FFA8-4A6B-BED6-3E96A49AAD9A}"/>
              </a:ext>
            </a:extLst>
          </p:cNvPr>
          <p:cNvSpPr/>
          <p:nvPr/>
        </p:nvSpPr>
        <p:spPr>
          <a:xfrm>
            <a:off x="9274162" y="98305"/>
            <a:ext cx="2762872" cy="307777"/>
          </a:xfrm>
          <a:prstGeom prst="rect">
            <a:avLst/>
          </a:prstGeom>
        </p:spPr>
        <p:txBody>
          <a:bodyPr wrap="none">
            <a:spAutoFit/>
          </a:bodyPr>
          <a:lstStyle/>
          <a:p>
            <a:r>
              <a:rPr lang="nb-NO" sz="1400" dirty="0"/>
              <a:t>4. Vær en strategisk eiendomsaktør</a:t>
            </a:r>
          </a:p>
        </p:txBody>
      </p:sp>
    </p:spTree>
    <p:extLst>
      <p:ext uri="{BB962C8B-B14F-4D97-AF65-F5344CB8AC3E}">
        <p14:creationId xmlns:p14="http://schemas.microsoft.com/office/powerpoint/2010/main" val="1811251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sz="half" idx="1"/>
          </p:nvPr>
        </p:nvSpPr>
        <p:spPr/>
        <p:txBody>
          <a:bodyPr/>
          <a:lstStyle/>
          <a:p>
            <a:endParaRPr lang="nb-NO"/>
          </a:p>
        </p:txBody>
      </p:sp>
      <p:sp>
        <p:nvSpPr>
          <p:cNvPr id="4" name="Content Placeholder 3"/>
          <p:cNvSpPr>
            <a:spLocks noGrp="1"/>
          </p:cNvSpPr>
          <p:nvPr>
            <p:ph sz="half" idx="2"/>
          </p:nvPr>
        </p:nvSpPr>
        <p:spPr/>
        <p:txBody>
          <a:bodyPr/>
          <a:lstStyle/>
          <a:p>
            <a:endParaRPr lang="nb-NO"/>
          </a:p>
        </p:txBody>
      </p:sp>
      <p:pic>
        <p:nvPicPr>
          <p:cNvPr id="5" name="Picture 4"/>
          <p:cNvPicPr>
            <a:picLocks noChangeAspect="1"/>
          </p:cNvPicPr>
          <p:nvPr/>
        </p:nvPicPr>
        <p:blipFill rotWithShape="1">
          <a:blip r:embed="rId3"/>
          <a:srcRect l="9563" t="18543" r="11558" b="2836"/>
          <a:stretch/>
        </p:blipFill>
        <p:spPr>
          <a:xfrm>
            <a:off x="141515" y="479583"/>
            <a:ext cx="10972800" cy="592419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41515" y="6403777"/>
            <a:ext cx="2701189" cy="307777"/>
          </a:xfrm>
          <a:prstGeom prst="rect">
            <a:avLst/>
          </a:prstGeom>
          <a:noFill/>
        </p:spPr>
        <p:txBody>
          <a:bodyPr wrap="none" rtlCol="0">
            <a:spAutoFit/>
          </a:bodyPr>
          <a:lstStyle/>
          <a:p>
            <a:r>
              <a:rPr lang="nb-NO" sz="1400" b="1" dirty="0"/>
              <a:t>Prosjekt i Vallerveien 146, Bærum</a:t>
            </a:r>
          </a:p>
        </p:txBody>
      </p:sp>
      <p:sp>
        <p:nvSpPr>
          <p:cNvPr id="8" name="Snakkeboble: rektangel 7">
            <a:extLst>
              <a:ext uri="{FF2B5EF4-FFF2-40B4-BE49-F238E27FC236}">
                <a16:creationId xmlns:a16="http://schemas.microsoft.com/office/drawing/2014/main" id="{99B4BF2C-313C-4787-BEAE-3B44AB3F2C39}"/>
              </a:ext>
            </a:extLst>
          </p:cNvPr>
          <p:cNvSpPr/>
          <p:nvPr/>
        </p:nvSpPr>
        <p:spPr>
          <a:xfrm>
            <a:off x="7636041" y="736961"/>
            <a:ext cx="3359867" cy="3113144"/>
          </a:xfrm>
          <a:prstGeom prst="wedgeRectCallout">
            <a:avLst>
              <a:gd name="adj1" fmla="val -20387"/>
              <a:gd name="adj2" fmla="val 70413"/>
            </a:avLst>
          </a:prstGeom>
          <a:solidFill>
            <a:schemeClr val="bg1">
              <a:alpha val="6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base"/>
            <a:endParaRPr lang="nb-NO" dirty="0">
              <a:solidFill>
                <a:schemeClr val="tx1"/>
              </a:solidFill>
            </a:endParaRPr>
          </a:p>
          <a:p>
            <a:pPr fontAlgn="base"/>
            <a:r>
              <a:rPr lang="nb-NO" b="1" dirty="0">
                <a:solidFill>
                  <a:schemeClr val="tx1"/>
                </a:solidFill>
              </a:rPr>
              <a:t>– For Bærum kommune betyr dette at vi får sikret rimelige omsorgsboliger og boliger for førstegangskjøpere. Vi tar ut planskapte verdier og reduserer den økonomiske risikoen.</a:t>
            </a:r>
          </a:p>
          <a:p>
            <a:pPr fontAlgn="base"/>
            <a:endParaRPr lang="nb-NO" b="1" dirty="0">
              <a:solidFill>
                <a:schemeClr val="tx1"/>
              </a:solidFill>
            </a:endParaRPr>
          </a:p>
          <a:p>
            <a:pPr fontAlgn="base"/>
            <a:r>
              <a:rPr lang="nb-NO" b="1" dirty="0">
                <a:solidFill>
                  <a:schemeClr val="tx1"/>
                </a:solidFill>
              </a:rPr>
              <a:t>Liv B. Hansteen, enhetssjef Bolig, Bærum kommune</a:t>
            </a:r>
            <a:endParaRPr lang="nb-NO" dirty="0">
              <a:solidFill>
                <a:schemeClr val="tx1"/>
              </a:solidFill>
            </a:endParaRPr>
          </a:p>
        </p:txBody>
      </p:sp>
      <p:sp>
        <p:nvSpPr>
          <p:cNvPr id="7" name="Rektangel 6">
            <a:extLst>
              <a:ext uri="{FF2B5EF4-FFF2-40B4-BE49-F238E27FC236}">
                <a16:creationId xmlns:a16="http://schemas.microsoft.com/office/drawing/2014/main" id="{F90F30D4-26D4-4262-B9B9-B0AE91FC1A56}"/>
              </a:ext>
            </a:extLst>
          </p:cNvPr>
          <p:cNvSpPr/>
          <p:nvPr/>
        </p:nvSpPr>
        <p:spPr>
          <a:xfrm>
            <a:off x="9167719" y="45959"/>
            <a:ext cx="2762872" cy="307777"/>
          </a:xfrm>
          <a:prstGeom prst="rect">
            <a:avLst/>
          </a:prstGeom>
        </p:spPr>
        <p:txBody>
          <a:bodyPr wrap="none">
            <a:spAutoFit/>
          </a:bodyPr>
          <a:lstStyle/>
          <a:p>
            <a:r>
              <a:rPr lang="nb-NO" sz="1400" dirty="0"/>
              <a:t>4. Vær en strategisk eiendomsaktør</a:t>
            </a:r>
          </a:p>
        </p:txBody>
      </p:sp>
      <p:sp>
        <p:nvSpPr>
          <p:cNvPr id="9" name="TekstSylinder 8">
            <a:extLst>
              <a:ext uri="{FF2B5EF4-FFF2-40B4-BE49-F238E27FC236}">
                <a16:creationId xmlns:a16="http://schemas.microsoft.com/office/drawing/2014/main" id="{BF64BBB9-7CF8-47A5-AC2E-723DA08C7ADB}"/>
              </a:ext>
            </a:extLst>
          </p:cNvPr>
          <p:cNvSpPr txBox="1"/>
          <p:nvPr/>
        </p:nvSpPr>
        <p:spPr>
          <a:xfrm>
            <a:off x="141515" y="1308538"/>
            <a:ext cx="6590361" cy="5078313"/>
          </a:xfrm>
          <a:prstGeom prst="rect">
            <a:avLst/>
          </a:prstGeom>
          <a:solidFill>
            <a:schemeClr val="bg1"/>
          </a:solidFill>
        </p:spPr>
        <p:txBody>
          <a:bodyPr wrap="square" rtlCol="0">
            <a:spAutoFit/>
          </a:bodyPr>
          <a:lstStyle/>
          <a:p>
            <a:r>
              <a:rPr lang="nb-NO" dirty="0"/>
              <a:t>2, 3 og 4-roms + familieboliger over 2 plan for å oppnå mangfold av beboere i samme borettslag. Intern forkjøpsrett – ulike livsfaser. </a:t>
            </a:r>
          </a:p>
          <a:p>
            <a:r>
              <a:rPr lang="nb-NO" dirty="0"/>
              <a:t>Yngre, eldre &amp; barnefamilier. </a:t>
            </a:r>
          </a:p>
          <a:p>
            <a:endParaRPr lang="nb-NO" dirty="0"/>
          </a:p>
          <a:p>
            <a:r>
              <a:rPr lang="nb-NO" dirty="0"/>
              <a:t>16 omsorgsboliger for mennesker med utviklingshemmede med personalbase. Bærum kommune kjøper omsorgsboligene av utbygger </a:t>
            </a:r>
            <a:r>
              <a:rPr lang="nb-NO" dirty="0">
                <a:sym typeface="Wingdings" panose="05000000000000000000" pitchFamily="2" charset="2"/>
              </a:rPr>
              <a:t></a:t>
            </a:r>
            <a:r>
              <a:rPr lang="nb-NO" dirty="0"/>
              <a:t> videresalg til bruker. Kommunen skal eie fellesareal/ personalbase. </a:t>
            </a:r>
          </a:p>
          <a:p>
            <a:endParaRPr lang="nb-NO" dirty="0"/>
          </a:p>
          <a:p>
            <a:r>
              <a:rPr lang="nb-NO" dirty="0"/>
              <a:t>12 leiligheter skal selges 15 % under markedsverdi til førstegangskjøpere under 35 år med 3 års botid i Bærum eller arbeidssted Bærum. </a:t>
            </a:r>
          </a:p>
          <a:p>
            <a:endParaRPr lang="nb-NO" dirty="0"/>
          </a:p>
          <a:p>
            <a:r>
              <a:rPr lang="nb-NO" dirty="0"/>
              <a:t>3 leiligheter skal finansieres med Startlån tiltenkt fattige barnefamilier (hjelpes inn i markedet med oppfølging). Bærum kommune skal eie areal til personalrom/fellesrom tilknyttet omsorgsboligene og parkeringsplasser . Kommunen kjøper fellesareal med 150 m2 som skal driftes av borettslaget.</a:t>
            </a:r>
          </a:p>
        </p:txBody>
      </p:sp>
    </p:spTree>
    <p:extLst>
      <p:ext uri="{BB962C8B-B14F-4D97-AF65-F5344CB8AC3E}">
        <p14:creationId xmlns:p14="http://schemas.microsoft.com/office/powerpoint/2010/main" val="15787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solidFill>
                  <a:srgbClr val="001A58"/>
                </a:solidFill>
              </a:rPr>
              <a:t>Refleksjonsspørsmål 4</a:t>
            </a:r>
          </a:p>
        </p:txBody>
      </p:sp>
      <p:pic>
        <p:nvPicPr>
          <p:cNvPr id="11" name="Bilde 10"/>
          <p:cNvPicPr>
            <a:picLocks noChangeAspect="1"/>
          </p:cNvPicPr>
          <p:nvPr/>
        </p:nvPicPr>
        <p:blipFill>
          <a:blip r:embed="rId3"/>
          <a:stretch>
            <a:fillRect/>
          </a:stretch>
        </p:blipFill>
        <p:spPr>
          <a:xfrm flipH="1">
            <a:off x="1619075" y="2059126"/>
            <a:ext cx="5384675" cy="2198793"/>
          </a:xfrm>
          <a:prstGeom prst="rect">
            <a:avLst/>
          </a:prstGeom>
        </p:spPr>
      </p:pic>
      <p:sp>
        <p:nvSpPr>
          <p:cNvPr id="12" name="Rektangel 11"/>
          <p:cNvSpPr/>
          <p:nvPr/>
        </p:nvSpPr>
        <p:spPr>
          <a:xfrm>
            <a:off x="1805908" y="2683720"/>
            <a:ext cx="5197842" cy="1200329"/>
          </a:xfrm>
          <a:prstGeom prst="rect">
            <a:avLst/>
          </a:prstGeom>
        </p:spPr>
        <p:txBody>
          <a:bodyPr wrap="square">
            <a:spAutoFit/>
          </a:bodyPr>
          <a:lstStyle/>
          <a:p>
            <a:pPr algn="ctr"/>
            <a:r>
              <a:rPr lang="nb-NO" sz="2400" dirty="0">
                <a:solidFill>
                  <a:srgbClr val="001A58"/>
                </a:solidFill>
                <a:latin typeface="+mj-lt"/>
              </a:rPr>
              <a:t>Utnytter kommunen mulighetene som strategisk eiendomsaktør?  </a:t>
            </a:r>
          </a:p>
          <a:p>
            <a:pPr lvl="0" algn="ctr"/>
            <a:r>
              <a:rPr lang="nb-NO" sz="2400" dirty="0">
                <a:latin typeface="+mj-lt"/>
              </a:rPr>
              <a:t> </a:t>
            </a:r>
          </a:p>
        </p:txBody>
      </p:sp>
      <p:sp>
        <p:nvSpPr>
          <p:cNvPr id="2" name="TekstSylinder 1"/>
          <p:cNvSpPr txBox="1"/>
          <p:nvPr/>
        </p:nvSpPr>
        <p:spPr>
          <a:xfrm>
            <a:off x="3827973" y="3640087"/>
            <a:ext cx="3943350" cy="400110"/>
          </a:xfrm>
          <a:prstGeom prst="rect">
            <a:avLst/>
          </a:prstGeom>
          <a:noFill/>
        </p:spPr>
        <p:txBody>
          <a:bodyPr wrap="square" rtlCol="0">
            <a:spAutoFit/>
          </a:bodyPr>
          <a:lstStyle/>
          <a:p>
            <a:r>
              <a:rPr lang="nb-NO" sz="2000" dirty="0">
                <a:solidFill>
                  <a:srgbClr val="001A58"/>
                </a:solidFill>
              </a:rPr>
              <a:t>Drøfting i grupper 20 min + plenum</a:t>
            </a:r>
          </a:p>
        </p:txBody>
      </p:sp>
      <p:sp>
        <p:nvSpPr>
          <p:cNvPr id="3" name="TekstSylinder 2"/>
          <p:cNvSpPr txBox="1"/>
          <p:nvPr/>
        </p:nvSpPr>
        <p:spPr>
          <a:xfrm>
            <a:off x="8030457" y="698561"/>
            <a:ext cx="3707130" cy="3754874"/>
          </a:xfrm>
          <a:prstGeom prst="rect">
            <a:avLst/>
          </a:prstGeom>
          <a:noFill/>
        </p:spPr>
        <p:txBody>
          <a:bodyPr wrap="square" rtlCol="0">
            <a:spAutoFit/>
          </a:bodyPr>
          <a:lstStyle/>
          <a:p>
            <a:r>
              <a:rPr lang="nb-NO" sz="2000" b="1" dirty="0">
                <a:solidFill>
                  <a:srgbClr val="001A58"/>
                </a:solidFill>
              </a:rPr>
              <a:t>Vær en strategisk eiendomsaktør  </a:t>
            </a:r>
          </a:p>
          <a:p>
            <a:endParaRPr lang="nb-NO" sz="2000" b="1" i="1" dirty="0">
              <a:solidFill>
                <a:srgbClr val="001A58"/>
              </a:solidFill>
            </a:endParaRPr>
          </a:p>
          <a:p>
            <a:pPr marL="285750" indent="-285750">
              <a:buFont typeface="Arial" panose="020B0604020202020204" pitchFamily="34" charset="0"/>
              <a:buChar char="•"/>
            </a:pPr>
            <a:r>
              <a:rPr lang="nb-NO" sz="2000" i="1" dirty="0">
                <a:solidFill>
                  <a:srgbClr val="001A58"/>
                </a:solidFill>
              </a:rPr>
              <a:t>Strategiske tomtekjøp</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Salg av eiendom med betingelser</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Tomte- og utbyggingsselskap (mandat og eierstyring) </a:t>
            </a:r>
          </a:p>
          <a:p>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Hent ut planskapte verdier</a:t>
            </a:r>
          </a:p>
          <a:p>
            <a:endParaRPr lang="nb-NO" dirty="0"/>
          </a:p>
        </p:txBody>
      </p:sp>
    </p:spTree>
    <p:extLst>
      <p:ext uri="{BB962C8B-B14F-4D97-AF65-F5344CB8AC3E}">
        <p14:creationId xmlns:p14="http://schemas.microsoft.com/office/powerpoint/2010/main" val="394653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B9BCDAE-84F1-4C19-B810-66374341E302}"/>
              </a:ext>
            </a:extLst>
          </p:cNvPr>
          <p:cNvSpPr>
            <a:spLocks noGrp="1"/>
          </p:cNvSpPr>
          <p:nvPr>
            <p:ph type="title"/>
          </p:nvPr>
        </p:nvSpPr>
        <p:spPr/>
        <p:txBody>
          <a:bodyPr/>
          <a:lstStyle/>
          <a:p>
            <a:r>
              <a:rPr lang="nb-NO" dirty="0"/>
              <a:t>5. Skap retning og tillit gjennom samarbeid og dialog </a:t>
            </a:r>
          </a:p>
        </p:txBody>
      </p:sp>
      <p:sp>
        <p:nvSpPr>
          <p:cNvPr id="6" name="Plassholder for innhold 5">
            <a:extLst>
              <a:ext uri="{FF2B5EF4-FFF2-40B4-BE49-F238E27FC236}">
                <a16:creationId xmlns:a16="http://schemas.microsoft.com/office/drawing/2014/main" id="{160D8A36-FBB2-4735-BDF4-FC1E3F32F58C}"/>
              </a:ext>
            </a:extLst>
          </p:cNvPr>
          <p:cNvSpPr>
            <a:spLocks noGrp="1"/>
          </p:cNvSpPr>
          <p:nvPr>
            <p:ph sz="half" idx="1"/>
          </p:nvPr>
        </p:nvSpPr>
        <p:spPr>
          <a:xfrm>
            <a:off x="609600" y="1967113"/>
            <a:ext cx="6303036" cy="3688336"/>
          </a:xfrm>
        </p:spPr>
        <p:txBody>
          <a:bodyPr/>
          <a:lstStyle/>
          <a:p>
            <a:r>
              <a:rPr lang="nb-NO" sz="2400" dirty="0"/>
              <a:t>Samarbeid mellom ulike offentlige aktører.</a:t>
            </a:r>
            <a:br>
              <a:rPr lang="nb-NO" sz="2400" dirty="0"/>
            </a:br>
            <a:endParaRPr lang="nb-NO" sz="2400" dirty="0"/>
          </a:p>
          <a:p>
            <a:r>
              <a:rPr lang="nb-NO" sz="2400" dirty="0"/>
              <a:t>Samarbeid med boligutviklere om bolig for alle.</a:t>
            </a:r>
            <a:br>
              <a:rPr lang="nb-NO" sz="2400" dirty="0"/>
            </a:br>
            <a:endParaRPr lang="nb-NO" sz="2400" dirty="0"/>
          </a:p>
          <a:p>
            <a:r>
              <a:rPr lang="nb-NO" sz="2400" dirty="0"/>
              <a:t>Tilrettelegge for dialog og </a:t>
            </a:r>
            <a:r>
              <a:rPr lang="nb-NO" sz="2400" dirty="0" err="1"/>
              <a:t>samskaping</a:t>
            </a:r>
            <a:r>
              <a:rPr lang="nb-NO" sz="2400" dirty="0"/>
              <a:t> med innbyggerne.</a:t>
            </a:r>
          </a:p>
          <a:p>
            <a:endParaRPr lang="nb-NO" dirty="0"/>
          </a:p>
        </p:txBody>
      </p:sp>
      <p:pic>
        <p:nvPicPr>
          <p:cNvPr id="3" name="Plassholder for innhold 2">
            <a:extLst>
              <a:ext uri="{FF2B5EF4-FFF2-40B4-BE49-F238E27FC236}">
                <a16:creationId xmlns:a16="http://schemas.microsoft.com/office/drawing/2014/main" id="{6AA5CB2A-57D3-4699-A33E-ABA4891E2F66}"/>
              </a:ext>
            </a:extLst>
          </p:cNvPr>
          <p:cNvPicPr>
            <a:picLocks noGrp="1" noChangeAspect="1"/>
          </p:cNvPicPr>
          <p:nvPr>
            <p:ph sz="half" idx="2"/>
          </p:nvPr>
        </p:nvPicPr>
        <p:blipFill rotWithShape="1">
          <a:blip r:embed="rId3"/>
          <a:srcRect l="69579" t="29597" r="19838" b="26022"/>
          <a:stretch/>
        </p:blipFill>
        <p:spPr>
          <a:xfrm>
            <a:off x="7128588" y="1626689"/>
            <a:ext cx="3704137" cy="4369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1027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063AE7-3AA0-41B0-AFD0-2D3D0DAF6AE1}"/>
              </a:ext>
            </a:extLst>
          </p:cNvPr>
          <p:cNvSpPr>
            <a:spLocks noGrp="1"/>
          </p:cNvSpPr>
          <p:nvPr>
            <p:ph type="title"/>
          </p:nvPr>
        </p:nvSpPr>
        <p:spPr/>
        <p:txBody>
          <a:bodyPr/>
          <a:lstStyle/>
          <a:p>
            <a:r>
              <a:rPr lang="nb-NO" dirty="0"/>
              <a:t>Nyskapende samarbeid mellom offentlige aktører</a:t>
            </a:r>
          </a:p>
        </p:txBody>
      </p:sp>
      <p:sp>
        <p:nvSpPr>
          <p:cNvPr id="9" name="TekstSylinder 8">
            <a:extLst>
              <a:ext uri="{FF2B5EF4-FFF2-40B4-BE49-F238E27FC236}">
                <a16:creationId xmlns:a16="http://schemas.microsoft.com/office/drawing/2014/main" id="{1BA53EC3-E35F-49A2-AFD3-83DBB8C2B95D}"/>
              </a:ext>
            </a:extLst>
          </p:cNvPr>
          <p:cNvSpPr txBox="1"/>
          <p:nvPr/>
        </p:nvSpPr>
        <p:spPr>
          <a:xfrm>
            <a:off x="7073807" y="6028154"/>
            <a:ext cx="3544478" cy="261610"/>
          </a:xfrm>
          <a:prstGeom prst="rect">
            <a:avLst/>
          </a:prstGeom>
          <a:noFill/>
        </p:spPr>
        <p:txBody>
          <a:bodyPr wrap="square" rtlCol="0">
            <a:spAutoFit/>
          </a:bodyPr>
          <a:lstStyle/>
          <a:p>
            <a:r>
              <a:rPr lang="nb-NO" sz="1100" dirty="0"/>
              <a:t>Fra veiviseren.no, Husbanken </a:t>
            </a:r>
          </a:p>
        </p:txBody>
      </p:sp>
      <p:sp>
        <p:nvSpPr>
          <p:cNvPr id="3" name="Rektangel 2">
            <a:extLst>
              <a:ext uri="{FF2B5EF4-FFF2-40B4-BE49-F238E27FC236}">
                <a16:creationId xmlns:a16="http://schemas.microsoft.com/office/drawing/2014/main" id="{88586E7D-5C17-49AB-A88E-C87E90FA979B}"/>
              </a:ext>
            </a:extLst>
          </p:cNvPr>
          <p:cNvSpPr/>
          <p:nvPr/>
        </p:nvSpPr>
        <p:spPr>
          <a:xfrm>
            <a:off x="8055245" y="160812"/>
            <a:ext cx="4054315" cy="307777"/>
          </a:xfrm>
          <a:prstGeom prst="rect">
            <a:avLst/>
          </a:prstGeom>
        </p:spPr>
        <p:txBody>
          <a:bodyPr wrap="none">
            <a:spAutoFit/>
          </a:bodyPr>
          <a:lstStyle/>
          <a:p>
            <a:r>
              <a:rPr lang="nb-NO" sz="1400" dirty="0"/>
              <a:t>5. Skap retning og tillit gjennom samarbeid og dialog </a:t>
            </a:r>
          </a:p>
        </p:txBody>
      </p:sp>
      <p:pic>
        <p:nvPicPr>
          <p:cNvPr id="12" name="Plassholder for innhold 7">
            <a:extLst>
              <a:ext uri="{FF2B5EF4-FFF2-40B4-BE49-F238E27FC236}">
                <a16:creationId xmlns:a16="http://schemas.microsoft.com/office/drawing/2014/main" id="{092CF846-7C68-40C2-AE76-347A02521E54}"/>
              </a:ext>
            </a:extLst>
          </p:cNvPr>
          <p:cNvPicPr>
            <a:picLocks noChangeAspect="1"/>
          </p:cNvPicPr>
          <p:nvPr/>
        </p:nvPicPr>
        <p:blipFill>
          <a:blip r:embed="rId3"/>
          <a:stretch>
            <a:fillRect/>
          </a:stretch>
        </p:blipFill>
        <p:spPr>
          <a:xfrm>
            <a:off x="6678147" y="1861084"/>
            <a:ext cx="4335798" cy="4167070"/>
          </a:xfrm>
          <a:prstGeom prst="rect">
            <a:avLst/>
          </a:prstGeom>
          <a:ln>
            <a:noFill/>
          </a:ln>
          <a:effectLst>
            <a:outerShdw blurRad="292100" dist="139700" dir="2700000" algn="tl" rotWithShape="0">
              <a:srgbClr val="333333">
                <a:alpha val="65000"/>
              </a:srgbClr>
            </a:outerShdw>
          </a:effectLst>
        </p:spPr>
      </p:pic>
      <p:pic>
        <p:nvPicPr>
          <p:cNvPr id="4" name="Bilde 3">
            <a:extLst>
              <a:ext uri="{FF2B5EF4-FFF2-40B4-BE49-F238E27FC236}">
                <a16:creationId xmlns:a16="http://schemas.microsoft.com/office/drawing/2014/main" id="{D5C71990-F461-4F3E-8720-008D522379AC}"/>
              </a:ext>
            </a:extLst>
          </p:cNvPr>
          <p:cNvPicPr>
            <a:picLocks noChangeAspect="1"/>
          </p:cNvPicPr>
          <p:nvPr/>
        </p:nvPicPr>
        <p:blipFill>
          <a:blip r:embed="rId4"/>
          <a:stretch>
            <a:fillRect/>
          </a:stretch>
        </p:blipFill>
        <p:spPr>
          <a:xfrm>
            <a:off x="761096" y="1861084"/>
            <a:ext cx="5445672" cy="3875837"/>
          </a:xfrm>
          <a:prstGeom prst="rect">
            <a:avLst/>
          </a:prstGeom>
          <a:ln>
            <a:noFill/>
          </a:ln>
          <a:effectLst>
            <a:outerShdw blurRad="292100" dist="139700" dir="2700000" algn="tl" rotWithShape="0">
              <a:srgbClr val="333333">
                <a:alpha val="65000"/>
              </a:srgbClr>
            </a:outerShdw>
          </a:effectLst>
        </p:spPr>
      </p:pic>
      <p:sp>
        <p:nvSpPr>
          <p:cNvPr id="8" name="TekstSylinder 7">
            <a:extLst>
              <a:ext uri="{FF2B5EF4-FFF2-40B4-BE49-F238E27FC236}">
                <a16:creationId xmlns:a16="http://schemas.microsoft.com/office/drawing/2014/main" id="{2BCCC444-B162-4E85-8EBC-8436CFB57B54}"/>
              </a:ext>
            </a:extLst>
          </p:cNvPr>
          <p:cNvSpPr txBox="1"/>
          <p:nvPr/>
        </p:nvSpPr>
        <p:spPr>
          <a:xfrm>
            <a:off x="731067" y="5995919"/>
            <a:ext cx="3544478" cy="261610"/>
          </a:xfrm>
          <a:prstGeom prst="rect">
            <a:avLst/>
          </a:prstGeom>
          <a:noFill/>
        </p:spPr>
        <p:txBody>
          <a:bodyPr wrap="square" rtlCol="0">
            <a:spAutoFit/>
          </a:bodyPr>
          <a:lstStyle/>
          <a:p>
            <a:r>
              <a:rPr lang="nb-NO" sz="1100" dirty="0"/>
              <a:t>Fra hjemmesiden til Vestfold og Telemark fylkeskommune </a:t>
            </a:r>
          </a:p>
        </p:txBody>
      </p:sp>
    </p:spTree>
    <p:extLst>
      <p:ext uri="{BB962C8B-B14F-4D97-AF65-F5344CB8AC3E}">
        <p14:creationId xmlns:p14="http://schemas.microsoft.com/office/powerpoint/2010/main" val="3925227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3B5999-A5EF-47BC-A2E4-C98369B8FC7F}"/>
              </a:ext>
            </a:extLst>
          </p:cNvPr>
          <p:cNvSpPr>
            <a:spLocks noGrp="1"/>
          </p:cNvSpPr>
          <p:nvPr>
            <p:ph type="title"/>
          </p:nvPr>
        </p:nvSpPr>
        <p:spPr>
          <a:xfrm>
            <a:off x="609600" y="159776"/>
            <a:ext cx="10972800" cy="1143000"/>
          </a:xfrm>
        </p:spPr>
        <p:txBody>
          <a:bodyPr/>
          <a:lstStyle/>
          <a:p>
            <a:r>
              <a:rPr lang="nb-NO" dirty="0"/>
              <a:t>Nærmere om utbyggerdialog for fremtidsrettet boligpolitikk</a:t>
            </a:r>
          </a:p>
        </p:txBody>
      </p:sp>
      <p:sp>
        <p:nvSpPr>
          <p:cNvPr id="3" name="Plassholder for innhold 2">
            <a:extLst>
              <a:ext uri="{FF2B5EF4-FFF2-40B4-BE49-F238E27FC236}">
                <a16:creationId xmlns:a16="http://schemas.microsoft.com/office/drawing/2014/main" id="{4E07BC90-7538-4B67-9809-90C0E4D3A23C}"/>
              </a:ext>
            </a:extLst>
          </p:cNvPr>
          <p:cNvSpPr>
            <a:spLocks noGrp="1"/>
          </p:cNvSpPr>
          <p:nvPr>
            <p:ph sz="half" idx="1"/>
          </p:nvPr>
        </p:nvSpPr>
        <p:spPr>
          <a:xfrm>
            <a:off x="562904" y="1154243"/>
            <a:ext cx="5490165" cy="5527912"/>
          </a:xfrm>
          <a:solidFill>
            <a:schemeClr val="accent3">
              <a:lumMod val="20000"/>
              <a:lumOff val="80000"/>
            </a:schemeClr>
          </a:solidFill>
        </p:spPr>
        <p:txBody>
          <a:bodyPr>
            <a:normAutofit fontScale="85000" lnSpcReduction="20000"/>
          </a:bodyPr>
          <a:lstStyle/>
          <a:p>
            <a:pPr marL="0" indent="0">
              <a:buNone/>
            </a:pPr>
            <a:r>
              <a:rPr lang="nb-NO" sz="2600" b="1" dirty="0"/>
              <a:t>DIALOGARENAER</a:t>
            </a:r>
          </a:p>
          <a:p>
            <a:pPr marL="0" indent="0">
              <a:buNone/>
            </a:pPr>
            <a:endParaRPr lang="nb-NO" i="1" dirty="0"/>
          </a:p>
          <a:p>
            <a:r>
              <a:rPr lang="nb-NO" b="1" dirty="0"/>
              <a:t>ETABLERE NETTVERK </a:t>
            </a:r>
          </a:p>
          <a:p>
            <a:pPr lvl="1"/>
            <a:r>
              <a:rPr lang="nb-NO" dirty="0"/>
              <a:t>For generelle diskusjoner om stedets behov (problemforståelse) </a:t>
            </a:r>
          </a:p>
          <a:p>
            <a:pPr lvl="1"/>
            <a:r>
              <a:rPr lang="nb-NO" dirty="0"/>
              <a:t>For diskusjon av hvordan markedsaktører kan svare dem ut (løsningsforståelse)</a:t>
            </a:r>
          </a:p>
          <a:p>
            <a:pPr lvl="1"/>
            <a:r>
              <a:rPr lang="nb-NO" dirty="0"/>
              <a:t>Holdningsendring, bevisstgjøring om sosialt bærekraftige lokalsamfunn</a:t>
            </a:r>
          </a:p>
          <a:p>
            <a:pPr marL="457200" lvl="1" indent="0">
              <a:buNone/>
            </a:pPr>
            <a:endParaRPr lang="nb-NO" b="1" dirty="0"/>
          </a:p>
          <a:p>
            <a:r>
              <a:rPr lang="nb-NO" b="1" dirty="0"/>
              <a:t>ETABLERE SAMARBEIDSARENAER I TRANSFORMASJONSOMRÅDER </a:t>
            </a:r>
            <a:br>
              <a:rPr lang="nb-NO" b="1" dirty="0"/>
            </a:br>
            <a:r>
              <a:rPr lang="nb-NO" b="1" dirty="0"/>
              <a:t>(SENTRUMSOMRÅDER)</a:t>
            </a:r>
          </a:p>
          <a:p>
            <a:pPr lvl="1"/>
            <a:r>
              <a:rPr lang="nb-NO" dirty="0"/>
              <a:t>Felles plattform å snakke om helhetlig områdeutvikling</a:t>
            </a:r>
          </a:p>
          <a:p>
            <a:pPr lvl="1"/>
            <a:r>
              <a:rPr lang="nb-NO" dirty="0"/>
              <a:t>Felles arena for grunneiere – i møte med kommunen som samfunnsutvikler, grunneier og myndighetsutøver (m/ sivilsamfunn)</a:t>
            </a:r>
          </a:p>
          <a:p>
            <a:pPr lvl="1"/>
            <a:r>
              <a:rPr lang="nb-NO" dirty="0"/>
              <a:t>Stimulere samarbeid mellom grunneiere</a:t>
            </a:r>
          </a:p>
          <a:p>
            <a:pPr lvl="1"/>
            <a:r>
              <a:rPr lang="nb-NO" dirty="0"/>
              <a:t>Få opp </a:t>
            </a:r>
            <a:r>
              <a:rPr lang="nb-NO" dirty="0" err="1"/>
              <a:t>samskapingsprosjekt</a:t>
            </a:r>
            <a:endParaRPr lang="nb-NO" i="1" dirty="0"/>
          </a:p>
        </p:txBody>
      </p:sp>
      <p:sp>
        <p:nvSpPr>
          <p:cNvPr id="4" name="Plassholder for innhold 3">
            <a:extLst>
              <a:ext uri="{FF2B5EF4-FFF2-40B4-BE49-F238E27FC236}">
                <a16:creationId xmlns:a16="http://schemas.microsoft.com/office/drawing/2014/main" id="{C9193ACF-210A-42D1-B375-68944DFBB5BE}"/>
              </a:ext>
            </a:extLst>
          </p:cNvPr>
          <p:cNvSpPr>
            <a:spLocks noGrp="1"/>
          </p:cNvSpPr>
          <p:nvPr>
            <p:ph sz="half" idx="2"/>
          </p:nvPr>
        </p:nvSpPr>
        <p:spPr>
          <a:xfrm>
            <a:off x="6197599" y="1154243"/>
            <a:ext cx="5741115" cy="5527912"/>
          </a:xfrm>
          <a:solidFill>
            <a:schemeClr val="accent6">
              <a:lumMod val="20000"/>
              <a:lumOff val="80000"/>
            </a:schemeClr>
          </a:solidFill>
        </p:spPr>
        <p:txBody>
          <a:bodyPr>
            <a:normAutofit fontScale="85000" lnSpcReduction="20000"/>
          </a:bodyPr>
          <a:lstStyle/>
          <a:p>
            <a:pPr marL="0" indent="0">
              <a:buNone/>
            </a:pPr>
            <a:r>
              <a:rPr lang="nb-NO" sz="2600" b="1" dirty="0"/>
              <a:t>BEDRE DIALOG PÅ PLANARENAENE</a:t>
            </a:r>
          </a:p>
          <a:p>
            <a:pPr marL="0" indent="0">
              <a:buNone/>
            </a:pPr>
            <a:endParaRPr lang="nb-NO" b="1" dirty="0"/>
          </a:p>
          <a:p>
            <a:r>
              <a:rPr lang="nb-NO" b="1" dirty="0"/>
              <a:t>OVERORDNEDE PLANER – SAMFUNNSUTVIKLING!</a:t>
            </a:r>
          </a:p>
          <a:p>
            <a:pPr lvl="1"/>
            <a:r>
              <a:rPr lang="nb-NO" dirty="0"/>
              <a:t>En løpende strategisk diskusjon mellom kommunen og byggenæringen om bolig(marked) for alle </a:t>
            </a:r>
          </a:p>
          <a:p>
            <a:pPr lvl="1"/>
            <a:r>
              <a:rPr lang="nb-NO" dirty="0"/>
              <a:t>Pålegge samarbeid mellom grunneiere i overordnet plan</a:t>
            </a:r>
          </a:p>
          <a:p>
            <a:pPr marL="457200" lvl="1" indent="0">
              <a:buNone/>
            </a:pPr>
            <a:endParaRPr lang="nb-NO" dirty="0"/>
          </a:p>
          <a:p>
            <a:r>
              <a:rPr lang="nb-NO" b="1" dirty="0"/>
              <a:t>OMRÅDEPLANER  - TENK GJENNOMFØRING</a:t>
            </a:r>
          </a:p>
          <a:p>
            <a:pPr lvl="1"/>
            <a:r>
              <a:rPr lang="nb-NO" dirty="0"/>
              <a:t>Mer involverende prosesser</a:t>
            </a:r>
          </a:p>
          <a:p>
            <a:pPr lvl="1"/>
            <a:r>
              <a:rPr lang="nb-NO" dirty="0"/>
              <a:t>Aktiv bruk av strategiske områdeplaner til å oppstille forventninger – hva skal kommunen og utbyggere bidra med</a:t>
            </a:r>
          </a:p>
          <a:p>
            <a:pPr lvl="1"/>
            <a:r>
              <a:rPr lang="nb-NO" dirty="0"/>
              <a:t>Kommunen kan stimulere: for eksempel gjennom infrastrukturinvestering (park </a:t>
            </a:r>
            <a:r>
              <a:rPr lang="nb-NO" dirty="0" err="1"/>
              <a:t>etc</a:t>
            </a:r>
            <a:r>
              <a:rPr lang="nb-NO" dirty="0"/>
              <a:t>) – og forvente gjenytelser (rimelige boliger)</a:t>
            </a:r>
          </a:p>
          <a:p>
            <a:pPr marL="457200" lvl="1" indent="0">
              <a:buNone/>
            </a:pPr>
            <a:endParaRPr lang="nb-NO" dirty="0"/>
          </a:p>
          <a:p>
            <a:r>
              <a:rPr lang="nb-NO" b="1" dirty="0"/>
              <a:t>DETALJREGULERING</a:t>
            </a:r>
          </a:p>
          <a:p>
            <a:pPr lvl="1"/>
            <a:r>
              <a:rPr lang="nb-NO" dirty="0"/>
              <a:t>Oppstartsmøtet: avklaring av forventninger og potensial i prosjektet </a:t>
            </a:r>
          </a:p>
          <a:p>
            <a:pPr lvl="1"/>
            <a:r>
              <a:rPr lang="nb-NO" dirty="0"/>
              <a:t>Stimulere samarbeidsprosjekt (som samfunnsutvikler + eiendomsaktør + tjenesteutøver)</a:t>
            </a:r>
          </a:p>
          <a:p>
            <a:pPr marL="457200" lvl="1" indent="0">
              <a:buNone/>
            </a:pPr>
            <a:endParaRPr lang="nb-NO" i="1" dirty="0"/>
          </a:p>
          <a:p>
            <a:endParaRPr lang="nb-NO"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829" y="3656509"/>
            <a:ext cx="738917" cy="73891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829" y="1284183"/>
            <a:ext cx="724597" cy="724597"/>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45789" r="-3846"/>
          <a:stretch/>
        </p:blipFill>
        <p:spPr>
          <a:xfrm>
            <a:off x="11019898" y="2874863"/>
            <a:ext cx="918816" cy="479650"/>
          </a:xfrm>
          <a:prstGeom prst="rect">
            <a:avLst/>
          </a:prstGeom>
        </p:spPr>
      </p:pic>
      <p:pic>
        <p:nvPicPr>
          <p:cNvPr id="10" name="Picture 9"/>
          <p:cNvPicPr>
            <a:picLocks noChangeAspect="1"/>
          </p:cNvPicPr>
          <p:nvPr/>
        </p:nvPicPr>
        <p:blipFill rotWithShape="1">
          <a:blip r:embed="rId6"/>
          <a:srcRect l="27350" t="35952" r="56473" b="32316"/>
          <a:stretch/>
        </p:blipFill>
        <p:spPr>
          <a:xfrm>
            <a:off x="11291737" y="1131270"/>
            <a:ext cx="646977" cy="687413"/>
          </a:xfrm>
          <a:prstGeom prst="rect">
            <a:avLst/>
          </a:prstGeom>
        </p:spPr>
      </p:pic>
      <p:pic>
        <p:nvPicPr>
          <p:cNvPr id="11" name="Picture 10"/>
          <p:cNvPicPr>
            <a:picLocks noChangeAspect="1"/>
          </p:cNvPicPr>
          <p:nvPr/>
        </p:nvPicPr>
        <p:blipFill rotWithShape="1">
          <a:blip r:embed="rId7"/>
          <a:srcRect l="28775" t="41861" r="55676" b="35322"/>
          <a:stretch/>
        </p:blipFill>
        <p:spPr>
          <a:xfrm>
            <a:off x="11019898" y="4997907"/>
            <a:ext cx="902171" cy="591857"/>
          </a:xfrm>
          <a:prstGeom prst="rect">
            <a:avLst/>
          </a:prstGeom>
        </p:spPr>
      </p:pic>
      <p:sp>
        <p:nvSpPr>
          <p:cNvPr id="12" name="Rektangel 11">
            <a:extLst>
              <a:ext uri="{FF2B5EF4-FFF2-40B4-BE49-F238E27FC236}">
                <a16:creationId xmlns:a16="http://schemas.microsoft.com/office/drawing/2014/main" id="{314D31D9-12B6-452C-A7F9-A97F8D0DA5F1}"/>
              </a:ext>
            </a:extLst>
          </p:cNvPr>
          <p:cNvSpPr/>
          <p:nvPr/>
        </p:nvSpPr>
        <p:spPr>
          <a:xfrm>
            <a:off x="8137685" y="38879"/>
            <a:ext cx="4054315" cy="307777"/>
          </a:xfrm>
          <a:prstGeom prst="rect">
            <a:avLst/>
          </a:prstGeom>
        </p:spPr>
        <p:txBody>
          <a:bodyPr wrap="none">
            <a:spAutoFit/>
          </a:bodyPr>
          <a:lstStyle/>
          <a:p>
            <a:r>
              <a:rPr lang="nb-NO" sz="1400" dirty="0"/>
              <a:t>5. Skap retning og tillit gjennom samarbeid og dialog </a:t>
            </a:r>
          </a:p>
        </p:txBody>
      </p:sp>
    </p:spTree>
    <p:extLst>
      <p:ext uri="{BB962C8B-B14F-4D97-AF65-F5344CB8AC3E}">
        <p14:creationId xmlns:p14="http://schemas.microsoft.com/office/powerpoint/2010/main" val="3047253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3B5999-A5EF-47BC-A2E4-C98369B8FC7F}"/>
              </a:ext>
            </a:extLst>
          </p:cNvPr>
          <p:cNvSpPr>
            <a:spLocks noGrp="1"/>
          </p:cNvSpPr>
          <p:nvPr>
            <p:ph type="title"/>
          </p:nvPr>
        </p:nvSpPr>
        <p:spPr>
          <a:xfrm>
            <a:off x="609600" y="405612"/>
            <a:ext cx="10972800" cy="1143000"/>
          </a:xfrm>
        </p:spPr>
        <p:txBody>
          <a:bodyPr/>
          <a:lstStyle/>
          <a:p>
            <a:r>
              <a:rPr lang="nb-NO" dirty="0"/>
              <a:t>Utbyggerbransjens egen policy for samarbeid og dialog i boligpolitikken  </a:t>
            </a:r>
          </a:p>
        </p:txBody>
      </p:sp>
      <p:pic>
        <p:nvPicPr>
          <p:cNvPr id="6" name="Plassholder for innhold 5">
            <a:extLst>
              <a:ext uri="{FF2B5EF4-FFF2-40B4-BE49-F238E27FC236}">
                <a16:creationId xmlns:a16="http://schemas.microsoft.com/office/drawing/2014/main" id="{A306B2F8-4CCC-40FB-9282-8B644492F762}"/>
              </a:ext>
            </a:extLst>
          </p:cNvPr>
          <p:cNvPicPr>
            <a:picLocks noGrp="1" noChangeAspect="1"/>
          </p:cNvPicPr>
          <p:nvPr>
            <p:ph sz="half" idx="1"/>
          </p:nvPr>
        </p:nvPicPr>
        <p:blipFill rotWithShape="1">
          <a:blip r:embed="rId3"/>
          <a:srcRect l="17361" t="16981" r="68074" b="8319"/>
          <a:stretch/>
        </p:blipFill>
        <p:spPr>
          <a:xfrm>
            <a:off x="1520686" y="1532953"/>
            <a:ext cx="2981739" cy="4301317"/>
          </a:xfrm>
          <a:prstGeom prst="rect">
            <a:avLst/>
          </a:prstGeom>
        </p:spPr>
      </p:pic>
      <p:pic>
        <p:nvPicPr>
          <p:cNvPr id="5" name="Plassholder for innhold 4">
            <a:extLst>
              <a:ext uri="{FF2B5EF4-FFF2-40B4-BE49-F238E27FC236}">
                <a16:creationId xmlns:a16="http://schemas.microsoft.com/office/drawing/2014/main" id="{CEE045CB-0761-45C7-BF9A-5281EDDC9DF9}"/>
              </a:ext>
            </a:extLst>
          </p:cNvPr>
          <p:cNvPicPr>
            <a:picLocks noGrp="1" noChangeAspect="1"/>
          </p:cNvPicPr>
          <p:nvPr>
            <p:ph sz="half" idx="2"/>
          </p:nvPr>
        </p:nvPicPr>
        <p:blipFill rotWithShape="1">
          <a:blip r:embed="rId4"/>
          <a:srcRect l="8204" t="17572" r="58756" b="6957"/>
          <a:stretch/>
        </p:blipFill>
        <p:spPr>
          <a:xfrm>
            <a:off x="5325626" y="1532953"/>
            <a:ext cx="6619877" cy="4252998"/>
          </a:xfrm>
          <a:prstGeom prst="rect">
            <a:avLst/>
          </a:prstGeom>
        </p:spPr>
      </p:pic>
      <p:sp>
        <p:nvSpPr>
          <p:cNvPr id="7" name="Rektangel 6">
            <a:extLst>
              <a:ext uri="{FF2B5EF4-FFF2-40B4-BE49-F238E27FC236}">
                <a16:creationId xmlns:a16="http://schemas.microsoft.com/office/drawing/2014/main" id="{BCF2FF87-1215-46F4-978A-FD5EFF17878F}"/>
              </a:ext>
            </a:extLst>
          </p:cNvPr>
          <p:cNvSpPr/>
          <p:nvPr/>
        </p:nvSpPr>
        <p:spPr>
          <a:xfrm>
            <a:off x="8137685" y="0"/>
            <a:ext cx="4054315" cy="307777"/>
          </a:xfrm>
          <a:prstGeom prst="rect">
            <a:avLst/>
          </a:prstGeom>
        </p:spPr>
        <p:txBody>
          <a:bodyPr wrap="none">
            <a:spAutoFit/>
          </a:bodyPr>
          <a:lstStyle/>
          <a:p>
            <a:r>
              <a:rPr lang="nb-NO" sz="1400" dirty="0"/>
              <a:t>5. Skap retning og tillit gjennom samarbeid og dialog </a:t>
            </a:r>
          </a:p>
        </p:txBody>
      </p:sp>
    </p:spTree>
    <p:extLst>
      <p:ext uri="{BB962C8B-B14F-4D97-AF65-F5344CB8AC3E}">
        <p14:creationId xmlns:p14="http://schemas.microsoft.com/office/powerpoint/2010/main" val="4034851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48E6C004-A044-4A54-8231-47573E302A3B}"/>
              </a:ext>
            </a:extLst>
          </p:cNvPr>
          <p:cNvSpPr>
            <a:spLocks noGrp="1"/>
          </p:cNvSpPr>
          <p:nvPr>
            <p:ph type="ctrTitle"/>
          </p:nvPr>
        </p:nvSpPr>
        <p:spPr/>
        <p:txBody>
          <a:bodyPr anchor="ctr">
            <a:normAutofit/>
          </a:bodyPr>
          <a:lstStyle/>
          <a:p>
            <a:r>
              <a:rPr lang="nb-NO" dirty="0"/>
              <a:t>1. Bolig som politikkområde</a:t>
            </a:r>
          </a:p>
        </p:txBody>
      </p:sp>
    </p:spTree>
    <p:extLst>
      <p:ext uri="{BB962C8B-B14F-4D97-AF65-F5344CB8AC3E}">
        <p14:creationId xmlns:p14="http://schemas.microsoft.com/office/powerpoint/2010/main" val="1580772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2326FF-06C0-449B-A179-B82AB325984F}"/>
              </a:ext>
            </a:extLst>
          </p:cNvPr>
          <p:cNvSpPr>
            <a:spLocks noGrp="1"/>
          </p:cNvSpPr>
          <p:nvPr>
            <p:ph type="title"/>
          </p:nvPr>
        </p:nvSpPr>
        <p:spPr/>
        <p:txBody>
          <a:bodyPr/>
          <a:lstStyle/>
          <a:p>
            <a:r>
              <a:rPr lang="nb-NO" dirty="0"/>
              <a:t>Dialog mellom kommune og utbyggere – hvordan komme i gang? </a:t>
            </a:r>
          </a:p>
        </p:txBody>
      </p:sp>
      <p:sp>
        <p:nvSpPr>
          <p:cNvPr id="3" name="Plassholder for innhold 2">
            <a:extLst>
              <a:ext uri="{FF2B5EF4-FFF2-40B4-BE49-F238E27FC236}">
                <a16:creationId xmlns:a16="http://schemas.microsoft.com/office/drawing/2014/main" id="{42FDC436-F228-4BDF-A3D8-E365EEE79192}"/>
              </a:ext>
            </a:extLst>
          </p:cNvPr>
          <p:cNvSpPr>
            <a:spLocks noGrp="1"/>
          </p:cNvSpPr>
          <p:nvPr>
            <p:ph sz="half" idx="1"/>
          </p:nvPr>
        </p:nvSpPr>
        <p:spPr/>
        <p:txBody>
          <a:bodyPr>
            <a:noAutofit/>
          </a:bodyPr>
          <a:lstStyle/>
          <a:p>
            <a:r>
              <a:rPr lang="nb-NO" sz="1400" dirty="0"/>
              <a:t>Få oversikt: Hvem er de mest sentrale bolig- og eiendomsutviklerne i din kommune? </a:t>
            </a:r>
          </a:p>
          <a:p>
            <a:r>
              <a:rPr lang="nb-NO" sz="1400" dirty="0"/>
              <a:t>Har de allerede et etablert nettverkssamarbeid seg imellom? Hvis nei:</a:t>
            </a:r>
          </a:p>
          <a:p>
            <a:r>
              <a:rPr lang="nb-NO" sz="1400" dirty="0"/>
              <a:t>Inviter til et første dialogmøte (gjerne som frokostmøte) der kommunen lanserer ideen om overordnet dialog om ønsket boligutvikling i kommunen, gjerne sett i sammenheng med by- og stedsutviklingen generelt. </a:t>
            </a:r>
          </a:p>
          <a:p>
            <a:r>
              <a:rPr lang="nb-NO" sz="1400" dirty="0"/>
              <a:t>Hvis partene blir enige om å møtes jevnlig: Lag et lite arbeidsutvalg (2-4 personer) som avklarer hensikten med en mer strukturert dialog, og forbereder 1-2 større dialogmøter pr. år.</a:t>
            </a:r>
          </a:p>
          <a:p>
            <a:r>
              <a:rPr lang="nb-NO" sz="1400" dirty="0"/>
              <a:t>I møtene bør kommunens politiske og administrative toppledelse være representert, sammen med relevante fagledere og faglig nøkkelpersonell. </a:t>
            </a:r>
          </a:p>
        </p:txBody>
      </p:sp>
      <p:sp>
        <p:nvSpPr>
          <p:cNvPr id="5" name="Rektangel 4">
            <a:extLst>
              <a:ext uri="{FF2B5EF4-FFF2-40B4-BE49-F238E27FC236}">
                <a16:creationId xmlns:a16="http://schemas.microsoft.com/office/drawing/2014/main" id="{7BEA5B47-364B-4C51-88C2-019F9A9AAAE6}"/>
              </a:ext>
            </a:extLst>
          </p:cNvPr>
          <p:cNvSpPr/>
          <p:nvPr/>
        </p:nvSpPr>
        <p:spPr>
          <a:xfrm>
            <a:off x="8137685" y="0"/>
            <a:ext cx="4054315" cy="307777"/>
          </a:xfrm>
          <a:prstGeom prst="rect">
            <a:avLst/>
          </a:prstGeom>
        </p:spPr>
        <p:txBody>
          <a:bodyPr wrap="none">
            <a:spAutoFit/>
          </a:bodyPr>
          <a:lstStyle/>
          <a:p>
            <a:r>
              <a:rPr lang="nb-NO" sz="1400" dirty="0"/>
              <a:t>5. Skap retning og tillit gjennom samarbeid og dialog </a:t>
            </a:r>
          </a:p>
        </p:txBody>
      </p:sp>
      <p:sp>
        <p:nvSpPr>
          <p:cNvPr id="6" name="Plassholder for innhold 2">
            <a:extLst>
              <a:ext uri="{FF2B5EF4-FFF2-40B4-BE49-F238E27FC236}">
                <a16:creationId xmlns:a16="http://schemas.microsoft.com/office/drawing/2014/main" id="{79D63CBD-9BB4-4602-A020-A9CFF20437D0}"/>
              </a:ext>
            </a:extLst>
          </p:cNvPr>
          <p:cNvSpPr txBox="1">
            <a:spLocks/>
          </p:cNvSpPr>
          <p:nvPr/>
        </p:nvSpPr>
        <p:spPr>
          <a:xfrm>
            <a:off x="6096000" y="1967114"/>
            <a:ext cx="5384800" cy="19416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nb-NO" sz="1400" dirty="0"/>
              <a:t>Pass på at kommune og utbyggersiden har felles  eierskap til temaene som tas opp. La gjerne hovedansvaret for møtene gå på omgang. </a:t>
            </a:r>
          </a:p>
          <a:p>
            <a:pPr>
              <a:buFont typeface="Arial" panose="020B0604020202020204" pitchFamily="34" charset="0"/>
              <a:buChar char="•"/>
            </a:pPr>
            <a:r>
              <a:rPr lang="nb-NO" sz="1400" dirty="0"/>
              <a:t>Evaluer møtene jevnlig, i lys av møtenes hensikt og forventninger fra partene. Over tid kan slike møter evt. utvikles til litt fastere strukturer, men tilstreb at møtene holdes på et relativt uformelt nivå, slik at det er enkelt å tilpasse formen til de partene til enhver tid finner nyttig.</a:t>
            </a:r>
          </a:p>
          <a:p>
            <a:endParaRPr lang="nb-NO" dirty="0"/>
          </a:p>
        </p:txBody>
      </p:sp>
      <p:sp>
        <p:nvSpPr>
          <p:cNvPr id="7" name="TekstSylinder 6">
            <a:extLst>
              <a:ext uri="{FF2B5EF4-FFF2-40B4-BE49-F238E27FC236}">
                <a16:creationId xmlns:a16="http://schemas.microsoft.com/office/drawing/2014/main" id="{BBE62AC3-D6C7-42E8-BC0C-3213B0F4ED4B}"/>
              </a:ext>
            </a:extLst>
          </p:cNvPr>
          <p:cNvSpPr txBox="1"/>
          <p:nvPr/>
        </p:nvSpPr>
        <p:spPr>
          <a:xfrm>
            <a:off x="6281928" y="4425941"/>
            <a:ext cx="5384800" cy="1477328"/>
          </a:xfrm>
          <a:prstGeom prst="rect">
            <a:avLst/>
          </a:prstGeom>
          <a:solidFill>
            <a:schemeClr val="accent3">
              <a:lumMod val="40000"/>
              <a:lumOff val="60000"/>
            </a:schemeClr>
          </a:solidFill>
        </p:spPr>
        <p:txBody>
          <a:bodyPr wrap="square" rtlCol="0">
            <a:spAutoFit/>
          </a:bodyPr>
          <a:lstStyle/>
          <a:p>
            <a:r>
              <a:rPr lang="nb-NO" sz="1200" dirty="0">
                <a:solidFill>
                  <a:srgbClr val="001A58"/>
                </a:solidFill>
              </a:rPr>
              <a:t>Suksesskriterier:  </a:t>
            </a:r>
            <a:br>
              <a:rPr lang="nb-NO" sz="1200" dirty="0">
                <a:solidFill>
                  <a:srgbClr val="001A58"/>
                </a:solidFill>
              </a:rPr>
            </a:br>
            <a:r>
              <a:rPr lang="nb-NO" sz="1200" dirty="0">
                <a:solidFill>
                  <a:srgbClr val="001A58"/>
                </a:solidFill>
              </a:rPr>
              <a:t>Temaene som drøftes skal holdes på overordnet, prinsipielt nivå. Enkeltsaker skal ikke diskuteres.</a:t>
            </a:r>
          </a:p>
          <a:p>
            <a:r>
              <a:rPr lang="nb-NO" sz="1200" dirty="0">
                <a:solidFill>
                  <a:srgbClr val="001A58"/>
                </a:solidFill>
              </a:rPr>
              <a:t>Kommunens rolle og signaler i slike møter bør bidra til å styrke utbyggernes opplevelse av at kommunen er forutsigbar og konsistent </a:t>
            </a:r>
            <a:r>
              <a:rPr lang="nb-NO" sz="1200" dirty="0" err="1">
                <a:solidFill>
                  <a:srgbClr val="001A58"/>
                </a:solidFill>
              </a:rPr>
              <a:t>mht</a:t>
            </a:r>
            <a:r>
              <a:rPr lang="nb-NO" sz="1200" dirty="0">
                <a:solidFill>
                  <a:srgbClr val="001A58"/>
                </a:solidFill>
              </a:rPr>
              <a:t> de lange linjene i by-/stedsutviklingen og i boligpolitikken, på tvers av politikk og administrasjon.    </a:t>
            </a:r>
          </a:p>
          <a:p>
            <a:endParaRPr lang="nb-NO" dirty="0"/>
          </a:p>
        </p:txBody>
      </p:sp>
    </p:spTree>
    <p:extLst>
      <p:ext uri="{BB962C8B-B14F-4D97-AF65-F5344CB8AC3E}">
        <p14:creationId xmlns:p14="http://schemas.microsoft.com/office/powerpoint/2010/main" val="2185043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F7CBA2-501F-4313-A9B9-D5F694B2C562}"/>
              </a:ext>
            </a:extLst>
          </p:cNvPr>
          <p:cNvSpPr>
            <a:spLocks noGrp="1"/>
          </p:cNvSpPr>
          <p:nvPr>
            <p:ph type="title"/>
          </p:nvPr>
        </p:nvSpPr>
        <p:spPr>
          <a:xfrm>
            <a:off x="609600" y="530705"/>
            <a:ext cx="10972800" cy="1143000"/>
          </a:xfrm>
        </p:spPr>
        <p:txBody>
          <a:bodyPr>
            <a:normAutofit/>
          </a:bodyPr>
          <a:lstStyle/>
          <a:p>
            <a:r>
              <a:rPr lang="nb-NO" dirty="0"/>
              <a:t>Involvering av innbyggerne</a:t>
            </a:r>
            <a:br>
              <a:rPr lang="nb-NO" dirty="0"/>
            </a:br>
            <a:r>
              <a:rPr lang="nb-NO" dirty="0"/>
              <a:t> – hvordan få til dette i boligpolitikken?</a:t>
            </a:r>
          </a:p>
        </p:txBody>
      </p:sp>
      <p:sp>
        <p:nvSpPr>
          <p:cNvPr id="3" name="Plassholder for innhold 2">
            <a:extLst>
              <a:ext uri="{FF2B5EF4-FFF2-40B4-BE49-F238E27FC236}">
                <a16:creationId xmlns:a16="http://schemas.microsoft.com/office/drawing/2014/main" id="{1454FC49-E653-4DF4-AE84-FE4B9FC5F773}"/>
              </a:ext>
            </a:extLst>
          </p:cNvPr>
          <p:cNvSpPr>
            <a:spLocks noGrp="1"/>
          </p:cNvSpPr>
          <p:nvPr>
            <p:ph sz="half" idx="1"/>
          </p:nvPr>
        </p:nvSpPr>
        <p:spPr>
          <a:xfrm>
            <a:off x="609600" y="1967112"/>
            <a:ext cx="5384800" cy="4588607"/>
          </a:xfrm>
          <a:solidFill>
            <a:schemeClr val="accent1">
              <a:lumMod val="20000"/>
              <a:lumOff val="80000"/>
            </a:schemeClr>
          </a:solidFill>
        </p:spPr>
        <p:txBody>
          <a:bodyPr/>
          <a:lstStyle/>
          <a:p>
            <a:pPr marL="0" indent="0">
              <a:buNone/>
            </a:pPr>
            <a:r>
              <a:rPr lang="nb-NO" b="1" dirty="0"/>
              <a:t>Kunnskapsbehov</a:t>
            </a:r>
          </a:p>
          <a:p>
            <a:pPr marL="0" indent="0">
              <a:buNone/>
            </a:pPr>
            <a:endParaRPr lang="nb-NO" dirty="0"/>
          </a:p>
          <a:p>
            <a:pPr marL="0" indent="0">
              <a:buNone/>
            </a:pPr>
            <a:endParaRPr lang="nb-NO" dirty="0"/>
          </a:p>
          <a:p>
            <a:pPr marL="0" indent="0">
              <a:buNone/>
            </a:pPr>
            <a:endParaRPr lang="nb-NO" dirty="0"/>
          </a:p>
          <a:p>
            <a:endParaRPr lang="nb-NO" dirty="0"/>
          </a:p>
        </p:txBody>
      </p:sp>
      <p:sp>
        <p:nvSpPr>
          <p:cNvPr id="4" name="Plassholder for innhold 3">
            <a:extLst>
              <a:ext uri="{FF2B5EF4-FFF2-40B4-BE49-F238E27FC236}">
                <a16:creationId xmlns:a16="http://schemas.microsoft.com/office/drawing/2014/main" id="{972EAE78-341A-4F77-BC4F-639DC131AAB5}"/>
              </a:ext>
            </a:extLst>
          </p:cNvPr>
          <p:cNvSpPr>
            <a:spLocks noGrp="1"/>
          </p:cNvSpPr>
          <p:nvPr>
            <p:ph sz="half" idx="2"/>
          </p:nvPr>
        </p:nvSpPr>
        <p:spPr>
          <a:xfrm>
            <a:off x="6250899" y="1942110"/>
            <a:ext cx="5726242" cy="4613609"/>
          </a:xfrm>
          <a:solidFill>
            <a:schemeClr val="accent2">
              <a:lumMod val="20000"/>
              <a:lumOff val="80000"/>
            </a:schemeClr>
          </a:solidFill>
        </p:spPr>
        <p:txBody>
          <a:bodyPr/>
          <a:lstStyle/>
          <a:p>
            <a:pPr marL="0" indent="0">
              <a:buNone/>
            </a:pPr>
            <a:r>
              <a:rPr lang="nb-NO" b="1" dirty="0"/>
              <a:t>Metoder</a:t>
            </a:r>
          </a:p>
          <a:p>
            <a:pPr marL="0" indent="0">
              <a:buNone/>
            </a:pPr>
            <a:endParaRPr lang="nb-NO" b="1" dirty="0"/>
          </a:p>
          <a:p>
            <a:pPr marL="0" indent="0">
              <a:buNone/>
            </a:pPr>
            <a:endParaRPr lang="nb-NO" dirty="0"/>
          </a:p>
        </p:txBody>
      </p:sp>
      <p:sp>
        <p:nvSpPr>
          <p:cNvPr id="5" name="Rounded Rectangle 4"/>
          <p:cNvSpPr/>
          <p:nvPr/>
        </p:nvSpPr>
        <p:spPr>
          <a:xfrm>
            <a:off x="866099" y="2608290"/>
            <a:ext cx="4710242"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dirty="0">
                <a:solidFill>
                  <a:schemeClr val="tx1"/>
                </a:solidFill>
              </a:rPr>
              <a:t>Boligpreferanser - unge, barnefamilier, eldre (typologi, lokalisering, boligsirkulasjon)</a:t>
            </a:r>
          </a:p>
        </p:txBody>
      </p:sp>
      <p:sp>
        <p:nvSpPr>
          <p:cNvPr id="6" name="Rounded Rectangle 5"/>
          <p:cNvSpPr/>
          <p:nvPr/>
        </p:nvSpPr>
        <p:spPr>
          <a:xfrm>
            <a:off x="866099" y="3811281"/>
            <a:ext cx="4710242"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nb-NO" b="1" dirty="0">
                <a:solidFill>
                  <a:schemeClr val="tx1"/>
                </a:solidFill>
              </a:rPr>
              <a:t>Kvalitet - bolig</a:t>
            </a:r>
          </a:p>
        </p:txBody>
      </p:sp>
      <p:sp>
        <p:nvSpPr>
          <p:cNvPr id="7" name="Rounded Rectangle 6"/>
          <p:cNvSpPr/>
          <p:nvPr/>
        </p:nvSpPr>
        <p:spPr>
          <a:xfrm>
            <a:off x="6437025" y="2608290"/>
            <a:ext cx="5269045" cy="914400"/>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nb-NO" dirty="0">
                <a:solidFill>
                  <a:schemeClr val="tx1"/>
                </a:solidFill>
              </a:rPr>
              <a:t>Boligpreferanseundersøkelser (survey, kvalitative intervjuer, workshops)</a:t>
            </a:r>
          </a:p>
        </p:txBody>
      </p:sp>
      <p:sp>
        <p:nvSpPr>
          <p:cNvPr id="8" name="Rounded Rectangle 7"/>
          <p:cNvSpPr/>
          <p:nvPr/>
        </p:nvSpPr>
        <p:spPr>
          <a:xfrm>
            <a:off x="6437027" y="3811281"/>
            <a:ext cx="5269044" cy="809786"/>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nb-NO" dirty="0">
                <a:solidFill>
                  <a:schemeClr val="tx1"/>
                </a:solidFill>
              </a:rPr>
              <a:t>- Brukerinvolvering (Survey) og </a:t>
            </a:r>
            <a:r>
              <a:rPr lang="nb-NO" dirty="0" err="1">
                <a:solidFill>
                  <a:schemeClr val="tx1"/>
                </a:solidFill>
              </a:rPr>
              <a:t>samskapingsarenaer</a:t>
            </a:r>
            <a:endParaRPr lang="nb-NO" dirty="0">
              <a:solidFill>
                <a:schemeClr val="tx1"/>
              </a:solidFill>
            </a:endParaRPr>
          </a:p>
          <a:p>
            <a:r>
              <a:rPr lang="nb-NO" dirty="0">
                <a:solidFill>
                  <a:schemeClr val="tx1"/>
                </a:solidFill>
              </a:rPr>
              <a:t>- Påse at forslagstiller sikrer medvirkning i detaljreguleringsplaner (også </a:t>
            </a:r>
            <a:r>
              <a:rPr lang="nb-NO" dirty="0" err="1">
                <a:solidFill>
                  <a:schemeClr val="tx1"/>
                </a:solidFill>
              </a:rPr>
              <a:t>samskaping</a:t>
            </a:r>
            <a:r>
              <a:rPr lang="nb-NO" dirty="0">
                <a:solidFill>
                  <a:schemeClr val="tx1"/>
                </a:solidFill>
              </a:rPr>
              <a:t>)</a:t>
            </a:r>
          </a:p>
        </p:txBody>
      </p:sp>
      <p:sp>
        <p:nvSpPr>
          <p:cNvPr id="9" name="Rounded Rectangle 8"/>
          <p:cNvSpPr/>
          <p:nvPr/>
        </p:nvSpPr>
        <p:spPr>
          <a:xfrm>
            <a:off x="6437025" y="5004777"/>
            <a:ext cx="5269045" cy="1156180"/>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Tx/>
              <a:buChar char="-"/>
            </a:pPr>
            <a:r>
              <a:rPr lang="nb-NO" dirty="0">
                <a:solidFill>
                  <a:schemeClr val="tx1"/>
                </a:solidFill>
              </a:rPr>
              <a:t>Dialogbasert involvering og </a:t>
            </a:r>
            <a:r>
              <a:rPr lang="nb-NO" dirty="0" err="1">
                <a:solidFill>
                  <a:schemeClr val="tx1"/>
                </a:solidFill>
              </a:rPr>
              <a:t>samskapingsarenaer</a:t>
            </a:r>
            <a:r>
              <a:rPr lang="nb-NO" dirty="0">
                <a:solidFill>
                  <a:schemeClr val="tx1"/>
                </a:solidFill>
              </a:rPr>
              <a:t> (workshops, plansmier)</a:t>
            </a:r>
          </a:p>
          <a:p>
            <a:r>
              <a:rPr lang="nb-NO" dirty="0">
                <a:solidFill>
                  <a:schemeClr val="tx1"/>
                </a:solidFill>
              </a:rPr>
              <a:t>- Påse at forslagstiller sikrer medvirkning i detaljreguleringsplaner (også </a:t>
            </a:r>
            <a:r>
              <a:rPr lang="nb-NO" dirty="0" err="1">
                <a:solidFill>
                  <a:schemeClr val="tx1"/>
                </a:solidFill>
              </a:rPr>
              <a:t>samskaping</a:t>
            </a:r>
            <a:r>
              <a:rPr lang="nb-NO" dirty="0">
                <a:solidFill>
                  <a:schemeClr val="tx1"/>
                </a:solidFill>
              </a:rPr>
              <a:t>)</a:t>
            </a:r>
          </a:p>
        </p:txBody>
      </p:sp>
      <p:sp>
        <p:nvSpPr>
          <p:cNvPr id="10" name="Rounded Rectangle 9"/>
          <p:cNvSpPr/>
          <p:nvPr/>
        </p:nvSpPr>
        <p:spPr>
          <a:xfrm>
            <a:off x="866099" y="4952470"/>
            <a:ext cx="4710242"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nb-NO" b="1" dirty="0">
                <a:solidFill>
                  <a:schemeClr val="tx1"/>
                </a:solidFill>
              </a:rPr>
              <a:t>Kvalitet - bomiljø, nærmiljø</a:t>
            </a:r>
            <a:endParaRPr lang="nb-NO" dirty="0"/>
          </a:p>
        </p:txBody>
      </p:sp>
      <p:sp>
        <p:nvSpPr>
          <p:cNvPr id="11" name="Right Arrow 10"/>
          <p:cNvSpPr/>
          <p:nvPr/>
        </p:nvSpPr>
        <p:spPr>
          <a:xfrm>
            <a:off x="5625890" y="2836890"/>
            <a:ext cx="554637"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ight Arrow 11"/>
          <p:cNvSpPr/>
          <p:nvPr/>
        </p:nvSpPr>
        <p:spPr>
          <a:xfrm>
            <a:off x="5625890" y="3957845"/>
            <a:ext cx="554637"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ight Arrow 12"/>
          <p:cNvSpPr/>
          <p:nvPr/>
        </p:nvSpPr>
        <p:spPr>
          <a:xfrm>
            <a:off x="5625890" y="5194312"/>
            <a:ext cx="554637"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Rounded Rectangular Callout 13"/>
          <p:cNvSpPr/>
          <p:nvPr/>
        </p:nvSpPr>
        <p:spPr>
          <a:xfrm>
            <a:off x="6437027" y="302280"/>
            <a:ext cx="5540115" cy="1731972"/>
          </a:xfrm>
          <a:prstGeom prst="wedgeRoundRectCallout">
            <a:avLst>
              <a:gd name="adj1" fmla="val -33202"/>
              <a:gd name="adj2" fmla="val 60438"/>
              <a:gd name="adj3" fmla="val 16667"/>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r>
              <a:rPr lang="nb-NO" b="1" dirty="0">
                <a:solidFill>
                  <a:schemeClr val="bg1"/>
                </a:solidFill>
              </a:rPr>
              <a:t>KOMMUNENS ROLLE:</a:t>
            </a:r>
          </a:p>
          <a:p>
            <a:pPr marL="285750" indent="-285750">
              <a:buFontTx/>
              <a:buChar char="-"/>
            </a:pPr>
            <a:r>
              <a:rPr lang="nb-NO" b="1" dirty="0">
                <a:solidFill>
                  <a:schemeClr val="bg1"/>
                </a:solidFill>
              </a:rPr>
              <a:t>«Påse»-rolle/</a:t>
            </a:r>
            <a:r>
              <a:rPr lang="nb-NO" b="1" dirty="0" err="1">
                <a:solidFill>
                  <a:schemeClr val="bg1"/>
                </a:solidFill>
              </a:rPr>
              <a:t>etterspørrer</a:t>
            </a:r>
            <a:r>
              <a:rPr lang="nb-NO" b="1" dirty="0">
                <a:solidFill>
                  <a:schemeClr val="bg1"/>
                </a:solidFill>
              </a:rPr>
              <a:t> i private planforslag</a:t>
            </a:r>
          </a:p>
          <a:p>
            <a:pPr marL="285750" indent="-285750">
              <a:buFontTx/>
              <a:buChar char="-"/>
            </a:pPr>
            <a:r>
              <a:rPr lang="nb-NO" b="1" dirty="0">
                <a:solidFill>
                  <a:schemeClr val="bg1"/>
                </a:solidFill>
              </a:rPr>
              <a:t> Demokratikoordinator</a:t>
            </a:r>
          </a:p>
          <a:p>
            <a:pPr marL="285750" indent="-285750">
              <a:buFontTx/>
              <a:buChar char="-"/>
            </a:pPr>
            <a:r>
              <a:rPr lang="nb-NO" b="1" dirty="0" err="1">
                <a:solidFill>
                  <a:schemeClr val="bg1"/>
                </a:solidFill>
              </a:rPr>
              <a:t>Fascilitator</a:t>
            </a:r>
            <a:r>
              <a:rPr lang="nb-NO" b="1" dirty="0">
                <a:solidFill>
                  <a:schemeClr val="bg1"/>
                </a:solidFill>
              </a:rPr>
              <a:t>- og prosessansvarlig</a:t>
            </a:r>
          </a:p>
          <a:p>
            <a:pPr marL="285750" indent="-285750">
              <a:buFontTx/>
              <a:buChar char="-"/>
            </a:pPr>
            <a:r>
              <a:rPr lang="nb-NO" b="1" dirty="0">
                <a:solidFill>
                  <a:schemeClr val="bg1"/>
                </a:solidFill>
              </a:rPr>
              <a:t>MÅ BYGGE KOMPETANSE I EGEN ORGANISASJON</a:t>
            </a:r>
          </a:p>
        </p:txBody>
      </p:sp>
      <p:sp>
        <p:nvSpPr>
          <p:cNvPr id="15" name="Rektangel 14">
            <a:extLst>
              <a:ext uri="{FF2B5EF4-FFF2-40B4-BE49-F238E27FC236}">
                <a16:creationId xmlns:a16="http://schemas.microsoft.com/office/drawing/2014/main" id="{AED26CCB-A040-4E26-BE47-2170C8B2D401}"/>
              </a:ext>
            </a:extLst>
          </p:cNvPr>
          <p:cNvSpPr/>
          <p:nvPr/>
        </p:nvSpPr>
        <p:spPr>
          <a:xfrm>
            <a:off x="8137685" y="-10186"/>
            <a:ext cx="4054315" cy="307777"/>
          </a:xfrm>
          <a:prstGeom prst="rect">
            <a:avLst/>
          </a:prstGeom>
        </p:spPr>
        <p:txBody>
          <a:bodyPr wrap="none">
            <a:spAutoFit/>
          </a:bodyPr>
          <a:lstStyle/>
          <a:p>
            <a:r>
              <a:rPr lang="nb-NO" sz="1400" dirty="0"/>
              <a:t>5. Skap retning og tillit gjennom samarbeid og dialog </a:t>
            </a:r>
          </a:p>
        </p:txBody>
      </p:sp>
    </p:spTree>
    <p:extLst>
      <p:ext uri="{BB962C8B-B14F-4D97-AF65-F5344CB8AC3E}">
        <p14:creationId xmlns:p14="http://schemas.microsoft.com/office/powerpoint/2010/main" val="164019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solidFill>
                  <a:srgbClr val="001A58"/>
                </a:solidFill>
              </a:rPr>
              <a:t>Refleksjonsspørsmål 5</a:t>
            </a:r>
          </a:p>
        </p:txBody>
      </p:sp>
      <p:pic>
        <p:nvPicPr>
          <p:cNvPr id="11" name="Bilde 10"/>
          <p:cNvPicPr>
            <a:picLocks noChangeAspect="1"/>
          </p:cNvPicPr>
          <p:nvPr/>
        </p:nvPicPr>
        <p:blipFill>
          <a:blip r:embed="rId3"/>
          <a:stretch>
            <a:fillRect/>
          </a:stretch>
        </p:blipFill>
        <p:spPr>
          <a:xfrm flipH="1">
            <a:off x="1619075" y="2059126"/>
            <a:ext cx="5384675" cy="2198793"/>
          </a:xfrm>
          <a:prstGeom prst="rect">
            <a:avLst/>
          </a:prstGeom>
        </p:spPr>
      </p:pic>
      <p:sp>
        <p:nvSpPr>
          <p:cNvPr id="12" name="Rektangel 11"/>
          <p:cNvSpPr/>
          <p:nvPr/>
        </p:nvSpPr>
        <p:spPr>
          <a:xfrm>
            <a:off x="1805908" y="2683720"/>
            <a:ext cx="5197842" cy="1200329"/>
          </a:xfrm>
          <a:prstGeom prst="rect">
            <a:avLst/>
          </a:prstGeom>
        </p:spPr>
        <p:txBody>
          <a:bodyPr wrap="square">
            <a:spAutoFit/>
          </a:bodyPr>
          <a:lstStyle/>
          <a:p>
            <a:pPr algn="ctr"/>
            <a:r>
              <a:rPr lang="nb-NO" sz="2400" dirty="0">
                <a:solidFill>
                  <a:srgbClr val="001A58"/>
                </a:solidFill>
                <a:latin typeface="+mj-lt"/>
              </a:rPr>
              <a:t>Har kommunen arenaer for samarbeid og dialog om boligpolitikk?  </a:t>
            </a:r>
          </a:p>
          <a:p>
            <a:pPr lvl="0" algn="ctr"/>
            <a:r>
              <a:rPr lang="nb-NO" sz="2400" dirty="0">
                <a:latin typeface="+mj-lt"/>
              </a:rPr>
              <a:t> </a:t>
            </a:r>
          </a:p>
        </p:txBody>
      </p:sp>
      <p:sp>
        <p:nvSpPr>
          <p:cNvPr id="2" name="TekstSylinder 1"/>
          <p:cNvSpPr txBox="1"/>
          <p:nvPr/>
        </p:nvSpPr>
        <p:spPr>
          <a:xfrm>
            <a:off x="3827973" y="3640087"/>
            <a:ext cx="3943350" cy="400110"/>
          </a:xfrm>
          <a:prstGeom prst="rect">
            <a:avLst/>
          </a:prstGeom>
          <a:noFill/>
        </p:spPr>
        <p:txBody>
          <a:bodyPr wrap="square" rtlCol="0">
            <a:spAutoFit/>
          </a:bodyPr>
          <a:lstStyle/>
          <a:p>
            <a:r>
              <a:rPr lang="nb-NO" sz="2000" dirty="0">
                <a:solidFill>
                  <a:srgbClr val="001A58"/>
                </a:solidFill>
              </a:rPr>
              <a:t>Drøfting i grupper 20 min + plenum</a:t>
            </a:r>
          </a:p>
        </p:txBody>
      </p:sp>
      <p:sp>
        <p:nvSpPr>
          <p:cNvPr id="3" name="TekstSylinder 2"/>
          <p:cNvSpPr txBox="1"/>
          <p:nvPr/>
        </p:nvSpPr>
        <p:spPr>
          <a:xfrm>
            <a:off x="8030457" y="698561"/>
            <a:ext cx="3707130" cy="3139321"/>
          </a:xfrm>
          <a:prstGeom prst="rect">
            <a:avLst/>
          </a:prstGeom>
          <a:noFill/>
        </p:spPr>
        <p:txBody>
          <a:bodyPr wrap="square" rtlCol="0">
            <a:spAutoFit/>
          </a:bodyPr>
          <a:lstStyle/>
          <a:p>
            <a:r>
              <a:rPr lang="nb-NO" sz="2000" b="1" dirty="0">
                <a:solidFill>
                  <a:srgbClr val="001A58"/>
                </a:solidFill>
              </a:rPr>
              <a:t>Skap retning og tillitt gjennom samarbeid og dialog   </a:t>
            </a:r>
          </a:p>
          <a:p>
            <a:endParaRPr lang="nb-NO" sz="2000" b="1" i="1" dirty="0">
              <a:solidFill>
                <a:srgbClr val="001A58"/>
              </a:solidFill>
            </a:endParaRPr>
          </a:p>
          <a:p>
            <a:pPr marL="285750" indent="-285750">
              <a:buFont typeface="Arial" panose="020B0604020202020204" pitchFamily="34" charset="0"/>
              <a:buChar char="•"/>
            </a:pPr>
            <a:r>
              <a:rPr lang="nb-NO" sz="2000" i="1" dirty="0">
                <a:solidFill>
                  <a:srgbClr val="001A58"/>
                </a:solidFill>
              </a:rPr>
              <a:t>Med andre offentlige aktører </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Med boligutviklere </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Dialog og </a:t>
            </a:r>
            <a:r>
              <a:rPr lang="nb-NO" sz="2000" i="1" dirty="0" err="1">
                <a:solidFill>
                  <a:srgbClr val="001A58"/>
                </a:solidFill>
              </a:rPr>
              <a:t>samskaping</a:t>
            </a:r>
            <a:r>
              <a:rPr lang="nb-NO" sz="2000" i="1" dirty="0">
                <a:solidFill>
                  <a:srgbClr val="001A58"/>
                </a:solidFill>
              </a:rPr>
              <a:t> med innbyggere</a:t>
            </a:r>
          </a:p>
          <a:p>
            <a:endParaRPr lang="nb-NO" dirty="0"/>
          </a:p>
        </p:txBody>
      </p:sp>
    </p:spTree>
    <p:extLst>
      <p:ext uri="{BB962C8B-B14F-4D97-AF65-F5344CB8AC3E}">
        <p14:creationId xmlns:p14="http://schemas.microsoft.com/office/powerpoint/2010/main" val="66167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B9BCDAE-84F1-4C19-B810-66374341E302}"/>
              </a:ext>
            </a:extLst>
          </p:cNvPr>
          <p:cNvSpPr>
            <a:spLocks noGrp="1"/>
          </p:cNvSpPr>
          <p:nvPr>
            <p:ph type="title"/>
          </p:nvPr>
        </p:nvSpPr>
        <p:spPr>
          <a:xfrm>
            <a:off x="609600" y="407426"/>
            <a:ext cx="6124575" cy="1143000"/>
          </a:xfrm>
        </p:spPr>
        <p:txBody>
          <a:bodyPr/>
          <a:lstStyle/>
          <a:p>
            <a:r>
              <a:rPr lang="nb-NO" dirty="0"/>
              <a:t>6. Vær garantist for bolig- og bomiljøkvaliteter </a:t>
            </a:r>
          </a:p>
        </p:txBody>
      </p:sp>
      <p:sp>
        <p:nvSpPr>
          <p:cNvPr id="6" name="Plassholder for innhold 5">
            <a:extLst>
              <a:ext uri="{FF2B5EF4-FFF2-40B4-BE49-F238E27FC236}">
                <a16:creationId xmlns:a16="http://schemas.microsoft.com/office/drawing/2014/main" id="{160D8A36-FBB2-4735-BDF4-FC1E3F32F58C}"/>
              </a:ext>
            </a:extLst>
          </p:cNvPr>
          <p:cNvSpPr>
            <a:spLocks noGrp="1"/>
          </p:cNvSpPr>
          <p:nvPr>
            <p:ph sz="half" idx="1"/>
          </p:nvPr>
        </p:nvSpPr>
        <p:spPr/>
        <p:txBody>
          <a:bodyPr>
            <a:normAutofit/>
          </a:bodyPr>
          <a:lstStyle/>
          <a:p>
            <a:r>
              <a:rPr lang="nb-NO" sz="2400" dirty="0"/>
              <a:t>Politikk virker! Våg å sette høye mål. </a:t>
            </a:r>
            <a:br>
              <a:rPr lang="nb-NO" sz="2400" dirty="0"/>
            </a:br>
            <a:endParaRPr lang="nb-NO" sz="2400" dirty="0"/>
          </a:p>
          <a:p>
            <a:r>
              <a:rPr lang="nb-NO" sz="2400" dirty="0"/>
              <a:t>Folkevalgtopplæring og kunnskapsbygging hos politikerne. </a:t>
            </a:r>
            <a:br>
              <a:rPr lang="nb-NO" sz="2400" dirty="0"/>
            </a:br>
            <a:endParaRPr lang="nb-NO" sz="2400" dirty="0"/>
          </a:p>
          <a:p>
            <a:r>
              <a:rPr lang="nb-NO" sz="2400" dirty="0"/>
              <a:t>Sterke fagmiljøer med innsikt i hva som gir kvalitet.</a:t>
            </a:r>
          </a:p>
        </p:txBody>
      </p:sp>
      <p:pic>
        <p:nvPicPr>
          <p:cNvPr id="8" name="Plassholder for innhold 5">
            <a:extLst>
              <a:ext uri="{FF2B5EF4-FFF2-40B4-BE49-F238E27FC236}">
                <a16:creationId xmlns:a16="http://schemas.microsoft.com/office/drawing/2014/main" id="{221582D0-40E6-456D-ABDB-968EF5C6F7B3}"/>
              </a:ext>
            </a:extLst>
          </p:cNvPr>
          <p:cNvPicPr>
            <a:picLocks noGrp="1" noChangeAspect="1"/>
          </p:cNvPicPr>
          <p:nvPr>
            <p:ph sz="half" idx="2"/>
          </p:nvPr>
        </p:nvPicPr>
        <p:blipFill rotWithShape="1">
          <a:blip r:embed="rId3"/>
          <a:srcRect l="3786" t="16704" r="25470" b="12232"/>
          <a:stretch/>
        </p:blipFill>
        <p:spPr>
          <a:xfrm>
            <a:off x="6687525" y="407426"/>
            <a:ext cx="4894875" cy="3687762"/>
          </a:xfrm>
        </p:spPr>
      </p:pic>
      <p:pic>
        <p:nvPicPr>
          <p:cNvPr id="3" name="Bilde 2" descr="Et bilde som inneholder tekst, avis, skjermbilde&#10;&#10;Automatisk generert beskrivelse">
            <a:extLst>
              <a:ext uri="{FF2B5EF4-FFF2-40B4-BE49-F238E27FC236}">
                <a16:creationId xmlns:a16="http://schemas.microsoft.com/office/drawing/2014/main" id="{F9ADE7CC-39A4-40F2-A6A8-6D53178572E8}"/>
              </a:ext>
            </a:extLst>
          </p:cNvPr>
          <p:cNvPicPr>
            <a:picLocks noChangeAspect="1"/>
          </p:cNvPicPr>
          <p:nvPr/>
        </p:nvPicPr>
        <p:blipFill rotWithShape="1">
          <a:blip r:embed="rId4"/>
          <a:srcRect l="8333" t="12414" r="6149" b="15172"/>
          <a:stretch/>
        </p:blipFill>
        <p:spPr>
          <a:xfrm>
            <a:off x="6197602" y="3617072"/>
            <a:ext cx="4461641" cy="2833502"/>
          </a:xfrm>
          <a:prstGeom prst="rect">
            <a:avLst/>
          </a:prstGeom>
        </p:spPr>
      </p:pic>
    </p:spTree>
    <p:extLst>
      <p:ext uri="{BB962C8B-B14F-4D97-AF65-F5344CB8AC3E}">
        <p14:creationId xmlns:p14="http://schemas.microsoft.com/office/powerpoint/2010/main" val="5964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Bilde 1">
            <a:extLst>
              <a:ext uri="{FF2B5EF4-FFF2-40B4-BE49-F238E27FC236}">
                <a16:creationId xmlns:a16="http://schemas.microsoft.com/office/drawing/2014/main" id="{C7044C58-C59C-459C-A525-AFDDEE219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495" y="1493903"/>
            <a:ext cx="3771828" cy="4545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a:extLst>
              <a:ext uri="{FF2B5EF4-FFF2-40B4-BE49-F238E27FC236}">
                <a16:creationId xmlns:a16="http://schemas.microsoft.com/office/drawing/2014/main" id="{2C06F216-CB14-4E8D-9BAF-4FAAEE088B0A}"/>
              </a:ext>
            </a:extLst>
          </p:cNvPr>
          <p:cNvSpPr>
            <a:spLocks noGrp="1"/>
          </p:cNvSpPr>
          <p:nvPr>
            <p:ph type="title"/>
          </p:nvPr>
        </p:nvSpPr>
        <p:spPr>
          <a:xfrm>
            <a:off x="609600" y="380372"/>
            <a:ext cx="10972800" cy="1143000"/>
          </a:xfrm>
        </p:spPr>
        <p:txBody>
          <a:bodyPr/>
          <a:lstStyle/>
          <a:p>
            <a:r>
              <a:rPr lang="nb-NO" dirty="0"/>
              <a:t>Bolig- og bomiljøkvalitet </a:t>
            </a:r>
          </a:p>
        </p:txBody>
      </p:sp>
      <p:pic>
        <p:nvPicPr>
          <p:cNvPr id="3" name="Bilde 2">
            <a:extLst>
              <a:ext uri="{FF2B5EF4-FFF2-40B4-BE49-F238E27FC236}">
                <a16:creationId xmlns:a16="http://schemas.microsoft.com/office/drawing/2014/main" id="{98FE705B-7E86-494A-8481-4EA1082CFA62}"/>
              </a:ext>
            </a:extLst>
          </p:cNvPr>
          <p:cNvPicPr>
            <a:picLocks noChangeAspect="1"/>
          </p:cNvPicPr>
          <p:nvPr/>
        </p:nvPicPr>
        <p:blipFill>
          <a:blip r:embed="rId4"/>
          <a:stretch>
            <a:fillRect/>
          </a:stretch>
        </p:blipFill>
        <p:spPr>
          <a:xfrm>
            <a:off x="6473218" y="1493903"/>
            <a:ext cx="3552086" cy="4983725"/>
          </a:xfrm>
          <a:prstGeom prst="rect">
            <a:avLst/>
          </a:prstGeom>
          <a:ln>
            <a:noFill/>
          </a:ln>
          <a:effectLst>
            <a:outerShdw blurRad="292100" dist="139700" dir="2700000" algn="tl" rotWithShape="0">
              <a:srgbClr val="333333">
                <a:alpha val="65000"/>
              </a:srgbClr>
            </a:outerShdw>
          </a:effectLst>
        </p:spPr>
      </p:pic>
      <p:sp>
        <p:nvSpPr>
          <p:cNvPr id="5" name="Rektangel 4">
            <a:extLst>
              <a:ext uri="{FF2B5EF4-FFF2-40B4-BE49-F238E27FC236}">
                <a16:creationId xmlns:a16="http://schemas.microsoft.com/office/drawing/2014/main" id="{2E12F98B-4DE2-41AE-855E-AD811DC7AFD1}"/>
              </a:ext>
            </a:extLst>
          </p:cNvPr>
          <p:cNvSpPr/>
          <p:nvPr/>
        </p:nvSpPr>
        <p:spPr>
          <a:xfrm>
            <a:off x="8615187" y="72595"/>
            <a:ext cx="3576813" cy="307777"/>
          </a:xfrm>
          <a:prstGeom prst="rect">
            <a:avLst/>
          </a:prstGeom>
        </p:spPr>
        <p:txBody>
          <a:bodyPr wrap="none">
            <a:spAutoFit/>
          </a:bodyPr>
          <a:lstStyle/>
          <a:p>
            <a:r>
              <a:rPr lang="nb-NO" sz="1400" dirty="0"/>
              <a:t>6. Vær garantist for bolig- og bomiljøkvaliteter </a:t>
            </a:r>
          </a:p>
        </p:txBody>
      </p:sp>
    </p:spTree>
    <p:extLst>
      <p:ext uri="{BB962C8B-B14F-4D97-AF65-F5344CB8AC3E}">
        <p14:creationId xmlns:p14="http://schemas.microsoft.com/office/powerpoint/2010/main" val="4072219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E02F2B-E902-4E66-9E3D-0C0FCD983BF5}"/>
              </a:ext>
            </a:extLst>
          </p:cNvPr>
          <p:cNvSpPr>
            <a:spLocks noGrp="1"/>
          </p:cNvSpPr>
          <p:nvPr>
            <p:ph type="title"/>
          </p:nvPr>
        </p:nvSpPr>
        <p:spPr/>
        <p:txBody>
          <a:bodyPr/>
          <a:lstStyle/>
          <a:p>
            <a:endParaRPr lang="nb-NO"/>
          </a:p>
        </p:txBody>
      </p:sp>
      <p:pic>
        <p:nvPicPr>
          <p:cNvPr id="8" name="Plassholder for innhold 7">
            <a:extLst>
              <a:ext uri="{FF2B5EF4-FFF2-40B4-BE49-F238E27FC236}">
                <a16:creationId xmlns:a16="http://schemas.microsoft.com/office/drawing/2014/main" id="{31C64E36-0110-468F-BDE2-6A8EF96B50FF}"/>
              </a:ext>
            </a:extLst>
          </p:cNvPr>
          <p:cNvPicPr>
            <a:picLocks noGrp="1" noChangeAspect="1"/>
          </p:cNvPicPr>
          <p:nvPr>
            <p:ph sz="half" idx="1"/>
          </p:nvPr>
        </p:nvPicPr>
        <p:blipFill>
          <a:blip r:embed="rId3"/>
          <a:stretch>
            <a:fillRect/>
          </a:stretch>
        </p:blipFill>
        <p:spPr>
          <a:xfrm>
            <a:off x="609600" y="380372"/>
            <a:ext cx="4531302" cy="6389565"/>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8D8D52E9-E984-4467-AD60-128671D91BBA}"/>
              </a:ext>
            </a:extLst>
          </p:cNvPr>
          <p:cNvPicPr>
            <a:picLocks noGrp="1" noChangeAspect="1"/>
          </p:cNvPicPr>
          <p:nvPr>
            <p:ph sz="half" idx="2"/>
          </p:nvPr>
        </p:nvPicPr>
        <p:blipFill rotWithShape="1">
          <a:blip r:embed="rId4"/>
          <a:srcRect l="48907" t="25651" r="15160" b="9728"/>
          <a:stretch/>
        </p:blipFill>
        <p:spPr>
          <a:xfrm>
            <a:off x="5506496" y="380372"/>
            <a:ext cx="5627077" cy="5692272"/>
          </a:xfrm>
          <a:prstGeom prst="rect">
            <a:avLst/>
          </a:prstGeom>
          <a:ln>
            <a:noFill/>
          </a:ln>
          <a:effectLst>
            <a:outerShdw blurRad="292100" dist="139700" dir="2700000" algn="tl" rotWithShape="0">
              <a:srgbClr val="333333">
                <a:alpha val="65000"/>
              </a:srgbClr>
            </a:outerShdw>
          </a:effectLst>
        </p:spPr>
      </p:pic>
      <p:sp>
        <p:nvSpPr>
          <p:cNvPr id="7" name="Rektangel 6">
            <a:extLst>
              <a:ext uri="{FF2B5EF4-FFF2-40B4-BE49-F238E27FC236}">
                <a16:creationId xmlns:a16="http://schemas.microsoft.com/office/drawing/2014/main" id="{E5123F8A-8905-4F25-AA19-2DBE13B232ED}"/>
              </a:ext>
            </a:extLst>
          </p:cNvPr>
          <p:cNvSpPr/>
          <p:nvPr/>
        </p:nvSpPr>
        <p:spPr>
          <a:xfrm>
            <a:off x="8615187" y="72595"/>
            <a:ext cx="3576813" cy="307777"/>
          </a:xfrm>
          <a:prstGeom prst="rect">
            <a:avLst/>
          </a:prstGeom>
        </p:spPr>
        <p:txBody>
          <a:bodyPr wrap="none">
            <a:spAutoFit/>
          </a:bodyPr>
          <a:lstStyle/>
          <a:p>
            <a:r>
              <a:rPr lang="nb-NO" sz="1400" dirty="0"/>
              <a:t>6. Vær garantist for bolig- og bomiljøkvaliteter </a:t>
            </a:r>
          </a:p>
        </p:txBody>
      </p:sp>
    </p:spTree>
    <p:extLst>
      <p:ext uri="{BB962C8B-B14F-4D97-AF65-F5344CB8AC3E}">
        <p14:creationId xmlns:p14="http://schemas.microsoft.com/office/powerpoint/2010/main" val="1332459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9A3FC24-A659-4E54-9500-850C8D4BB44D}"/>
              </a:ext>
            </a:extLst>
          </p:cNvPr>
          <p:cNvPicPr>
            <a:picLocks noChangeAspect="1"/>
          </p:cNvPicPr>
          <p:nvPr/>
        </p:nvPicPr>
        <p:blipFill>
          <a:blip r:embed="rId3"/>
          <a:stretch>
            <a:fillRect/>
          </a:stretch>
        </p:blipFill>
        <p:spPr>
          <a:xfrm>
            <a:off x="475488" y="380372"/>
            <a:ext cx="4620604" cy="6229041"/>
          </a:xfrm>
          <a:prstGeom prst="rect">
            <a:avLst/>
          </a:prstGeom>
          <a:ln>
            <a:noFill/>
          </a:ln>
          <a:effectLst>
            <a:outerShdw blurRad="292100" dist="139700" dir="2700000" algn="tl" rotWithShape="0">
              <a:srgbClr val="333333">
                <a:alpha val="65000"/>
              </a:srgbClr>
            </a:outerShdw>
          </a:effectLst>
        </p:spPr>
      </p:pic>
      <p:sp>
        <p:nvSpPr>
          <p:cNvPr id="7" name="Rektangel 6">
            <a:extLst>
              <a:ext uri="{FF2B5EF4-FFF2-40B4-BE49-F238E27FC236}">
                <a16:creationId xmlns:a16="http://schemas.microsoft.com/office/drawing/2014/main" id="{E5123F8A-8905-4F25-AA19-2DBE13B232ED}"/>
              </a:ext>
            </a:extLst>
          </p:cNvPr>
          <p:cNvSpPr/>
          <p:nvPr/>
        </p:nvSpPr>
        <p:spPr>
          <a:xfrm>
            <a:off x="8615187" y="72595"/>
            <a:ext cx="3576813" cy="307777"/>
          </a:xfrm>
          <a:prstGeom prst="rect">
            <a:avLst/>
          </a:prstGeom>
        </p:spPr>
        <p:txBody>
          <a:bodyPr wrap="none">
            <a:spAutoFit/>
          </a:bodyPr>
          <a:lstStyle/>
          <a:p>
            <a:r>
              <a:rPr lang="nb-NO" sz="1400" dirty="0"/>
              <a:t>6. Vær garantist for bolig- og bomiljøkvaliteter </a:t>
            </a:r>
          </a:p>
        </p:txBody>
      </p:sp>
      <p:pic>
        <p:nvPicPr>
          <p:cNvPr id="6" name="Plassholder for innhold 5">
            <a:extLst>
              <a:ext uri="{FF2B5EF4-FFF2-40B4-BE49-F238E27FC236}">
                <a16:creationId xmlns:a16="http://schemas.microsoft.com/office/drawing/2014/main" id="{D6657AB0-E5E8-4657-B350-0E8B110B17E1}"/>
              </a:ext>
            </a:extLst>
          </p:cNvPr>
          <p:cNvPicPr>
            <a:picLocks noChangeAspect="1"/>
          </p:cNvPicPr>
          <p:nvPr/>
        </p:nvPicPr>
        <p:blipFill>
          <a:blip r:embed="rId4"/>
          <a:stretch>
            <a:fillRect/>
          </a:stretch>
        </p:blipFill>
        <p:spPr>
          <a:xfrm>
            <a:off x="6197600" y="380372"/>
            <a:ext cx="4377728" cy="6229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2275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solidFill>
                  <a:srgbClr val="001A58"/>
                </a:solidFill>
              </a:rPr>
              <a:t>Refleksjonsspørsmål 6</a:t>
            </a:r>
          </a:p>
        </p:txBody>
      </p:sp>
      <p:pic>
        <p:nvPicPr>
          <p:cNvPr id="11" name="Bilde 10"/>
          <p:cNvPicPr>
            <a:picLocks noChangeAspect="1"/>
          </p:cNvPicPr>
          <p:nvPr/>
        </p:nvPicPr>
        <p:blipFill>
          <a:blip r:embed="rId3"/>
          <a:stretch>
            <a:fillRect/>
          </a:stretch>
        </p:blipFill>
        <p:spPr>
          <a:xfrm flipH="1">
            <a:off x="1619075" y="2059126"/>
            <a:ext cx="5384675" cy="2198793"/>
          </a:xfrm>
          <a:prstGeom prst="rect">
            <a:avLst/>
          </a:prstGeom>
        </p:spPr>
      </p:pic>
      <p:sp>
        <p:nvSpPr>
          <p:cNvPr id="12" name="Rektangel 11"/>
          <p:cNvSpPr/>
          <p:nvPr/>
        </p:nvSpPr>
        <p:spPr>
          <a:xfrm>
            <a:off x="1805908" y="2683720"/>
            <a:ext cx="5197842" cy="1200329"/>
          </a:xfrm>
          <a:prstGeom prst="rect">
            <a:avLst/>
          </a:prstGeom>
        </p:spPr>
        <p:txBody>
          <a:bodyPr wrap="square">
            <a:spAutoFit/>
          </a:bodyPr>
          <a:lstStyle/>
          <a:p>
            <a:pPr algn="ctr"/>
            <a:r>
              <a:rPr lang="nb-NO" sz="2400" dirty="0">
                <a:solidFill>
                  <a:srgbClr val="001A58"/>
                </a:solidFill>
                <a:latin typeface="+mj-lt"/>
              </a:rPr>
              <a:t>Hvordan kan kommunen være garantist for bolig- og bomiljøkvaliteter?  </a:t>
            </a:r>
          </a:p>
          <a:p>
            <a:pPr lvl="0" algn="ctr"/>
            <a:r>
              <a:rPr lang="nb-NO" sz="2400" dirty="0">
                <a:latin typeface="+mj-lt"/>
              </a:rPr>
              <a:t> </a:t>
            </a:r>
          </a:p>
        </p:txBody>
      </p:sp>
      <p:sp>
        <p:nvSpPr>
          <p:cNvPr id="2" name="TekstSylinder 1"/>
          <p:cNvSpPr txBox="1"/>
          <p:nvPr/>
        </p:nvSpPr>
        <p:spPr>
          <a:xfrm>
            <a:off x="3827973" y="3640087"/>
            <a:ext cx="3943350" cy="400110"/>
          </a:xfrm>
          <a:prstGeom prst="rect">
            <a:avLst/>
          </a:prstGeom>
          <a:noFill/>
        </p:spPr>
        <p:txBody>
          <a:bodyPr wrap="square" rtlCol="0">
            <a:spAutoFit/>
          </a:bodyPr>
          <a:lstStyle/>
          <a:p>
            <a:r>
              <a:rPr lang="nb-NO" sz="2000" dirty="0">
                <a:solidFill>
                  <a:srgbClr val="001A58"/>
                </a:solidFill>
              </a:rPr>
              <a:t>Drøfting i grupper 20 min + plenum</a:t>
            </a:r>
          </a:p>
        </p:txBody>
      </p:sp>
      <p:sp>
        <p:nvSpPr>
          <p:cNvPr id="3" name="TekstSylinder 2"/>
          <p:cNvSpPr txBox="1"/>
          <p:nvPr/>
        </p:nvSpPr>
        <p:spPr>
          <a:xfrm>
            <a:off x="8030457" y="698561"/>
            <a:ext cx="3707130" cy="4985980"/>
          </a:xfrm>
          <a:prstGeom prst="rect">
            <a:avLst/>
          </a:prstGeom>
          <a:noFill/>
        </p:spPr>
        <p:txBody>
          <a:bodyPr wrap="square" rtlCol="0">
            <a:spAutoFit/>
          </a:bodyPr>
          <a:lstStyle/>
          <a:p>
            <a:r>
              <a:rPr lang="nb-NO" sz="2000" b="1" dirty="0">
                <a:solidFill>
                  <a:srgbClr val="001A58"/>
                </a:solidFill>
              </a:rPr>
              <a:t>Vær garantist for bolig- og bomiljøkvaliteter    </a:t>
            </a:r>
          </a:p>
          <a:p>
            <a:endParaRPr lang="nb-NO" sz="2000" b="1" i="1" dirty="0">
              <a:solidFill>
                <a:srgbClr val="001A58"/>
              </a:solidFill>
            </a:endParaRPr>
          </a:p>
          <a:p>
            <a:pPr marL="285750" indent="-285750">
              <a:buFont typeface="Arial" panose="020B0604020202020204" pitchFamily="34" charset="0"/>
              <a:buChar char="•"/>
            </a:pPr>
            <a:r>
              <a:rPr lang="nb-NO" sz="2000" i="1" dirty="0">
                <a:solidFill>
                  <a:srgbClr val="001A58"/>
                </a:solidFill>
              </a:rPr>
              <a:t>Kvaliteter ved boligen  </a:t>
            </a:r>
          </a:p>
          <a:p>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Kvaliteter ved uteområdene </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Nye boligers bidrag til nærmiljøet/bydelen/stedet</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Nye boliger som bidrag til å håndtere levekårsutfordringer</a:t>
            </a:r>
          </a:p>
          <a:p>
            <a:pPr marL="285750" indent="-285750">
              <a:buFont typeface="Arial" panose="020B0604020202020204" pitchFamily="34" charset="0"/>
              <a:buChar char="•"/>
            </a:pPr>
            <a:endParaRPr lang="nb-NO" sz="2000" i="1" dirty="0">
              <a:solidFill>
                <a:srgbClr val="001A58"/>
              </a:solidFill>
            </a:endParaRPr>
          </a:p>
          <a:p>
            <a:pPr marL="285750" indent="-285750">
              <a:buFont typeface="Arial" panose="020B0604020202020204" pitchFamily="34" charset="0"/>
              <a:buChar char="•"/>
            </a:pPr>
            <a:r>
              <a:rPr lang="nb-NO" sz="2000" i="1" dirty="0">
                <a:solidFill>
                  <a:srgbClr val="001A58"/>
                </a:solidFill>
              </a:rPr>
              <a:t>Bruk av normer, retningslinjer og bestemmelser</a:t>
            </a:r>
          </a:p>
          <a:p>
            <a:endParaRPr lang="nb-NO" dirty="0"/>
          </a:p>
        </p:txBody>
      </p:sp>
    </p:spTree>
    <p:extLst>
      <p:ext uri="{BB962C8B-B14F-4D97-AF65-F5344CB8AC3E}">
        <p14:creationId xmlns:p14="http://schemas.microsoft.com/office/powerpoint/2010/main" val="172507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579265-4746-46CF-B758-1B37AB624484}"/>
              </a:ext>
            </a:extLst>
          </p:cNvPr>
          <p:cNvSpPr>
            <a:spLocks noGrp="1"/>
          </p:cNvSpPr>
          <p:nvPr>
            <p:ph type="ctrTitle"/>
          </p:nvPr>
        </p:nvSpPr>
        <p:spPr/>
        <p:txBody>
          <a:bodyPr/>
          <a:lstStyle/>
          <a:p>
            <a:pPr marL="457200" indent="-457200"/>
            <a:r>
              <a:rPr lang="nb-NO" dirty="0"/>
              <a:t>6. Veien videre – behov for nye arbeidsformer og ny kunnskap</a:t>
            </a:r>
          </a:p>
        </p:txBody>
      </p:sp>
      <p:sp>
        <p:nvSpPr>
          <p:cNvPr id="3" name="Plassholder for innhold 2">
            <a:extLst>
              <a:ext uri="{FF2B5EF4-FFF2-40B4-BE49-F238E27FC236}">
                <a16:creationId xmlns:a16="http://schemas.microsoft.com/office/drawing/2014/main" id="{332026CF-2A2B-44B5-B5E6-EB8FDBF0FA71}"/>
              </a:ext>
            </a:extLst>
          </p:cNvPr>
          <p:cNvSpPr txBox="1">
            <a:spLocks/>
          </p:cNvSpPr>
          <p:nvPr/>
        </p:nvSpPr>
        <p:spPr>
          <a:xfrm>
            <a:off x="1176176" y="3679280"/>
            <a:ext cx="6981517" cy="3688336"/>
          </a:xfrm>
          <a:prstGeom prst="rect">
            <a:avLst/>
          </a:prstGeom>
        </p:spPr>
        <p:txBody>
          <a:bodyPr>
            <a:no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b-NO" sz="2800" dirty="0">
              <a:solidFill>
                <a:schemeClr val="bg1"/>
              </a:solidFill>
            </a:endParaRPr>
          </a:p>
        </p:txBody>
      </p:sp>
    </p:spTree>
    <p:extLst>
      <p:ext uri="{BB962C8B-B14F-4D97-AF65-F5344CB8AC3E}">
        <p14:creationId xmlns:p14="http://schemas.microsoft.com/office/powerpoint/2010/main" val="3340875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3AABA0-33CA-43B4-B1DC-29BE082AFF65}"/>
              </a:ext>
            </a:extLst>
          </p:cNvPr>
          <p:cNvSpPr>
            <a:spLocks noGrp="1"/>
          </p:cNvSpPr>
          <p:nvPr>
            <p:ph type="title"/>
          </p:nvPr>
        </p:nvSpPr>
        <p:spPr>
          <a:xfrm>
            <a:off x="609600" y="731276"/>
            <a:ext cx="6318738" cy="1143000"/>
          </a:xfrm>
        </p:spPr>
        <p:txBody>
          <a:bodyPr/>
          <a:lstStyle/>
          <a:p>
            <a:r>
              <a:rPr lang="nb-NO" dirty="0"/>
              <a:t>Behov for utvikling av nye arbeidsformer og ny kunnskap</a:t>
            </a:r>
          </a:p>
        </p:txBody>
      </p:sp>
      <p:sp>
        <p:nvSpPr>
          <p:cNvPr id="3" name="Plassholder for innhold 2">
            <a:extLst>
              <a:ext uri="{FF2B5EF4-FFF2-40B4-BE49-F238E27FC236}">
                <a16:creationId xmlns:a16="http://schemas.microsoft.com/office/drawing/2014/main" id="{FBBAA683-52D1-4CE4-A28B-9953AB632353}"/>
              </a:ext>
            </a:extLst>
          </p:cNvPr>
          <p:cNvSpPr>
            <a:spLocks noGrp="1"/>
          </p:cNvSpPr>
          <p:nvPr>
            <p:ph sz="half" idx="1"/>
          </p:nvPr>
        </p:nvSpPr>
        <p:spPr>
          <a:xfrm>
            <a:off x="641895" y="2438388"/>
            <a:ext cx="5041843" cy="3688336"/>
          </a:xfrm>
        </p:spPr>
        <p:txBody>
          <a:bodyPr>
            <a:noAutofit/>
          </a:bodyPr>
          <a:lstStyle/>
          <a:p>
            <a:r>
              <a:rPr lang="nb-NO" sz="2400" dirty="0"/>
              <a:t>Strategisk </a:t>
            </a:r>
            <a:r>
              <a:rPr lang="nb-NO" sz="2400" dirty="0" err="1"/>
              <a:t>byledelse</a:t>
            </a:r>
            <a:br>
              <a:rPr lang="nb-NO" sz="2400" dirty="0"/>
            </a:br>
            <a:endParaRPr lang="nb-NO" sz="2400" dirty="0"/>
          </a:p>
          <a:p>
            <a:r>
              <a:rPr lang="nb-NO" sz="2400" dirty="0"/>
              <a:t>Arenaer og prosesser for  </a:t>
            </a:r>
            <a:r>
              <a:rPr lang="nb-NO" sz="2400" dirty="0" err="1"/>
              <a:t>boligpolitisk</a:t>
            </a:r>
            <a:r>
              <a:rPr lang="nb-NO" sz="2400" dirty="0"/>
              <a:t> innovasjon</a:t>
            </a:r>
            <a:br>
              <a:rPr lang="nb-NO" sz="2400" dirty="0"/>
            </a:br>
            <a:endParaRPr lang="nb-NO" sz="2400" dirty="0"/>
          </a:p>
          <a:p>
            <a:r>
              <a:rPr lang="nb-NO" sz="2400" dirty="0"/>
              <a:t>Nye FoU-prosjekter</a:t>
            </a:r>
          </a:p>
        </p:txBody>
      </p:sp>
      <p:sp>
        <p:nvSpPr>
          <p:cNvPr id="4" name="Plassholder for innhold 3">
            <a:extLst>
              <a:ext uri="{FF2B5EF4-FFF2-40B4-BE49-F238E27FC236}">
                <a16:creationId xmlns:a16="http://schemas.microsoft.com/office/drawing/2014/main" id="{A791A0BC-5BBE-4795-B07A-C8676605DEAE}"/>
              </a:ext>
            </a:extLst>
          </p:cNvPr>
          <p:cNvSpPr>
            <a:spLocks noGrp="1"/>
          </p:cNvSpPr>
          <p:nvPr>
            <p:ph sz="half" idx="2"/>
          </p:nvPr>
        </p:nvSpPr>
        <p:spPr/>
        <p:txBody>
          <a:bodyPr>
            <a:normAutofit/>
          </a:bodyPr>
          <a:lstStyle/>
          <a:p>
            <a:pPr marL="0" indent="0">
              <a:buNone/>
            </a:pPr>
            <a:br>
              <a:rPr lang="nb-NO" dirty="0"/>
            </a:br>
            <a:br>
              <a:rPr lang="nb-NO" dirty="0"/>
            </a:br>
            <a:br>
              <a:rPr lang="nb-NO" dirty="0"/>
            </a:br>
            <a:endParaRPr lang="nb-NO" dirty="0"/>
          </a:p>
          <a:p>
            <a:endParaRPr lang="nb-NO" dirty="0"/>
          </a:p>
        </p:txBody>
      </p:sp>
      <p:pic>
        <p:nvPicPr>
          <p:cNvPr id="5" name="Bilde 4">
            <a:extLst>
              <a:ext uri="{FF2B5EF4-FFF2-40B4-BE49-F238E27FC236}">
                <a16:creationId xmlns:a16="http://schemas.microsoft.com/office/drawing/2014/main" id="{27C92091-54AD-45E3-99FD-708EBB2646E3}"/>
              </a:ext>
            </a:extLst>
          </p:cNvPr>
          <p:cNvPicPr>
            <a:picLocks noChangeAspect="1"/>
          </p:cNvPicPr>
          <p:nvPr/>
        </p:nvPicPr>
        <p:blipFill rotWithShape="1">
          <a:blip r:embed="rId3"/>
          <a:srcRect b="14584"/>
          <a:stretch/>
        </p:blipFill>
        <p:spPr>
          <a:xfrm>
            <a:off x="6928338" y="933400"/>
            <a:ext cx="5285697" cy="3143250"/>
          </a:xfrm>
          <a:prstGeom prst="rect">
            <a:avLst/>
          </a:prstGeom>
          <a:ln>
            <a:noFill/>
          </a:ln>
          <a:effectLst>
            <a:outerShdw blurRad="292100" dist="139700" dir="2700000" algn="tl" rotWithShape="0">
              <a:srgbClr val="333333">
                <a:alpha val="65000"/>
              </a:srgbClr>
            </a:outerShdw>
          </a:effectLst>
        </p:spPr>
      </p:pic>
      <p:pic>
        <p:nvPicPr>
          <p:cNvPr id="6" name="Bilde 5">
            <a:extLst>
              <a:ext uri="{FF2B5EF4-FFF2-40B4-BE49-F238E27FC236}">
                <a16:creationId xmlns:a16="http://schemas.microsoft.com/office/drawing/2014/main" id="{B9C9E891-9D25-445F-8DFC-72A904534618}"/>
              </a:ext>
            </a:extLst>
          </p:cNvPr>
          <p:cNvPicPr>
            <a:picLocks noChangeAspect="1"/>
          </p:cNvPicPr>
          <p:nvPr/>
        </p:nvPicPr>
        <p:blipFill>
          <a:blip r:embed="rId4"/>
          <a:stretch>
            <a:fillRect/>
          </a:stretch>
        </p:blipFill>
        <p:spPr>
          <a:xfrm>
            <a:off x="6296703" y="3042937"/>
            <a:ext cx="5285697" cy="29816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03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725B9-36B7-4D57-9FE7-3505150F2BD7}"/>
              </a:ext>
            </a:extLst>
          </p:cNvPr>
          <p:cNvSpPr>
            <a:spLocks noGrp="1"/>
          </p:cNvSpPr>
          <p:nvPr>
            <p:ph type="title"/>
          </p:nvPr>
        </p:nvSpPr>
        <p:spPr/>
        <p:txBody>
          <a:bodyPr/>
          <a:lstStyle/>
          <a:p>
            <a:r>
              <a:rPr lang="nb-NO" dirty="0"/>
              <a:t>Fra under radaren til under lupen - hvorfor økt oppmerksomhet på bolig som politikkområde?</a:t>
            </a:r>
          </a:p>
        </p:txBody>
      </p:sp>
      <p:sp>
        <p:nvSpPr>
          <p:cNvPr id="3" name="Plassholder for innhold 2">
            <a:extLst>
              <a:ext uri="{FF2B5EF4-FFF2-40B4-BE49-F238E27FC236}">
                <a16:creationId xmlns:a16="http://schemas.microsoft.com/office/drawing/2014/main" id="{F00098F8-2BED-4E81-A531-499DE605A3C9}"/>
              </a:ext>
            </a:extLst>
          </p:cNvPr>
          <p:cNvSpPr>
            <a:spLocks noGrp="1"/>
          </p:cNvSpPr>
          <p:nvPr>
            <p:ph sz="half" idx="1"/>
          </p:nvPr>
        </p:nvSpPr>
        <p:spPr>
          <a:xfrm>
            <a:off x="609599" y="1967112"/>
            <a:ext cx="7199587" cy="4030303"/>
          </a:xfrm>
        </p:spPr>
        <p:txBody>
          <a:bodyPr>
            <a:normAutofit/>
          </a:bodyPr>
          <a:lstStyle/>
          <a:p>
            <a:r>
              <a:rPr lang="nb-NO" sz="2400" dirty="0"/>
              <a:t>Kjennetegn ved den norske boligmodellen – bolig som kilde til velferd, men også til ulikhet.</a:t>
            </a:r>
          </a:p>
          <a:p>
            <a:r>
              <a:rPr lang="nb-NO" sz="2400" dirty="0"/>
              <a:t>Behov for oppdatert og relevant innhold i målene om å «sikre bolig til alle» og «boligbygging med sosial profil». </a:t>
            </a:r>
          </a:p>
          <a:p>
            <a:r>
              <a:rPr lang="nb-NO" sz="2400" dirty="0"/>
              <a:t>Avveiningen mellom miljømessige, sosiale og økonomiske hensyn i by- og stedsutviklingen, og innvirkningen dette har på boligpolitikken. </a:t>
            </a:r>
          </a:p>
          <a:p>
            <a:r>
              <a:rPr lang="nb-NO" sz="2400" dirty="0"/>
              <a:t>Kunnskapsbehov og virkemidler i en aktiv kommunal boligpolitikk. </a:t>
            </a:r>
          </a:p>
          <a:p>
            <a:endParaRPr lang="nb-NO" dirty="0"/>
          </a:p>
          <a:p>
            <a:pPr marL="0" indent="0">
              <a:buNone/>
            </a:pPr>
            <a:endParaRPr lang="nb-NO" dirty="0"/>
          </a:p>
        </p:txBody>
      </p:sp>
      <p:pic>
        <p:nvPicPr>
          <p:cNvPr id="5" name="Plassholder for innhold 4">
            <a:extLst>
              <a:ext uri="{FF2B5EF4-FFF2-40B4-BE49-F238E27FC236}">
                <a16:creationId xmlns:a16="http://schemas.microsoft.com/office/drawing/2014/main" id="{559875C4-4E55-477E-A0AE-0836D3B1770C}"/>
              </a:ext>
            </a:extLst>
          </p:cNvPr>
          <p:cNvPicPr>
            <a:picLocks noGrp="1" noChangeAspect="1"/>
          </p:cNvPicPr>
          <p:nvPr>
            <p:ph sz="half" idx="2"/>
          </p:nvPr>
        </p:nvPicPr>
        <p:blipFill rotWithShape="1">
          <a:blip r:embed="rId3"/>
          <a:srcRect l="50101" t="14825" r="33083" b="9703"/>
          <a:stretch/>
        </p:blipFill>
        <p:spPr>
          <a:xfrm>
            <a:off x="7587849" y="1302775"/>
            <a:ext cx="3719256" cy="4694640"/>
          </a:xfrm>
          <a:prstGeom prst="rect">
            <a:avLst/>
          </a:prstGeom>
        </p:spPr>
      </p:pic>
      <p:sp>
        <p:nvSpPr>
          <p:cNvPr id="4" name="TekstSylinder 3">
            <a:extLst>
              <a:ext uri="{FF2B5EF4-FFF2-40B4-BE49-F238E27FC236}">
                <a16:creationId xmlns:a16="http://schemas.microsoft.com/office/drawing/2014/main" id="{B5FD92B8-78CB-475B-9A9E-C265BF56B21B}"/>
              </a:ext>
            </a:extLst>
          </p:cNvPr>
          <p:cNvSpPr txBox="1"/>
          <p:nvPr/>
        </p:nvSpPr>
        <p:spPr>
          <a:xfrm>
            <a:off x="7809186" y="5898759"/>
            <a:ext cx="2497692" cy="253916"/>
          </a:xfrm>
          <a:prstGeom prst="rect">
            <a:avLst/>
          </a:prstGeom>
          <a:noFill/>
        </p:spPr>
        <p:txBody>
          <a:bodyPr wrap="square" rtlCol="0">
            <a:spAutoFit/>
          </a:bodyPr>
          <a:lstStyle/>
          <a:p>
            <a:r>
              <a:rPr lang="nb-NO" sz="1050" dirty="0"/>
              <a:t>Fra podkasten «Hjemlengsel», OBOS</a:t>
            </a:r>
          </a:p>
        </p:txBody>
      </p:sp>
    </p:spTree>
    <p:extLst>
      <p:ext uri="{BB962C8B-B14F-4D97-AF65-F5344CB8AC3E}">
        <p14:creationId xmlns:p14="http://schemas.microsoft.com/office/powerpoint/2010/main" val="353783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17D72C-2A32-43B5-95D9-5F4FF8C5C7C1}"/>
              </a:ext>
            </a:extLst>
          </p:cNvPr>
          <p:cNvSpPr>
            <a:spLocks noGrp="1"/>
          </p:cNvSpPr>
          <p:nvPr>
            <p:ph type="ctrTitle"/>
          </p:nvPr>
        </p:nvSpPr>
        <p:spPr/>
        <p:txBody>
          <a:bodyPr/>
          <a:lstStyle/>
          <a:p>
            <a:r>
              <a:rPr lang="nb-NO" dirty="0"/>
              <a:t>Mange kommuner er i gang!  </a:t>
            </a:r>
            <a:br>
              <a:rPr lang="nb-NO" dirty="0"/>
            </a:br>
            <a:endParaRPr lang="nb-NO" dirty="0"/>
          </a:p>
        </p:txBody>
      </p:sp>
      <p:sp>
        <p:nvSpPr>
          <p:cNvPr id="3" name="TekstSylinder 2">
            <a:extLst>
              <a:ext uri="{FF2B5EF4-FFF2-40B4-BE49-F238E27FC236}">
                <a16:creationId xmlns:a16="http://schemas.microsoft.com/office/drawing/2014/main" id="{53353F13-6FFF-4C8D-AA28-7CF6C7986DBD}"/>
              </a:ext>
            </a:extLst>
          </p:cNvPr>
          <p:cNvSpPr txBox="1"/>
          <p:nvPr/>
        </p:nvSpPr>
        <p:spPr>
          <a:xfrm>
            <a:off x="762000" y="3017520"/>
            <a:ext cx="9215120" cy="2554545"/>
          </a:xfrm>
          <a:prstGeom prst="rect">
            <a:avLst/>
          </a:prstGeom>
          <a:noFill/>
        </p:spPr>
        <p:txBody>
          <a:bodyPr wrap="square" rtlCol="0">
            <a:spAutoFit/>
          </a:bodyPr>
          <a:lstStyle/>
          <a:p>
            <a:r>
              <a:rPr lang="nb-NO" sz="2000" dirty="0">
                <a:solidFill>
                  <a:schemeClr val="bg1"/>
                </a:solidFill>
              </a:rPr>
              <a:t>Oslo – nye veier til egen bolig</a:t>
            </a:r>
          </a:p>
          <a:p>
            <a:r>
              <a:rPr lang="nb-NO" sz="2000" dirty="0">
                <a:solidFill>
                  <a:schemeClr val="bg1"/>
                </a:solidFill>
              </a:rPr>
              <a:t>Asker – forbilde for mange kommuners boligpolitiske strategiarbeid</a:t>
            </a:r>
          </a:p>
          <a:p>
            <a:r>
              <a:rPr lang="nb-NO" sz="2000" dirty="0">
                <a:solidFill>
                  <a:schemeClr val="bg1"/>
                </a:solidFill>
              </a:rPr>
              <a:t>Bergen og Sandnes – økt kunnskap om boligbehov gjennom boligpreferanseundersøkelser</a:t>
            </a:r>
          </a:p>
          <a:p>
            <a:r>
              <a:rPr lang="nb-NO" sz="2000" dirty="0">
                <a:solidFill>
                  <a:schemeClr val="bg1"/>
                </a:solidFill>
              </a:rPr>
              <a:t>Ringerike og Ås – helhetlig boligplanlegging som beredskap for sterk vekst  </a:t>
            </a:r>
          </a:p>
          <a:p>
            <a:r>
              <a:rPr lang="nb-NO" sz="2000" dirty="0">
                <a:solidFill>
                  <a:schemeClr val="bg1"/>
                </a:solidFill>
              </a:rPr>
              <a:t>Kristiansand - boligpolitikken som integrert del av plan- og styringssystemet</a:t>
            </a:r>
          </a:p>
          <a:p>
            <a:r>
              <a:rPr lang="nb-NO" sz="2000" dirty="0">
                <a:solidFill>
                  <a:schemeClr val="bg1"/>
                </a:solidFill>
              </a:rPr>
              <a:t>Bergen – aktiv eierrådighet ved bruk av kommunale eiendommer</a:t>
            </a:r>
          </a:p>
          <a:p>
            <a:r>
              <a:rPr lang="nb-NO" sz="2000" dirty="0">
                <a:solidFill>
                  <a:schemeClr val="bg1"/>
                </a:solidFill>
              </a:rPr>
              <a:t>Nittedal – tydelig og stabil tverrfaglig organisering</a:t>
            </a:r>
          </a:p>
        </p:txBody>
      </p:sp>
      <p:sp>
        <p:nvSpPr>
          <p:cNvPr id="4" name="Tittel 1">
            <a:extLst>
              <a:ext uri="{FF2B5EF4-FFF2-40B4-BE49-F238E27FC236}">
                <a16:creationId xmlns:a16="http://schemas.microsoft.com/office/drawing/2014/main" id="{E0190EAF-04CC-4DFE-8D2B-302E3363A114}"/>
              </a:ext>
            </a:extLst>
          </p:cNvPr>
          <p:cNvSpPr txBox="1">
            <a:spLocks/>
          </p:cNvSpPr>
          <p:nvPr/>
        </p:nvSpPr>
        <p:spPr>
          <a:xfrm>
            <a:off x="1535836" y="458209"/>
            <a:ext cx="10907697" cy="571500"/>
          </a:xfrm>
          <a:prstGeom prst="rect">
            <a:avLst/>
          </a:prstGeom>
        </p:spPr>
        <p:txBody>
          <a:bodyPr vert="horz" lIns="0" tIns="0" rIns="0" bIns="0" rtlCol="0" anchor="t">
            <a:noAutofit/>
          </a:bodyPr>
          <a:lstStyle>
            <a:lvl1pPr marL="0" indent="0" algn="l" defTabSz="457200" rtl="0" eaLnBrk="1" latinLnBrk="0" hangingPunct="1">
              <a:spcBef>
                <a:spcPct val="0"/>
              </a:spcBef>
              <a:buNone/>
              <a:defRPr sz="3000" kern="1200">
                <a:solidFill>
                  <a:schemeClr val="bg1"/>
                </a:solidFill>
                <a:latin typeface="Calibri"/>
                <a:ea typeface="+mj-ea"/>
                <a:cs typeface="Calibri"/>
              </a:defRPr>
            </a:lvl1pPr>
          </a:lstStyle>
          <a:p>
            <a:r>
              <a:rPr lang="nb-NO" dirty="0">
                <a:solidFill>
                  <a:srgbClr val="001A58"/>
                </a:solidFill>
              </a:rPr>
              <a:t>      VEDLEGG</a:t>
            </a:r>
          </a:p>
        </p:txBody>
      </p:sp>
    </p:spTree>
    <p:extLst>
      <p:ext uri="{BB962C8B-B14F-4D97-AF65-F5344CB8AC3E}">
        <p14:creationId xmlns:p14="http://schemas.microsoft.com/office/powerpoint/2010/main" val="2429517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EB1181-1428-4CAC-9E75-E93F11C7C9AE}"/>
              </a:ext>
            </a:extLst>
          </p:cNvPr>
          <p:cNvSpPr>
            <a:spLocks noGrp="1"/>
          </p:cNvSpPr>
          <p:nvPr>
            <p:ph type="title"/>
          </p:nvPr>
        </p:nvSpPr>
        <p:spPr/>
        <p:txBody>
          <a:bodyPr/>
          <a:lstStyle/>
          <a:p>
            <a:r>
              <a:rPr lang="nb-NO" dirty="0"/>
              <a:t>Oslo kommune – nye veier til egen bolig</a:t>
            </a:r>
          </a:p>
        </p:txBody>
      </p:sp>
      <p:sp>
        <p:nvSpPr>
          <p:cNvPr id="3" name="Plassholder for innhold 2">
            <a:extLst>
              <a:ext uri="{FF2B5EF4-FFF2-40B4-BE49-F238E27FC236}">
                <a16:creationId xmlns:a16="http://schemas.microsoft.com/office/drawing/2014/main" id="{506B6D2B-FE51-4327-BCF5-4A107199D003}"/>
              </a:ext>
            </a:extLst>
          </p:cNvPr>
          <p:cNvSpPr>
            <a:spLocks noGrp="1"/>
          </p:cNvSpPr>
          <p:nvPr>
            <p:ph sz="half" idx="1"/>
          </p:nvPr>
        </p:nvSpPr>
        <p:spPr/>
        <p:txBody>
          <a:bodyPr>
            <a:normAutofit fontScale="92500" lnSpcReduction="10000"/>
          </a:bodyPr>
          <a:lstStyle/>
          <a:p>
            <a:r>
              <a:rPr lang="nb-NO" dirty="0"/>
              <a:t>Høye mål i Byrådsplattform 2019 – 2023: minst 1000 nye boliger i tredje boligsektor innen utgangen av 2023. På sikt skal 20% av boligene være «rimelige boliger».</a:t>
            </a:r>
          </a:p>
          <a:p>
            <a:r>
              <a:rPr lang="nb-NO" dirty="0"/>
              <a:t>Vil prøve ut en rekke nye løsninger som skal gjøre veien til egen bolig enklere for flere</a:t>
            </a:r>
            <a:br>
              <a:rPr lang="nb-NO" dirty="0"/>
            </a:br>
            <a:r>
              <a:rPr lang="nb-NO" dirty="0"/>
              <a:t>- innsats for leie-bolig</a:t>
            </a:r>
            <a:br>
              <a:rPr lang="nb-NO" dirty="0"/>
            </a:br>
            <a:r>
              <a:rPr lang="nb-NO" dirty="0"/>
              <a:t>- etablererbolig</a:t>
            </a:r>
            <a:br>
              <a:rPr lang="nb-NO" dirty="0"/>
            </a:br>
            <a:r>
              <a:rPr lang="nb-NO" dirty="0"/>
              <a:t>- leie til eie-bolig</a:t>
            </a:r>
          </a:p>
          <a:p>
            <a:r>
              <a:rPr lang="nb-NO" dirty="0"/>
              <a:t>Grundig underlagsdokumentasjon: «Kunnskapsgrunnlag for en kommunal boligpolitikk» (2019) velegnet som «lærebok» og oppslagsverk.</a:t>
            </a:r>
          </a:p>
        </p:txBody>
      </p:sp>
      <p:pic>
        <p:nvPicPr>
          <p:cNvPr id="5" name="Plassholder for innhold 4">
            <a:extLst>
              <a:ext uri="{FF2B5EF4-FFF2-40B4-BE49-F238E27FC236}">
                <a16:creationId xmlns:a16="http://schemas.microsoft.com/office/drawing/2014/main" id="{19243574-902A-434A-9A7F-DE0DF614F7D6}"/>
              </a:ext>
            </a:extLst>
          </p:cNvPr>
          <p:cNvPicPr>
            <a:picLocks noGrp="1" noChangeAspect="1"/>
          </p:cNvPicPr>
          <p:nvPr>
            <p:ph sz="half" idx="2"/>
          </p:nvPr>
        </p:nvPicPr>
        <p:blipFill rotWithShape="1">
          <a:blip r:embed="rId3"/>
          <a:srcRect l="60586" t="11921" r="11008" b="17533"/>
          <a:stretch/>
        </p:blipFill>
        <p:spPr>
          <a:xfrm>
            <a:off x="5994400" y="1790300"/>
            <a:ext cx="5140215" cy="35902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5094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2C01E2F4-B019-4728-BF30-189797984E57}"/>
              </a:ext>
            </a:extLst>
          </p:cNvPr>
          <p:cNvPicPr>
            <a:picLocks noGrp="1" noChangeAspect="1"/>
          </p:cNvPicPr>
          <p:nvPr>
            <p:ph sz="half" idx="2"/>
          </p:nvPr>
        </p:nvPicPr>
        <p:blipFill rotWithShape="1">
          <a:blip r:embed="rId3"/>
          <a:srcRect l="79047" t="13137" r="4473" b="6494"/>
          <a:stretch/>
        </p:blipFill>
        <p:spPr>
          <a:xfrm>
            <a:off x="8181475" y="1462606"/>
            <a:ext cx="3311091" cy="4541396"/>
          </a:xfrm>
          <a:prstGeom prst="rect">
            <a:avLst/>
          </a:prstGeom>
          <a:ln>
            <a:noFill/>
          </a:ln>
          <a:effectLst>
            <a:outerShdw blurRad="292100" dist="139700" dir="2700000" algn="tl" rotWithShape="0">
              <a:srgbClr val="333333">
                <a:alpha val="65000"/>
              </a:srgbClr>
            </a:outerShdw>
          </a:effectLst>
        </p:spPr>
      </p:pic>
      <p:sp>
        <p:nvSpPr>
          <p:cNvPr id="2" name="Tittel 1">
            <a:extLst>
              <a:ext uri="{FF2B5EF4-FFF2-40B4-BE49-F238E27FC236}">
                <a16:creationId xmlns:a16="http://schemas.microsoft.com/office/drawing/2014/main" id="{65D89737-E116-4A09-A6E9-3517E924FA75}"/>
              </a:ext>
            </a:extLst>
          </p:cNvPr>
          <p:cNvSpPr>
            <a:spLocks noGrp="1"/>
          </p:cNvSpPr>
          <p:nvPr>
            <p:ph type="title"/>
          </p:nvPr>
        </p:nvSpPr>
        <p:spPr/>
        <p:txBody>
          <a:bodyPr/>
          <a:lstStyle/>
          <a:p>
            <a:r>
              <a:rPr lang="nb-NO" dirty="0"/>
              <a:t>Asker kommune – forbilde for mange kommuners boligpolitiske strategiarbeid </a:t>
            </a:r>
          </a:p>
        </p:txBody>
      </p:sp>
      <p:sp>
        <p:nvSpPr>
          <p:cNvPr id="3" name="Plassholder for innhold 2">
            <a:extLst>
              <a:ext uri="{FF2B5EF4-FFF2-40B4-BE49-F238E27FC236}">
                <a16:creationId xmlns:a16="http://schemas.microsoft.com/office/drawing/2014/main" id="{134B7092-735E-40FB-9F89-38BDB6CE7D89}"/>
              </a:ext>
            </a:extLst>
          </p:cNvPr>
          <p:cNvSpPr>
            <a:spLocks noGrp="1"/>
          </p:cNvSpPr>
          <p:nvPr>
            <p:ph sz="half" idx="1"/>
          </p:nvPr>
        </p:nvSpPr>
        <p:spPr>
          <a:xfrm>
            <a:off x="609600" y="1967113"/>
            <a:ext cx="6936606" cy="3688336"/>
          </a:xfrm>
        </p:spPr>
        <p:txBody>
          <a:bodyPr/>
          <a:lstStyle/>
          <a:p>
            <a:r>
              <a:rPr lang="nb-NO" sz="2400" dirty="0"/>
              <a:t>15% av nye boliger skal være rimelige.</a:t>
            </a:r>
          </a:p>
          <a:p>
            <a:r>
              <a:rPr lang="nb-NO" sz="2400" dirty="0"/>
              <a:t>Aktiv utnytting av PBLs muligheter: leilighetsfordeling, utbyggingsavtaler.</a:t>
            </a:r>
          </a:p>
          <a:p>
            <a:r>
              <a:rPr lang="nb-NO" sz="2400" dirty="0"/>
              <a:t>Kommunal eiendomspolitikk: betinget salg av kommunal eiendom. </a:t>
            </a:r>
          </a:p>
          <a:p>
            <a:r>
              <a:rPr lang="nb-NO" sz="2400" dirty="0"/>
              <a:t>Husbankens virkemidler og kommunale støtteordninger.</a:t>
            </a:r>
          </a:p>
          <a:p>
            <a:r>
              <a:rPr lang="nb-NO" sz="2400" dirty="0"/>
              <a:t>Tilrettelegging for nye boformer slik at eldre kan bo hjemme lengst mulig.</a:t>
            </a:r>
          </a:p>
          <a:p>
            <a:endParaRPr lang="nb-NO" dirty="0"/>
          </a:p>
        </p:txBody>
      </p:sp>
    </p:spTree>
    <p:extLst>
      <p:ext uri="{BB962C8B-B14F-4D97-AF65-F5344CB8AC3E}">
        <p14:creationId xmlns:p14="http://schemas.microsoft.com/office/powerpoint/2010/main" val="957515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A291DF5-8800-431A-BA08-EB2A0079EE86}"/>
              </a:ext>
            </a:extLst>
          </p:cNvPr>
          <p:cNvSpPr>
            <a:spLocks noGrp="1"/>
          </p:cNvSpPr>
          <p:nvPr>
            <p:ph type="title"/>
          </p:nvPr>
        </p:nvSpPr>
        <p:spPr/>
        <p:txBody>
          <a:bodyPr/>
          <a:lstStyle/>
          <a:p>
            <a:r>
              <a:rPr lang="nb-NO" dirty="0"/>
              <a:t>Bergen og Stavangerregionen – økt kunnskap om boligbehov gjennom boligpreferanseundersøkelser </a:t>
            </a:r>
          </a:p>
        </p:txBody>
      </p:sp>
      <p:pic>
        <p:nvPicPr>
          <p:cNvPr id="8" name="Plassholder for innhold 7">
            <a:extLst>
              <a:ext uri="{FF2B5EF4-FFF2-40B4-BE49-F238E27FC236}">
                <a16:creationId xmlns:a16="http://schemas.microsoft.com/office/drawing/2014/main" id="{D21CC7FD-A01A-48DA-9753-8BBECEFA093D}"/>
              </a:ext>
            </a:extLst>
          </p:cNvPr>
          <p:cNvPicPr>
            <a:picLocks noGrp="1" noChangeAspect="1"/>
          </p:cNvPicPr>
          <p:nvPr>
            <p:ph sz="half" idx="1"/>
          </p:nvPr>
        </p:nvPicPr>
        <p:blipFill>
          <a:blip r:embed="rId3"/>
          <a:stretch>
            <a:fillRect/>
          </a:stretch>
        </p:blipFill>
        <p:spPr>
          <a:xfrm>
            <a:off x="754858" y="1966912"/>
            <a:ext cx="3169178" cy="4457463"/>
          </a:xfrm>
          <a:prstGeom prst="rect">
            <a:avLst/>
          </a:prstGeom>
          <a:ln>
            <a:noFill/>
          </a:ln>
          <a:effectLst>
            <a:outerShdw blurRad="292100" dist="139700" dir="2700000" algn="tl" rotWithShape="0">
              <a:srgbClr val="333333">
                <a:alpha val="65000"/>
              </a:srgbClr>
            </a:outerShdw>
          </a:effectLst>
        </p:spPr>
      </p:pic>
      <p:pic>
        <p:nvPicPr>
          <p:cNvPr id="6" name="Plassholder for innhold 5">
            <a:extLst>
              <a:ext uri="{FF2B5EF4-FFF2-40B4-BE49-F238E27FC236}">
                <a16:creationId xmlns:a16="http://schemas.microsoft.com/office/drawing/2014/main" id="{EB317773-5C14-458D-BD06-C32823428262}"/>
              </a:ext>
            </a:extLst>
          </p:cNvPr>
          <p:cNvPicPr>
            <a:picLocks noGrp="1" noChangeAspect="1"/>
          </p:cNvPicPr>
          <p:nvPr>
            <p:ph sz="half" idx="2"/>
          </p:nvPr>
        </p:nvPicPr>
        <p:blipFill>
          <a:blip r:embed="rId4"/>
          <a:stretch>
            <a:fillRect/>
          </a:stretch>
        </p:blipFill>
        <p:spPr>
          <a:xfrm>
            <a:off x="4424844" y="1966912"/>
            <a:ext cx="6622039" cy="3707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15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22709E-CB3E-4108-BEF0-048B8F999AFC}"/>
              </a:ext>
            </a:extLst>
          </p:cNvPr>
          <p:cNvSpPr>
            <a:spLocks noGrp="1"/>
          </p:cNvSpPr>
          <p:nvPr>
            <p:ph type="title"/>
          </p:nvPr>
        </p:nvSpPr>
        <p:spPr>
          <a:xfrm>
            <a:off x="609600" y="284708"/>
            <a:ext cx="10972800" cy="1143000"/>
          </a:xfrm>
        </p:spPr>
        <p:txBody>
          <a:bodyPr>
            <a:normAutofit fontScale="90000"/>
          </a:bodyPr>
          <a:lstStyle/>
          <a:p>
            <a:r>
              <a:rPr lang="nb-NO" dirty="0">
                <a:solidFill>
                  <a:schemeClr val="bg1"/>
                </a:solidFill>
              </a:rPr>
              <a:t>Ringerike og Ås – beredskap for sterk vekst gjennom helhetlig boligplanlegging </a:t>
            </a:r>
            <a:br>
              <a:rPr lang="nb-NO" dirty="0">
                <a:solidFill>
                  <a:schemeClr val="bg1"/>
                </a:solidFill>
              </a:rPr>
            </a:br>
            <a:r>
              <a:rPr lang="nb-NO" dirty="0"/>
              <a:t>Ringerike og Ås – helhetlig boligplanlegging som beredskap for sterk vekst  </a:t>
            </a:r>
            <a:br>
              <a:rPr lang="nb-NO" dirty="0">
                <a:solidFill>
                  <a:schemeClr val="bg1"/>
                </a:solidFill>
              </a:rPr>
            </a:br>
            <a:endParaRPr lang="nb-NO" dirty="0"/>
          </a:p>
        </p:txBody>
      </p:sp>
      <p:sp>
        <p:nvSpPr>
          <p:cNvPr id="3" name="Plassholder for innhold 2">
            <a:extLst>
              <a:ext uri="{FF2B5EF4-FFF2-40B4-BE49-F238E27FC236}">
                <a16:creationId xmlns:a16="http://schemas.microsoft.com/office/drawing/2014/main" id="{AE6C0C88-D033-4F8B-9D1C-BD80D34D8C40}"/>
              </a:ext>
            </a:extLst>
          </p:cNvPr>
          <p:cNvSpPr>
            <a:spLocks noGrp="1"/>
          </p:cNvSpPr>
          <p:nvPr>
            <p:ph sz="half" idx="1"/>
          </p:nvPr>
        </p:nvSpPr>
        <p:spPr>
          <a:xfrm>
            <a:off x="609601" y="1275996"/>
            <a:ext cx="5384800" cy="3147147"/>
          </a:xfrm>
        </p:spPr>
        <p:txBody>
          <a:bodyPr>
            <a:normAutofit/>
          </a:bodyPr>
          <a:lstStyle/>
          <a:p>
            <a:pPr marL="0" indent="0">
              <a:buNone/>
            </a:pPr>
            <a:r>
              <a:rPr lang="nb-NO" b="1" dirty="0"/>
              <a:t>Ringerike: </a:t>
            </a:r>
          </a:p>
          <a:p>
            <a:pPr>
              <a:buFontTx/>
              <a:buChar char="-"/>
            </a:pPr>
            <a:r>
              <a:rPr lang="nb-NO" dirty="0"/>
              <a:t>Ringeriksbanen og ny E16</a:t>
            </a:r>
          </a:p>
          <a:p>
            <a:pPr>
              <a:buFontTx/>
              <a:buChar char="-"/>
            </a:pPr>
            <a:r>
              <a:rPr lang="nb-NO" dirty="0"/>
              <a:t>Planlegger for sterk og konsentrert vekst i Hønefoss by.</a:t>
            </a:r>
          </a:p>
          <a:p>
            <a:pPr>
              <a:buFontTx/>
              <a:buChar char="-"/>
            </a:pPr>
            <a:r>
              <a:rPr lang="nb-NO" dirty="0"/>
              <a:t>Flere kommunalt eide tomter i sentrum, som planlegges brukt strategisk i boligpolitikken.</a:t>
            </a:r>
          </a:p>
          <a:p>
            <a:pPr>
              <a:buFontTx/>
              <a:buChar char="-"/>
            </a:pPr>
            <a:r>
              <a:rPr lang="nb-NO" dirty="0"/>
              <a:t>Deltaker i Europan16-konkurranse for å definere rammer for utvikling av tomtene.  </a:t>
            </a:r>
          </a:p>
        </p:txBody>
      </p:sp>
      <p:sp>
        <p:nvSpPr>
          <p:cNvPr id="4" name="Plassholder for innhold 3">
            <a:extLst>
              <a:ext uri="{FF2B5EF4-FFF2-40B4-BE49-F238E27FC236}">
                <a16:creationId xmlns:a16="http://schemas.microsoft.com/office/drawing/2014/main" id="{83288BC2-1AE1-4124-BA0C-24D1606E0D53}"/>
              </a:ext>
            </a:extLst>
          </p:cNvPr>
          <p:cNvSpPr>
            <a:spLocks noGrp="1"/>
          </p:cNvSpPr>
          <p:nvPr>
            <p:ph sz="half" idx="2"/>
          </p:nvPr>
        </p:nvSpPr>
        <p:spPr>
          <a:xfrm>
            <a:off x="6096000" y="1330677"/>
            <a:ext cx="5384800" cy="3147147"/>
          </a:xfrm>
        </p:spPr>
        <p:txBody>
          <a:bodyPr>
            <a:normAutofit/>
          </a:bodyPr>
          <a:lstStyle/>
          <a:p>
            <a:pPr marL="0" indent="0">
              <a:buNone/>
            </a:pPr>
            <a:r>
              <a:rPr lang="nb-NO" b="1" dirty="0"/>
              <a:t>Ås:</a:t>
            </a:r>
          </a:p>
          <a:p>
            <a:pPr>
              <a:buFontTx/>
              <a:buChar char="-"/>
            </a:pPr>
            <a:r>
              <a:rPr lang="nb-NO" dirty="0"/>
              <a:t>Follobanen</a:t>
            </a:r>
          </a:p>
          <a:p>
            <a:pPr>
              <a:buFontTx/>
              <a:buChar char="-"/>
            </a:pPr>
            <a:r>
              <a:rPr lang="nb-NO" dirty="0"/>
              <a:t>Planlegger for sterk og konsentrert vekst i Ås sentrum.</a:t>
            </a:r>
          </a:p>
          <a:p>
            <a:pPr>
              <a:buFontTx/>
              <a:buChar char="-"/>
            </a:pPr>
            <a:r>
              <a:rPr lang="nb-NO" dirty="0"/>
              <a:t>Har utarbeidet en helhetlig </a:t>
            </a:r>
            <a:r>
              <a:rPr lang="nb-NO" dirty="0" err="1"/>
              <a:t>boligpolitisk</a:t>
            </a:r>
            <a:r>
              <a:rPr lang="nb-NO" dirty="0"/>
              <a:t> plan med tiltaksdel.</a:t>
            </a:r>
          </a:p>
          <a:p>
            <a:pPr>
              <a:buFontTx/>
              <a:buChar char="-"/>
            </a:pPr>
            <a:r>
              <a:rPr lang="nb-NO" dirty="0"/>
              <a:t>Den boligsosiale dimensjonen er innarbeidet i den boligpolitiske planen. </a:t>
            </a:r>
          </a:p>
          <a:p>
            <a:pPr>
              <a:buFontTx/>
              <a:buChar char="-"/>
            </a:pPr>
            <a:endParaRPr lang="nb-NO" dirty="0"/>
          </a:p>
        </p:txBody>
      </p:sp>
      <p:pic>
        <p:nvPicPr>
          <p:cNvPr id="5" name="Bilde 4">
            <a:extLst>
              <a:ext uri="{FF2B5EF4-FFF2-40B4-BE49-F238E27FC236}">
                <a16:creationId xmlns:a16="http://schemas.microsoft.com/office/drawing/2014/main" id="{5F7608FB-A092-4F53-81D4-CE7999682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696" y="4121349"/>
            <a:ext cx="2893401" cy="2586163"/>
          </a:xfrm>
          <a:prstGeom prst="rect">
            <a:avLst/>
          </a:prstGeom>
          <a:ln>
            <a:noFill/>
          </a:ln>
          <a:effectLst>
            <a:outerShdw blurRad="292100" dist="139700" dir="2700000" algn="tl" rotWithShape="0">
              <a:srgbClr val="333333">
                <a:alpha val="65000"/>
              </a:srgbClr>
            </a:outerShdw>
          </a:effectLst>
        </p:spPr>
      </p:pic>
      <p:pic>
        <p:nvPicPr>
          <p:cNvPr id="6" name="Bilde 5">
            <a:extLst>
              <a:ext uri="{FF2B5EF4-FFF2-40B4-BE49-F238E27FC236}">
                <a16:creationId xmlns:a16="http://schemas.microsoft.com/office/drawing/2014/main" id="{8C56C6BF-3A99-43BA-A98C-63716222C2EB}"/>
              </a:ext>
            </a:extLst>
          </p:cNvPr>
          <p:cNvPicPr>
            <a:picLocks noChangeAspect="1"/>
          </p:cNvPicPr>
          <p:nvPr/>
        </p:nvPicPr>
        <p:blipFill>
          <a:blip r:embed="rId4"/>
          <a:stretch>
            <a:fillRect/>
          </a:stretch>
        </p:blipFill>
        <p:spPr>
          <a:xfrm>
            <a:off x="7825563" y="4121349"/>
            <a:ext cx="1852680" cy="2586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6395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98707E-6B88-4FF3-82BF-12A0AC323EDA}"/>
              </a:ext>
            </a:extLst>
          </p:cNvPr>
          <p:cNvSpPr>
            <a:spLocks noGrp="1"/>
          </p:cNvSpPr>
          <p:nvPr>
            <p:ph type="title"/>
          </p:nvPr>
        </p:nvSpPr>
        <p:spPr/>
        <p:txBody>
          <a:bodyPr/>
          <a:lstStyle/>
          <a:p>
            <a:r>
              <a:rPr lang="nb-NO" dirty="0"/>
              <a:t>Kristiansand kommune – boligpolitikken som integrert del av plan- og styringssystemet </a:t>
            </a:r>
          </a:p>
        </p:txBody>
      </p:sp>
      <p:pic>
        <p:nvPicPr>
          <p:cNvPr id="6" name="Plassholder for innhold 5">
            <a:extLst>
              <a:ext uri="{FF2B5EF4-FFF2-40B4-BE49-F238E27FC236}">
                <a16:creationId xmlns:a16="http://schemas.microsoft.com/office/drawing/2014/main" id="{423886E1-63D5-4647-BBD9-A557239E36CE}"/>
              </a:ext>
            </a:extLst>
          </p:cNvPr>
          <p:cNvPicPr>
            <a:picLocks noGrp="1" noChangeAspect="1"/>
          </p:cNvPicPr>
          <p:nvPr>
            <p:ph sz="quarter" idx="10"/>
          </p:nvPr>
        </p:nvPicPr>
        <p:blipFill>
          <a:blip r:embed="rId3"/>
          <a:stretch>
            <a:fillRect/>
          </a:stretch>
        </p:blipFill>
        <p:spPr>
          <a:xfrm>
            <a:off x="1145754" y="1958975"/>
            <a:ext cx="8142208" cy="46062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9310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C085C1-6330-4AF6-A5F0-B6852312955A}"/>
              </a:ext>
            </a:extLst>
          </p:cNvPr>
          <p:cNvSpPr>
            <a:spLocks noGrp="1"/>
          </p:cNvSpPr>
          <p:nvPr>
            <p:ph type="title"/>
          </p:nvPr>
        </p:nvSpPr>
        <p:spPr/>
        <p:txBody>
          <a:bodyPr/>
          <a:lstStyle/>
          <a:p>
            <a:r>
              <a:rPr lang="nb-NO" dirty="0"/>
              <a:t>Bergen kommune </a:t>
            </a:r>
            <a:r>
              <a:rPr lang="nb-NO"/>
              <a:t>– aktiv eierrådighet </a:t>
            </a:r>
            <a:r>
              <a:rPr lang="nb-NO" dirty="0"/>
              <a:t>ved bruk av kommunale eiendommer</a:t>
            </a:r>
          </a:p>
        </p:txBody>
      </p:sp>
      <p:sp>
        <p:nvSpPr>
          <p:cNvPr id="3" name="Plassholder for innhold 2">
            <a:extLst>
              <a:ext uri="{FF2B5EF4-FFF2-40B4-BE49-F238E27FC236}">
                <a16:creationId xmlns:a16="http://schemas.microsoft.com/office/drawing/2014/main" id="{9B17C6E1-0499-4331-A53D-B2C2F231EFAA}"/>
              </a:ext>
            </a:extLst>
          </p:cNvPr>
          <p:cNvSpPr>
            <a:spLocks noGrp="1"/>
          </p:cNvSpPr>
          <p:nvPr>
            <p:ph sz="half" idx="1"/>
          </p:nvPr>
        </p:nvSpPr>
        <p:spPr>
          <a:xfrm>
            <a:off x="609599" y="1967112"/>
            <a:ext cx="7153835" cy="4159611"/>
          </a:xfrm>
        </p:spPr>
        <p:txBody>
          <a:bodyPr>
            <a:normAutofit/>
          </a:bodyPr>
          <a:lstStyle/>
          <a:p>
            <a:r>
              <a:rPr lang="nb-NO" dirty="0"/>
              <a:t>Forankret og gjort politiske vedtak om bruk av ulike boligpolitiske virkemidler, deriblant forkjøpsrett og eierrådighet.</a:t>
            </a:r>
            <a:br>
              <a:rPr lang="nb-NO" dirty="0"/>
            </a:br>
            <a:endParaRPr lang="nb-NO" dirty="0"/>
          </a:p>
          <a:p>
            <a:r>
              <a:rPr lang="nb-NO" b="1" dirty="0"/>
              <a:t>Slettebakken: </a:t>
            </a:r>
            <a:r>
              <a:rPr lang="nb-NO" dirty="0"/>
              <a:t>På en kommunal eiendom i et vedtatt fortettingsområde er det potensial for å bygge ut minst 300 boliger. Her ønsker kommunen å «øve seg på» ny praksis ved å utøve eierrådighet på en måte som sikrer utvikling av boliger for folk flest og ikke kun for de mest kjøpesterke gruppene. Ved salg av eiendommen ønsker kommunen å stille konkrete krav til hvordan tomten skal bygges ut, krav til boformer, mulighet for billige etablererboliger, «leie til eie»-boliger, krav til målgrupper med mer.</a:t>
            </a:r>
          </a:p>
        </p:txBody>
      </p:sp>
      <p:pic>
        <p:nvPicPr>
          <p:cNvPr id="5" name="Plassholder for innhold 4">
            <a:extLst>
              <a:ext uri="{FF2B5EF4-FFF2-40B4-BE49-F238E27FC236}">
                <a16:creationId xmlns:a16="http://schemas.microsoft.com/office/drawing/2014/main" id="{9C236942-227C-466B-98B1-DF6342A817F0}"/>
              </a:ext>
            </a:extLst>
          </p:cNvPr>
          <p:cNvPicPr>
            <a:picLocks noGrp="1" noChangeAspect="1"/>
          </p:cNvPicPr>
          <p:nvPr>
            <p:ph sz="half" idx="2"/>
          </p:nvPr>
        </p:nvPicPr>
        <p:blipFill rotWithShape="1">
          <a:blip r:embed="rId3"/>
          <a:srcRect l="67204" t="14064" r="17715" b="17651"/>
          <a:stretch/>
        </p:blipFill>
        <p:spPr>
          <a:xfrm>
            <a:off x="8552330" y="1318463"/>
            <a:ext cx="2384611" cy="3036571"/>
          </a:xfrm>
          <a:prstGeom prst="rect">
            <a:avLst/>
          </a:prstGeom>
        </p:spPr>
      </p:pic>
      <p:sp>
        <p:nvSpPr>
          <p:cNvPr id="6" name="TekstSylinder 5">
            <a:extLst>
              <a:ext uri="{FF2B5EF4-FFF2-40B4-BE49-F238E27FC236}">
                <a16:creationId xmlns:a16="http://schemas.microsoft.com/office/drawing/2014/main" id="{4BB907D5-95C3-4EA7-BCF9-B00E64E8DF30}"/>
              </a:ext>
            </a:extLst>
          </p:cNvPr>
          <p:cNvSpPr txBox="1"/>
          <p:nvPr/>
        </p:nvSpPr>
        <p:spPr>
          <a:xfrm>
            <a:off x="8552330" y="4195482"/>
            <a:ext cx="3030070" cy="1477328"/>
          </a:xfrm>
          <a:prstGeom prst="rect">
            <a:avLst/>
          </a:prstGeom>
          <a:noFill/>
        </p:spPr>
        <p:txBody>
          <a:bodyPr wrap="square" rtlCol="0">
            <a:spAutoFit/>
          </a:bodyPr>
          <a:lstStyle/>
          <a:p>
            <a:r>
              <a:rPr lang="nb-NO" i="1" dirty="0">
                <a:solidFill>
                  <a:srgbClr val="C00000"/>
                </a:solidFill>
              </a:rPr>
              <a:t>«…kommunen bør ta en mer aktiv rolle for å sikre tilstrekkelig utbygging av gode og varierte boliger for fremtiden.»</a:t>
            </a:r>
          </a:p>
        </p:txBody>
      </p:sp>
    </p:spTree>
    <p:extLst>
      <p:ext uri="{BB962C8B-B14F-4D97-AF65-F5344CB8AC3E}">
        <p14:creationId xmlns:p14="http://schemas.microsoft.com/office/powerpoint/2010/main" val="2917375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B52B69-B36C-4E9E-BCFA-539476D85D82}"/>
              </a:ext>
            </a:extLst>
          </p:cNvPr>
          <p:cNvSpPr>
            <a:spLocks noGrp="1"/>
          </p:cNvSpPr>
          <p:nvPr>
            <p:ph type="title"/>
          </p:nvPr>
        </p:nvSpPr>
        <p:spPr/>
        <p:txBody>
          <a:bodyPr/>
          <a:lstStyle/>
          <a:p>
            <a:r>
              <a:rPr lang="nb-NO" dirty="0"/>
              <a:t>Nittedal kommune – tydelig og stabil tverrfaglig organisering</a:t>
            </a:r>
          </a:p>
        </p:txBody>
      </p:sp>
      <p:sp>
        <p:nvSpPr>
          <p:cNvPr id="3" name="Plassholder for innhold 2">
            <a:extLst>
              <a:ext uri="{FF2B5EF4-FFF2-40B4-BE49-F238E27FC236}">
                <a16:creationId xmlns:a16="http://schemas.microsoft.com/office/drawing/2014/main" id="{B2073F4C-8140-4D91-8DD7-246F188E7DFB}"/>
              </a:ext>
            </a:extLst>
          </p:cNvPr>
          <p:cNvSpPr>
            <a:spLocks noGrp="1"/>
          </p:cNvSpPr>
          <p:nvPr>
            <p:ph sz="half" idx="1"/>
          </p:nvPr>
        </p:nvSpPr>
        <p:spPr>
          <a:xfrm>
            <a:off x="609599" y="1967113"/>
            <a:ext cx="7234990" cy="3688336"/>
          </a:xfrm>
        </p:spPr>
        <p:txBody>
          <a:bodyPr>
            <a:normAutofit lnSpcReduction="10000"/>
          </a:bodyPr>
          <a:lstStyle/>
          <a:p>
            <a:r>
              <a:rPr lang="nb-NO" dirty="0"/>
              <a:t>Tverrsektorielt team med representanter fra planavdeling, boligkontor, kommunalt eiendomsforetak, kommunalteknikk og kommuneadvokaten.</a:t>
            </a:r>
          </a:p>
          <a:p>
            <a:r>
              <a:rPr lang="nb-NO" dirty="0"/>
              <a:t>Prosjektleder med organisatorisk og faglig autoritet til å sikre fremdrift og koordinering. </a:t>
            </a:r>
          </a:p>
          <a:p>
            <a:r>
              <a:rPr lang="nb-NO" dirty="0"/>
              <a:t>Vektlegger tett samspill </a:t>
            </a:r>
            <a:r>
              <a:rPr lang="nb-NO"/>
              <a:t>med økonomiavdelingen. </a:t>
            </a:r>
          </a:p>
          <a:p>
            <a:r>
              <a:rPr lang="nb-NO"/>
              <a:t>Har </a:t>
            </a:r>
            <a:r>
              <a:rPr lang="nb-NO" dirty="0"/>
              <a:t>én planavdeling som jobber med hele spekteret av planer etter PBL. </a:t>
            </a:r>
            <a:br>
              <a:rPr lang="nb-NO" dirty="0"/>
            </a:br>
            <a:br>
              <a:rPr lang="nb-NO" dirty="0"/>
            </a:br>
            <a:r>
              <a:rPr lang="nb-NO" dirty="0"/>
              <a:t>Eksempel på virkemiddelbruk: </a:t>
            </a:r>
          </a:p>
          <a:p>
            <a:r>
              <a:rPr lang="nb-NO" dirty="0"/>
              <a:t>Benytter forkjøpsrett til markedspris for inntil 10% ved førstegangssalg av leiligheter. </a:t>
            </a:r>
          </a:p>
        </p:txBody>
      </p:sp>
      <p:pic>
        <p:nvPicPr>
          <p:cNvPr id="5" name="Plassholder for innhold 4">
            <a:extLst>
              <a:ext uri="{FF2B5EF4-FFF2-40B4-BE49-F238E27FC236}">
                <a16:creationId xmlns:a16="http://schemas.microsoft.com/office/drawing/2014/main" id="{62D8BA91-D0A1-4830-843E-08423AD9257D}"/>
              </a:ext>
            </a:extLst>
          </p:cNvPr>
          <p:cNvPicPr>
            <a:picLocks noGrp="1" noChangeAspect="1"/>
          </p:cNvPicPr>
          <p:nvPr>
            <p:ph sz="half" idx="2"/>
          </p:nvPr>
        </p:nvPicPr>
        <p:blipFill rotWithShape="1">
          <a:blip r:embed="rId3"/>
          <a:srcRect l="66883" t="12833" r="17250" b="5452"/>
          <a:stretch/>
        </p:blipFill>
        <p:spPr>
          <a:xfrm>
            <a:off x="8354727" y="1594119"/>
            <a:ext cx="2923848" cy="42351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5618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7AD1D8D-B566-4C88-B2F3-25A861768F43}"/>
              </a:ext>
            </a:extLst>
          </p:cNvPr>
          <p:cNvSpPr>
            <a:spLocks noGrp="1"/>
          </p:cNvSpPr>
          <p:nvPr>
            <p:ph type="ctrTitle"/>
          </p:nvPr>
        </p:nvSpPr>
        <p:spPr/>
        <p:txBody>
          <a:bodyPr/>
          <a:lstStyle/>
          <a:p>
            <a:r>
              <a:rPr lang="nb-NO" dirty="0"/>
              <a:t>2. Kommunens rolle i boligpolitikken</a:t>
            </a:r>
          </a:p>
        </p:txBody>
      </p:sp>
    </p:spTree>
    <p:extLst>
      <p:ext uri="{BB962C8B-B14F-4D97-AF65-F5344CB8AC3E}">
        <p14:creationId xmlns:p14="http://schemas.microsoft.com/office/powerpoint/2010/main" val="2334867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413AB8-2BBE-4B2C-85CE-DE29D79A830A}"/>
              </a:ext>
            </a:extLst>
          </p:cNvPr>
          <p:cNvSpPr>
            <a:spLocks noGrp="1"/>
          </p:cNvSpPr>
          <p:nvPr>
            <p:ph type="title"/>
          </p:nvPr>
        </p:nvSpPr>
        <p:spPr>
          <a:xfrm>
            <a:off x="609599" y="731276"/>
            <a:ext cx="10620375" cy="1143000"/>
          </a:xfrm>
        </p:spPr>
        <p:txBody>
          <a:bodyPr/>
          <a:lstStyle/>
          <a:p>
            <a:r>
              <a:rPr lang="nb-NO" dirty="0"/>
              <a:t>Kommunens rolle og virkemidler  i boligpolitikken</a:t>
            </a:r>
          </a:p>
        </p:txBody>
      </p:sp>
      <p:sp>
        <p:nvSpPr>
          <p:cNvPr id="5" name="Plassholder for innhold 4">
            <a:extLst>
              <a:ext uri="{FF2B5EF4-FFF2-40B4-BE49-F238E27FC236}">
                <a16:creationId xmlns:a16="http://schemas.microsoft.com/office/drawing/2014/main" id="{4FFB2F8A-CC7F-4262-9E22-855DB7853E4A}"/>
              </a:ext>
            </a:extLst>
          </p:cNvPr>
          <p:cNvSpPr>
            <a:spLocks noGrp="1"/>
          </p:cNvSpPr>
          <p:nvPr>
            <p:ph sz="half" idx="1"/>
          </p:nvPr>
        </p:nvSpPr>
        <p:spPr>
          <a:xfrm>
            <a:off x="609600" y="1874278"/>
            <a:ext cx="4238626" cy="878448"/>
          </a:xfrm>
        </p:spPr>
        <p:txBody>
          <a:bodyPr>
            <a:normAutofit fontScale="25000" lnSpcReduction="20000"/>
          </a:bodyPr>
          <a:lstStyle/>
          <a:p>
            <a:r>
              <a:rPr lang="nb-NO" sz="7200" dirty="0"/>
              <a:t>«Bolig for alle»  - et nasjonalt mål som kommunene har en viktig rolle i å nå. </a:t>
            </a:r>
          </a:p>
          <a:p>
            <a:r>
              <a:rPr lang="nb-NO" sz="7200" dirty="0"/>
              <a:t>Utnytter kommunene dagens virkemidler i boligpolitikken godt nok, og er det behov for nye virkemidler? </a:t>
            </a:r>
          </a:p>
          <a:p>
            <a:r>
              <a:rPr lang="nb-NO" sz="7200" dirty="0"/>
              <a:t>Sees det boligpolitiske arbeidet tydelig nok som en del av en samlet, ønsket samfunnsutvikling, og utnyttes kraften i det å sette politisk retning godt nok? </a:t>
            </a:r>
          </a:p>
          <a:p>
            <a:endParaRPr lang="nb-NO" dirty="0"/>
          </a:p>
        </p:txBody>
      </p:sp>
      <p:graphicFrame>
        <p:nvGraphicFramePr>
          <p:cNvPr id="3" name="Tabell 6">
            <a:extLst>
              <a:ext uri="{FF2B5EF4-FFF2-40B4-BE49-F238E27FC236}">
                <a16:creationId xmlns:a16="http://schemas.microsoft.com/office/drawing/2014/main" id="{7CCAEB7B-7CE4-4D66-A38F-6A7B76A97196}"/>
              </a:ext>
            </a:extLst>
          </p:cNvPr>
          <p:cNvGraphicFramePr>
            <a:graphicFrameLocks noGrp="1"/>
          </p:cNvGraphicFramePr>
          <p:nvPr>
            <p:extLst>
              <p:ext uri="{D42A27DB-BD31-4B8C-83A1-F6EECF244321}">
                <p14:modId xmlns:p14="http://schemas.microsoft.com/office/powerpoint/2010/main" val="3177184698"/>
              </p:ext>
            </p:extLst>
          </p:nvPr>
        </p:nvGraphicFramePr>
        <p:xfrm>
          <a:off x="5267326" y="1324260"/>
          <a:ext cx="5962648" cy="2970583"/>
        </p:xfrm>
        <a:graphic>
          <a:graphicData uri="http://schemas.openxmlformats.org/drawingml/2006/table">
            <a:tbl>
              <a:tblPr firstRow="1" bandRow="1">
                <a:tableStyleId>{5C22544A-7EE6-4342-B048-85BDC9FD1C3A}</a:tableStyleId>
              </a:tblPr>
              <a:tblGrid>
                <a:gridCol w="1490662">
                  <a:extLst>
                    <a:ext uri="{9D8B030D-6E8A-4147-A177-3AD203B41FA5}">
                      <a16:colId xmlns:a16="http://schemas.microsoft.com/office/drawing/2014/main" val="4095589182"/>
                    </a:ext>
                  </a:extLst>
                </a:gridCol>
                <a:gridCol w="1490662">
                  <a:extLst>
                    <a:ext uri="{9D8B030D-6E8A-4147-A177-3AD203B41FA5}">
                      <a16:colId xmlns:a16="http://schemas.microsoft.com/office/drawing/2014/main" val="291049215"/>
                    </a:ext>
                  </a:extLst>
                </a:gridCol>
                <a:gridCol w="1490662">
                  <a:extLst>
                    <a:ext uri="{9D8B030D-6E8A-4147-A177-3AD203B41FA5}">
                      <a16:colId xmlns:a16="http://schemas.microsoft.com/office/drawing/2014/main" val="1447932161"/>
                    </a:ext>
                  </a:extLst>
                </a:gridCol>
                <a:gridCol w="1490662">
                  <a:extLst>
                    <a:ext uri="{9D8B030D-6E8A-4147-A177-3AD203B41FA5}">
                      <a16:colId xmlns:a16="http://schemas.microsoft.com/office/drawing/2014/main" val="192964565"/>
                    </a:ext>
                  </a:extLst>
                </a:gridCol>
              </a:tblGrid>
              <a:tr h="410263">
                <a:tc>
                  <a:txBody>
                    <a:bodyPr/>
                    <a:lstStyle/>
                    <a:p>
                      <a:endParaRPr lang="nb-NO" dirty="0">
                        <a:solidFill>
                          <a:schemeClr val="accent6">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nb-NO" dirty="0">
                        <a:solidFill>
                          <a:schemeClr val="accent6">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nb-NO" dirty="0">
                        <a:solidFill>
                          <a:schemeClr val="accent6">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b="0" dirty="0">
                          <a:solidFill>
                            <a:srgbClr val="001A58"/>
                          </a:solidFill>
                        </a:rPr>
                        <a:t>Aktør</a:t>
                      </a:r>
                    </a:p>
                    <a:p>
                      <a:endParaRPr lang="nb-NO" b="0" dirty="0">
                        <a:solidFill>
                          <a:srgbClr val="001A58"/>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956956156"/>
                  </a:ext>
                </a:extLst>
              </a:tr>
              <a:tr h="410263">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dirty="0">
                          <a:solidFill>
                            <a:srgbClr val="001A58"/>
                          </a:solidFill>
                        </a:rPr>
                        <a:t>Pådriver</a:t>
                      </a:r>
                    </a:p>
                    <a:p>
                      <a:endParaRPr lang="nb-NO" dirty="0">
                        <a:solidFill>
                          <a:srgbClr val="001A58"/>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66496330"/>
                  </a:ext>
                </a:extLst>
              </a:tr>
              <a:tr h="410263">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b-NO" dirty="0">
                          <a:solidFill>
                            <a:srgbClr val="001A58"/>
                          </a:solidFill>
                        </a:rPr>
                        <a:t>Premiss-leverandør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54916741"/>
                  </a:ext>
                </a:extLst>
              </a:tr>
              <a:tr h="410263">
                <a:tc>
                  <a:txBody>
                    <a:bodyPr/>
                    <a:lstStyle/>
                    <a:p>
                      <a:r>
                        <a:rPr lang="nb-NO" dirty="0">
                          <a:solidFill>
                            <a:srgbClr val="001A58"/>
                          </a:solidFill>
                        </a:rPr>
                        <a:t>Tilrettelegger</a:t>
                      </a:r>
                    </a:p>
                    <a:p>
                      <a:endParaRPr lang="nb-NO" dirty="0">
                        <a:solidFill>
                          <a:srgbClr val="001A58"/>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87805460"/>
                  </a:ext>
                </a:extLst>
              </a:tr>
              <a:tr h="410263">
                <a:tc>
                  <a:txBody>
                    <a:bodyPr/>
                    <a:lstStyle/>
                    <a:p>
                      <a:endParaRPr lang="nb-NO" dirty="0">
                        <a:solidFill>
                          <a:srgbClr val="001A58"/>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dirty="0">
                        <a:solidFill>
                          <a:srgbClr val="001A58"/>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0474597"/>
                  </a:ext>
                </a:extLst>
              </a:tr>
            </a:tbl>
          </a:graphicData>
        </a:graphic>
      </p:graphicFrame>
      <p:sp>
        <p:nvSpPr>
          <p:cNvPr id="8" name="Rektangel 7">
            <a:extLst>
              <a:ext uri="{FF2B5EF4-FFF2-40B4-BE49-F238E27FC236}">
                <a16:creationId xmlns:a16="http://schemas.microsoft.com/office/drawing/2014/main" id="{56EF77E8-48A2-497C-9490-D8939AEA193F}"/>
              </a:ext>
            </a:extLst>
          </p:cNvPr>
          <p:cNvSpPr/>
          <p:nvPr/>
        </p:nvSpPr>
        <p:spPr>
          <a:xfrm>
            <a:off x="7448550" y="3295250"/>
            <a:ext cx="4057650" cy="707886"/>
          </a:xfrm>
          <a:prstGeom prst="rect">
            <a:avLst/>
          </a:prstGeom>
        </p:spPr>
        <p:txBody>
          <a:bodyPr wrap="square">
            <a:spAutoFit/>
          </a:bodyPr>
          <a:lstStyle/>
          <a:p>
            <a:r>
              <a:rPr lang="nb-NO" sz="2000" b="1" dirty="0">
                <a:solidFill>
                  <a:srgbClr val="C00000"/>
                </a:solidFill>
                <a:latin typeface="Bahnschrift" panose="020B0502040204020203" pitchFamily="34" charset="0"/>
              </a:rPr>
              <a:t>Hvilken rolle tar kommunene?</a:t>
            </a:r>
            <a:br>
              <a:rPr lang="nb-NO" sz="2000" b="1" dirty="0">
                <a:solidFill>
                  <a:srgbClr val="C00000"/>
                </a:solidFill>
                <a:latin typeface="Bahnschrift" panose="020B0502040204020203" pitchFamily="34" charset="0"/>
              </a:rPr>
            </a:br>
            <a:endParaRPr lang="nb-NO" sz="2000" b="1" dirty="0">
              <a:solidFill>
                <a:srgbClr val="C00000"/>
              </a:solidFill>
              <a:latin typeface="Bahnschrift" panose="020B0502040204020203" pitchFamily="34" charset="0"/>
            </a:endParaRPr>
          </a:p>
        </p:txBody>
      </p:sp>
      <p:pic>
        <p:nvPicPr>
          <p:cNvPr id="9" name="Bilde 8">
            <a:extLst>
              <a:ext uri="{FF2B5EF4-FFF2-40B4-BE49-F238E27FC236}">
                <a16:creationId xmlns:a16="http://schemas.microsoft.com/office/drawing/2014/main" id="{972DA0DF-6B8E-4FC5-906D-B349B0A31105}"/>
              </a:ext>
            </a:extLst>
          </p:cNvPr>
          <p:cNvPicPr>
            <a:picLocks noChangeAspect="1"/>
          </p:cNvPicPr>
          <p:nvPr/>
        </p:nvPicPr>
        <p:blipFill rotWithShape="1">
          <a:blip r:embed="rId3"/>
          <a:srcRect l="54966" t="59297" r="7226" b="15957"/>
          <a:stretch/>
        </p:blipFill>
        <p:spPr>
          <a:xfrm>
            <a:off x="-161925" y="4419315"/>
            <a:ext cx="12515850" cy="2228849"/>
          </a:xfrm>
          <a:prstGeom prst="rect">
            <a:avLst/>
          </a:prstGeom>
        </p:spPr>
      </p:pic>
      <p:sp>
        <p:nvSpPr>
          <p:cNvPr id="10" name="Rektangel 9">
            <a:extLst>
              <a:ext uri="{FF2B5EF4-FFF2-40B4-BE49-F238E27FC236}">
                <a16:creationId xmlns:a16="http://schemas.microsoft.com/office/drawing/2014/main" id="{6A158BE2-1869-4811-A0F9-7DCB2F15D447}"/>
              </a:ext>
            </a:extLst>
          </p:cNvPr>
          <p:cNvSpPr/>
          <p:nvPr/>
        </p:nvSpPr>
        <p:spPr>
          <a:xfrm>
            <a:off x="700087" y="6378143"/>
            <a:ext cx="10415587" cy="400110"/>
          </a:xfrm>
          <a:prstGeom prst="rect">
            <a:avLst/>
          </a:prstGeom>
        </p:spPr>
        <p:txBody>
          <a:bodyPr wrap="square">
            <a:spAutoFit/>
          </a:bodyPr>
          <a:lstStyle/>
          <a:p>
            <a:r>
              <a:rPr lang="nb-NO" sz="2000" b="1" dirty="0">
                <a:solidFill>
                  <a:srgbClr val="C00000"/>
                </a:solidFill>
                <a:latin typeface="Bahnschrift" panose="020B0502040204020203" pitchFamily="34" charset="0"/>
              </a:rPr>
              <a:t>Utnytter kommunene dagens virkemidler godt nok, og er det behov for nye? </a:t>
            </a:r>
          </a:p>
        </p:txBody>
      </p:sp>
    </p:spTree>
    <p:extLst>
      <p:ext uri="{BB962C8B-B14F-4D97-AF65-F5344CB8AC3E}">
        <p14:creationId xmlns:p14="http://schemas.microsoft.com/office/powerpoint/2010/main" val="1489857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3">
            <a:extLst>
              <a:ext uri="{FF2B5EF4-FFF2-40B4-BE49-F238E27FC236}">
                <a16:creationId xmlns:a16="http://schemas.microsoft.com/office/drawing/2014/main" id="{DA6ED990-D5F8-43B1-86DF-9810C4491428}"/>
              </a:ext>
            </a:extLst>
          </p:cNvPr>
          <p:cNvPicPr>
            <a:picLocks noGrp="1" noChangeAspect="1"/>
          </p:cNvPicPr>
          <p:nvPr>
            <p:ph sz="half" idx="2"/>
          </p:nvPr>
        </p:nvPicPr>
        <p:blipFill rotWithShape="1">
          <a:blip r:embed="rId3"/>
          <a:srcRect l="67291" t="30881" r="19226" b="32435"/>
          <a:stretch/>
        </p:blipFill>
        <p:spPr>
          <a:xfrm>
            <a:off x="2284250" y="933402"/>
            <a:ext cx="7871152" cy="6023113"/>
          </a:xfrm>
          <a:prstGeom prst="rect">
            <a:avLst/>
          </a:prstGeom>
          <a:ln>
            <a:noFill/>
          </a:ln>
        </p:spPr>
      </p:pic>
      <p:sp>
        <p:nvSpPr>
          <p:cNvPr id="6" name="Plassholder for innhold 5">
            <a:extLst>
              <a:ext uri="{FF2B5EF4-FFF2-40B4-BE49-F238E27FC236}">
                <a16:creationId xmlns:a16="http://schemas.microsoft.com/office/drawing/2014/main" id="{CBDA9F9A-E888-493D-9437-2D2F816F8F92}"/>
              </a:ext>
            </a:extLst>
          </p:cNvPr>
          <p:cNvSpPr>
            <a:spLocks noGrp="1"/>
          </p:cNvSpPr>
          <p:nvPr>
            <p:ph sz="half" idx="1"/>
          </p:nvPr>
        </p:nvSpPr>
        <p:spPr>
          <a:xfrm>
            <a:off x="609600" y="1967113"/>
            <a:ext cx="4340087" cy="3688336"/>
          </a:xfrm>
        </p:spPr>
        <p:txBody>
          <a:bodyPr>
            <a:normAutofit/>
          </a:bodyPr>
          <a:lstStyle/>
          <a:p>
            <a:pPr marL="0" indent="0">
              <a:buNone/>
            </a:pPr>
            <a:br>
              <a:rPr lang="nb-NO" dirty="0"/>
            </a:br>
            <a:endParaRPr lang="nb-NO" dirty="0"/>
          </a:p>
        </p:txBody>
      </p:sp>
      <p:sp>
        <p:nvSpPr>
          <p:cNvPr id="3" name="Tittel 2">
            <a:extLst>
              <a:ext uri="{FF2B5EF4-FFF2-40B4-BE49-F238E27FC236}">
                <a16:creationId xmlns:a16="http://schemas.microsoft.com/office/drawing/2014/main" id="{6314F1E8-39D7-4DC5-B5A6-3E4A1FCC44D8}"/>
              </a:ext>
            </a:extLst>
          </p:cNvPr>
          <p:cNvSpPr>
            <a:spLocks noGrp="1"/>
          </p:cNvSpPr>
          <p:nvPr>
            <p:ph type="title"/>
          </p:nvPr>
        </p:nvSpPr>
        <p:spPr>
          <a:xfrm>
            <a:off x="533399" y="465063"/>
            <a:ext cx="5438775" cy="1143000"/>
          </a:xfrm>
        </p:spPr>
        <p:txBody>
          <a:bodyPr>
            <a:normAutofit fontScale="90000"/>
          </a:bodyPr>
          <a:lstStyle/>
          <a:p>
            <a:r>
              <a:rPr lang="nb-NO" sz="3100" dirty="0"/>
              <a:t>Avgrensning og glidende overganger</a:t>
            </a:r>
            <a:r>
              <a:rPr lang="nb-NO" dirty="0"/>
              <a:t>												</a:t>
            </a:r>
          </a:p>
        </p:txBody>
      </p:sp>
      <p:sp>
        <p:nvSpPr>
          <p:cNvPr id="2" name="Ellipse 1">
            <a:extLst>
              <a:ext uri="{FF2B5EF4-FFF2-40B4-BE49-F238E27FC236}">
                <a16:creationId xmlns:a16="http://schemas.microsoft.com/office/drawing/2014/main" id="{3AC7A6FB-8983-4A53-8ADE-D695D36BB3E8}"/>
              </a:ext>
            </a:extLst>
          </p:cNvPr>
          <p:cNvSpPr/>
          <p:nvPr/>
        </p:nvSpPr>
        <p:spPr>
          <a:xfrm rot="1748995">
            <a:off x="3525953" y="733224"/>
            <a:ext cx="4067976" cy="6156114"/>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02FD1D7E-67FF-496B-8028-959D2BAC7B75}"/>
              </a:ext>
            </a:extLst>
          </p:cNvPr>
          <p:cNvSpPr txBox="1"/>
          <p:nvPr/>
        </p:nvSpPr>
        <p:spPr>
          <a:xfrm>
            <a:off x="114207" y="6725683"/>
            <a:ext cx="4340086" cy="230832"/>
          </a:xfrm>
          <a:prstGeom prst="rect">
            <a:avLst/>
          </a:prstGeom>
          <a:noFill/>
        </p:spPr>
        <p:txBody>
          <a:bodyPr wrap="square" rtlCol="0">
            <a:spAutoFit/>
          </a:bodyPr>
          <a:lstStyle/>
          <a:p>
            <a:r>
              <a:rPr lang="nb-NO" sz="900" dirty="0"/>
              <a:t>Figur: Fra rapporten «Kommunen som aktiv </a:t>
            </a:r>
            <a:r>
              <a:rPr lang="nb-NO" sz="900" dirty="0" err="1"/>
              <a:t>boligpolitisk</a:t>
            </a:r>
            <a:r>
              <a:rPr lang="nb-NO" sz="900" dirty="0"/>
              <a:t> aktør», </a:t>
            </a:r>
            <a:r>
              <a:rPr lang="nb-NO" sz="900" dirty="0" err="1"/>
              <a:t>Asplan</a:t>
            </a:r>
            <a:r>
              <a:rPr lang="nb-NO" sz="900" dirty="0"/>
              <a:t> </a:t>
            </a:r>
            <a:r>
              <a:rPr lang="nb-NO" sz="900" dirty="0" err="1"/>
              <a:t>Viak</a:t>
            </a:r>
            <a:r>
              <a:rPr lang="nb-NO" sz="900" dirty="0"/>
              <a:t> (2018)</a:t>
            </a:r>
          </a:p>
        </p:txBody>
      </p:sp>
      <p:sp>
        <p:nvSpPr>
          <p:cNvPr id="5" name="Rektangel 4">
            <a:extLst>
              <a:ext uri="{FF2B5EF4-FFF2-40B4-BE49-F238E27FC236}">
                <a16:creationId xmlns:a16="http://schemas.microsoft.com/office/drawing/2014/main" id="{1C8DFC1E-07EA-4AB4-822B-1221B2B08BAF}"/>
              </a:ext>
            </a:extLst>
          </p:cNvPr>
          <p:cNvSpPr/>
          <p:nvPr/>
        </p:nvSpPr>
        <p:spPr>
          <a:xfrm>
            <a:off x="7119730" y="5655449"/>
            <a:ext cx="4562339" cy="369332"/>
          </a:xfrm>
          <a:prstGeom prst="rect">
            <a:avLst/>
          </a:prstGeom>
        </p:spPr>
        <p:txBody>
          <a:bodyPr wrap="none">
            <a:spAutoFit/>
          </a:bodyPr>
          <a:lstStyle/>
          <a:p>
            <a:r>
              <a:rPr lang="nb-NO" u="sng" dirty="0">
                <a:solidFill>
                  <a:srgbClr val="0563C1"/>
                </a:solidFill>
                <a:latin typeface="Calibri" panose="020F0502020204030204" pitchFamily="34" charset="0"/>
                <a:ea typeface="Calibri" panose="020F0502020204030204" pitchFamily="34" charset="0"/>
                <a:hlinkClick r:id="rId4"/>
              </a:rPr>
              <a:t>https://www.ks.no/fagomrader/velferd/bolig/</a:t>
            </a:r>
            <a:r>
              <a:rPr lang="nb-NO" dirty="0">
                <a:latin typeface="Calibri" panose="020F0502020204030204" pitchFamily="34" charset="0"/>
                <a:ea typeface="Calibri" panose="020F0502020204030204" pitchFamily="34" charset="0"/>
              </a:rPr>
              <a:t> </a:t>
            </a:r>
            <a:endParaRPr lang="nb-NO" dirty="0"/>
          </a:p>
        </p:txBody>
      </p:sp>
    </p:spTree>
    <p:extLst>
      <p:ext uri="{BB962C8B-B14F-4D97-AF65-F5344CB8AC3E}">
        <p14:creationId xmlns:p14="http://schemas.microsoft.com/office/powerpoint/2010/main" val="2415609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2C01E2F4-B019-4728-BF30-189797984E57}"/>
              </a:ext>
            </a:extLst>
          </p:cNvPr>
          <p:cNvPicPr>
            <a:picLocks noGrp="1" noChangeAspect="1"/>
          </p:cNvPicPr>
          <p:nvPr>
            <p:ph sz="half" idx="2"/>
          </p:nvPr>
        </p:nvPicPr>
        <p:blipFill rotWithShape="1">
          <a:blip r:embed="rId3"/>
          <a:srcRect l="79047" t="13137" r="4473" b="6494"/>
          <a:stretch/>
        </p:blipFill>
        <p:spPr>
          <a:xfrm>
            <a:off x="8064517" y="1540583"/>
            <a:ext cx="3311091" cy="4541396"/>
          </a:xfrm>
          <a:prstGeom prst="rect">
            <a:avLst/>
          </a:prstGeom>
          <a:ln>
            <a:noFill/>
          </a:ln>
          <a:effectLst>
            <a:outerShdw blurRad="292100" dist="139700" dir="2700000" algn="tl" rotWithShape="0">
              <a:srgbClr val="333333">
                <a:alpha val="65000"/>
              </a:srgbClr>
            </a:outerShdw>
          </a:effectLst>
        </p:spPr>
      </p:pic>
      <p:sp>
        <p:nvSpPr>
          <p:cNvPr id="2" name="Tittel 1">
            <a:extLst>
              <a:ext uri="{FF2B5EF4-FFF2-40B4-BE49-F238E27FC236}">
                <a16:creationId xmlns:a16="http://schemas.microsoft.com/office/drawing/2014/main" id="{65D89737-E116-4A09-A6E9-3517E924FA75}"/>
              </a:ext>
            </a:extLst>
          </p:cNvPr>
          <p:cNvSpPr>
            <a:spLocks noGrp="1"/>
          </p:cNvSpPr>
          <p:nvPr>
            <p:ph type="title"/>
          </p:nvPr>
        </p:nvSpPr>
        <p:spPr/>
        <p:txBody>
          <a:bodyPr/>
          <a:lstStyle/>
          <a:p>
            <a:r>
              <a:rPr lang="nb-NO" dirty="0"/>
              <a:t>Asker kommune – forbilde for mange kommuners boligpolitiske strategiarbeid </a:t>
            </a:r>
          </a:p>
        </p:txBody>
      </p:sp>
      <p:sp>
        <p:nvSpPr>
          <p:cNvPr id="3" name="Plassholder for innhold 2">
            <a:extLst>
              <a:ext uri="{FF2B5EF4-FFF2-40B4-BE49-F238E27FC236}">
                <a16:creationId xmlns:a16="http://schemas.microsoft.com/office/drawing/2014/main" id="{134B7092-735E-40FB-9F89-38BDB6CE7D89}"/>
              </a:ext>
            </a:extLst>
          </p:cNvPr>
          <p:cNvSpPr>
            <a:spLocks noGrp="1"/>
          </p:cNvSpPr>
          <p:nvPr>
            <p:ph sz="half" idx="1"/>
          </p:nvPr>
        </p:nvSpPr>
        <p:spPr>
          <a:xfrm>
            <a:off x="609600" y="1967113"/>
            <a:ext cx="6936606" cy="3688336"/>
          </a:xfrm>
        </p:spPr>
        <p:txBody>
          <a:bodyPr/>
          <a:lstStyle/>
          <a:p>
            <a:r>
              <a:rPr lang="nb-NO" sz="2400" dirty="0"/>
              <a:t>15% av nye boliger skal være rimelige.</a:t>
            </a:r>
          </a:p>
          <a:p>
            <a:r>
              <a:rPr lang="nb-NO" sz="2400" dirty="0"/>
              <a:t>Aktiv utnytting av PBLs muligheter: leilighetsfordeling, utbyggingsavtaler.</a:t>
            </a:r>
          </a:p>
          <a:p>
            <a:r>
              <a:rPr lang="nb-NO" sz="2400" dirty="0"/>
              <a:t>Kommunal eiendomspolitikk: betinget salg av kommunal eiendom. </a:t>
            </a:r>
          </a:p>
          <a:p>
            <a:r>
              <a:rPr lang="nb-NO" sz="2400" dirty="0"/>
              <a:t>Husbankens virkemidler og kommunale støtteordninger</a:t>
            </a:r>
          </a:p>
          <a:p>
            <a:r>
              <a:rPr lang="nb-NO" sz="2400" dirty="0"/>
              <a:t>Tilrettelegging for nye boformer slik at eldre kan bo hjemme lengst mulig.</a:t>
            </a:r>
          </a:p>
          <a:p>
            <a:endParaRPr lang="nb-NO" dirty="0"/>
          </a:p>
        </p:txBody>
      </p:sp>
    </p:spTree>
    <p:extLst>
      <p:ext uri="{BB962C8B-B14F-4D97-AF65-F5344CB8AC3E}">
        <p14:creationId xmlns:p14="http://schemas.microsoft.com/office/powerpoint/2010/main" val="3360320016"/>
      </p:ext>
    </p:extLst>
  </p:cSld>
  <p:clrMapOvr>
    <a:masterClrMapping/>
  </p:clrMapOvr>
</p:sld>
</file>

<file path=ppt/theme/theme1.xml><?xml version="1.0" encoding="utf-8"?>
<a:theme xmlns:a="http://schemas.openxmlformats.org/drawingml/2006/main" name="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F0C3B95AFB9DC4C96287023012FD11F" ma:contentTypeVersion="8" ma:contentTypeDescription="Opprett et nytt dokument." ma:contentTypeScope="" ma:versionID="a32e10631959717338ea17eb1ca1dad1">
  <xsd:schema xmlns:xsd="http://www.w3.org/2001/XMLSchema" xmlns:xs="http://www.w3.org/2001/XMLSchema" xmlns:p="http://schemas.microsoft.com/office/2006/metadata/properties" xmlns:ns3="e98c4dcd-d620-4f61-8de7-90ab837fe9c1" targetNamespace="http://schemas.microsoft.com/office/2006/metadata/properties" ma:root="true" ma:fieldsID="afe089c155484624fa02ba5243e04c5e" ns3:_="">
    <xsd:import namespace="e98c4dcd-d620-4f61-8de7-90ab837fe9c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c4dcd-d620-4f61-8de7-90ab837fe9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BD544A-6345-4F36-B5F5-82EFC961B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8c4dcd-d620-4f61-8de7-90ab837fe9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5BE5CC-2970-4D7A-ACA5-9EA2B91E1EAB}">
  <ds:schemaRefs>
    <ds:schemaRef ds:uri="http://schemas.microsoft.com/sharepoint/v3/contenttype/forms"/>
  </ds:schemaRefs>
</ds:datastoreItem>
</file>

<file path=customXml/itemProps3.xml><?xml version="1.0" encoding="utf-8"?>
<ds:datastoreItem xmlns:ds="http://schemas.openxmlformats.org/officeDocument/2006/customXml" ds:itemID="{CD137248-E155-4783-986E-FA6D32DE2EB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4260</TotalTime>
  <Words>16572</Words>
  <Application>Microsoft Office PowerPoint</Application>
  <PresentationFormat>Widescreen</PresentationFormat>
  <Paragraphs>929</Paragraphs>
  <Slides>57</Slides>
  <Notes>57</Notes>
  <HiddenSlides>4</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57</vt:i4>
      </vt:variant>
    </vt:vector>
  </HeadingPairs>
  <TitlesOfParts>
    <vt:vector size="62" baseType="lpstr">
      <vt:lpstr>Arial</vt:lpstr>
      <vt:lpstr>Bahnschrift</vt:lpstr>
      <vt:lpstr>Calibri</vt:lpstr>
      <vt:lpstr>Wingdings</vt:lpstr>
      <vt:lpstr>KS-profiltema</vt:lpstr>
      <vt:lpstr>I    Helhetlig kommunal boligpolitikk Fra under radaren til under lupen    Mars 2021  </vt:lpstr>
      <vt:lpstr>Disposisjon</vt:lpstr>
      <vt:lpstr>Sentrale begreper </vt:lpstr>
      <vt:lpstr>1. Bolig som politikkområde</vt:lpstr>
      <vt:lpstr>Fra under radaren til under lupen - hvorfor økt oppmerksomhet på bolig som politikkområde?</vt:lpstr>
      <vt:lpstr>2. Kommunens rolle i boligpolitikken</vt:lpstr>
      <vt:lpstr>Kommunens rolle og virkemidler  i boligpolitikken</vt:lpstr>
      <vt:lpstr>Avgrensning og glidende overganger            </vt:lpstr>
      <vt:lpstr>Asker kommune – forbilde for mange kommuners boligpolitiske strategiarbeid </vt:lpstr>
      <vt:lpstr>3. Nasjonale rammer</vt:lpstr>
      <vt:lpstr>Nasjonale føringer og forventninger til kommunenes boligpolitikk </vt:lpstr>
      <vt:lpstr>EVAPLAN (2014-2018) </vt:lpstr>
      <vt:lpstr>PowerPoint-presentasjon</vt:lpstr>
      <vt:lpstr>4. Utfordringer og dilemmaer i dagens boligmarked       </vt:lpstr>
      <vt:lpstr>PowerPoint-presentasjon</vt:lpstr>
      <vt:lpstr>PowerPoint-presentasjon</vt:lpstr>
      <vt:lpstr>PowerPoint-presentasjon</vt:lpstr>
      <vt:lpstr>PowerPoint-presentasjon</vt:lpstr>
      <vt:lpstr>Den norske familieindeksen    </vt:lpstr>
      <vt:lpstr>5. Strategiske grep for kommunal boligpolitikk </vt:lpstr>
      <vt:lpstr>1. Bygg kunnskap og velg politisk retning</vt:lpstr>
      <vt:lpstr>PowerPoint-presentasjon</vt:lpstr>
      <vt:lpstr>PowerPoint-presentasjon</vt:lpstr>
      <vt:lpstr>2. Bruk kommunens styringssystem og mulighetene i planlovgivingen </vt:lpstr>
      <vt:lpstr>Kunnskapsbasert boligpolitikk forankret i kommunens plan- og styringssystem</vt:lpstr>
      <vt:lpstr>PowerPoint-presentasjon</vt:lpstr>
      <vt:lpstr>PowerPoint-presentasjon</vt:lpstr>
      <vt:lpstr>PowerPoint-presentasjon</vt:lpstr>
      <vt:lpstr>PowerPoint-presentasjon</vt:lpstr>
      <vt:lpstr>3. Avklar administrativ ansvarsplassering og organisering </vt:lpstr>
      <vt:lpstr>PowerPoint-presentasjon</vt:lpstr>
      <vt:lpstr>4. Vær en strategisk eiendomsaktør</vt:lpstr>
      <vt:lpstr>Salg av kommunal tomt med klausuler </vt:lpstr>
      <vt:lpstr>PowerPoint-presentasjon</vt:lpstr>
      <vt:lpstr>PowerPoint-presentasjon</vt:lpstr>
      <vt:lpstr>5. Skap retning og tillit gjennom samarbeid og dialog </vt:lpstr>
      <vt:lpstr>Nyskapende samarbeid mellom offentlige aktører</vt:lpstr>
      <vt:lpstr>Nærmere om utbyggerdialog for fremtidsrettet boligpolitikk</vt:lpstr>
      <vt:lpstr>Utbyggerbransjens egen policy for samarbeid og dialog i boligpolitikken  </vt:lpstr>
      <vt:lpstr>Dialog mellom kommune og utbyggere – hvordan komme i gang? </vt:lpstr>
      <vt:lpstr>Involvering av innbyggerne  – hvordan få til dette i boligpolitikken?</vt:lpstr>
      <vt:lpstr>PowerPoint-presentasjon</vt:lpstr>
      <vt:lpstr>6. Vær garantist for bolig- og bomiljøkvaliteter </vt:lpstr>
      <vt:lpstr>Bolig- og bomiljøkvalitet </vt:lpstr>
      <vt:lpstr>PowerPoint-presentasjon</vt:lpstr>
      <vt:lpstr>PowerPoint-presentasjon</vt:lpstr>
      <vt:lpstr>PowerPoint-presentasjon</vt:lpstr>
      <vt:lpstr>6. Veien videre – behov for nye arbeidsformer og ny kunnskap</vt:lpstr>
      <vt:lpstr>Behov for utvikling av nye arbeidsformer og ny kunnskap</vt:lpstr>
      <vt:lpstr>Mange kommuner er i gang!   </vt:lpstr>
      <vt:lpstr>Oslo kommune – nye veier til egen bolig</vt:lpstr>
      <vt:lpstr>Asker kommune – forbilde for mange kommuners boligpolitiske strategiarbeid </vt:lpstr>
      <vt:lpstr>Bergen og Stavangerregionen – økt kunnskap om boligbehov gjennom boligpreferanseundersøkelser </vt:lpstr>
      <vt:lpstr>Ringerike og Ås – beredskap for sterk vekst gjennom helhetlig boligplanlegging  Ringerike og Ås – helhetlig boligplanlegging som beredskap for sterk vekst   </vt:lpstr>
      <vt:lpstr>Kristiansand kommune – boligpolitikken som integrert del av plan- og styringssystemet </vt:lpstr>
      <vt:lpstr>Bergen kommune – aktiv eierrådighet ved bruk av kommunale eiendommer</vt:lpstr>
      <vt:lpstr>Nittedal kommune – tydelig og stabil tverrfaglig organisering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Helhetlig kommunal boligpolitikk    Utkast bearbeidet etter workshop 6. november 2020</dc:title>
  <dc:creator>Grethe Salvesvold</dc:creator>
  <cp:lastModifiedBy>Marianne Fromreide</cp:lastModifiedBy>
  <cp:revision>6</cp:revision>
  <dcterms:created xsi:type="dcterms:W3CDTF">2020-11-13T07:47:42Z</dcterms:created>
  <dcterms:modified xsi:type="dcterms:W3CDTF">2021-03-26T11:13:38Z</dcterms:modified>
</cp:coreProperties>
</file>