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5C4DB-6F2B-4A6C-894E-4052BA93F53A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F0C94-0787-4BCE-A8F2-6BA923330E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624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cs typeface="Calibri"/>
              </a:rPr>
              <a:t>19.01.21</a:t>
            </a:r>
            <a:endParaRPr lang="nb-NO" sz="1200" baseline="0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D2882-DE78-4E49-8E47-47FCEBFC97E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210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61EAFA-FEC5-4E0B-9FA7-5F8EBB99F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B51E392-3E01-4D54-8983-8B8AC2D68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D974DD-98E1-45CD-8B66-348EDA075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78656C-D832-421D-BF87-23E68A07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D9E842-C6C1-497A-BDFA-711DC3FC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642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070568-1B38-4ADA-B36E-717266FC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F4A2AF3-5D0C-4C1C-9B58-63C8D4B6D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0162348-F4D1-4F8E-B51E-D94A280A1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B4EF19-59D6-4030-9E0E-081CABF5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90F6DA-B28E-435F-A5C1-EB2AA1928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992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0E64176-B198-4065-A10F-BE870FF05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D2EC74D-3999-4145-91C5-82DF3F521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D18068E-9339-45A5-8882-14DA6A756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A8919E-947C-41E1-A27C-777E8EF6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2BF21CE-5E97-4BBD-B834-EE121FFE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72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3EC61D-7DD1-4FCE-B0F6-B9AD4535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E73FEC6-FC64-4CAB-B97A-30C755E3C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B5FC1FA-A3A7-4EC2-9218-3946AD35C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6349937-CBB9-417E-918C-A98A44A9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869379-27BA-4FD0-B1A1-E9BA0579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74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64337B-F0A5-4DBF-8331-EF474BE11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D736853-5B24-4875-860A-A2A083175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8431B2-F97B-46B9-8696-33CBC54C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0F7254D-816A-4340-91AA-B88DADB0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401E054-64B7-45A7-AA78-2F2E193B4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480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84D656-4438-48C7-964D-10998AB5B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FE9893-DEBA-4323-B8FC-BCACB7A1F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F7D6C10-4B1E-4AC6-9F66-9E1865524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525DE04-CCA9-439D-A6D9-AB05835A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660DB68-2E64-4324-B967-E26EBF33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FC98B00-6C24-4996-996B-67BEF93A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800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83F9FA-D23B-48FE-ACEB-215D1DA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8D457F4-0194-4AFE-808B-19E4E9B21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10D86D7-9A81-4A98-8744-C06DE29F2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E5B1991-7C44-464E-B4B2-46654C640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7839550-D342-43CC-A9E5-99068D3012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ABA8A6C-71BD-498B-B566-F6950030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D641AD7-7652-4DD4-97D5-EC7B7F39D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F945036-F87F-4BE0-9EDD-8C04B6F4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9330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D6C66B-67BB-41F1-AA50-7DA3A4644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601EE25-921F-4CDD-88DB-EF73CCEA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3795C5A-2A22-4EA3-8188-D7169007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E46BE04-6B2E-4B0F-BEE6-AC560C6FE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4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ECA0E62-1182-41C1-8D45-834A26333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7DA1091-AC97-4D8B-A20F-BCB53FC7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E601E00-5D16-4B2F-A070-6512C599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531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55A93A-8D15-4E85-AAE2-B71D702FD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6722B2-139C-43A8-9655-D32F0EAC9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9287FA5-C9E8-449D-90A0-3DB7BB508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525E14C-16E7-4D26-A48D-B8BFE22A5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6CA9B27-8E57-4700-8B8C-51FF823A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DE23588-EDA2-4CC8-BAEE-96DF5ED6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884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0748A5-3459-4166-B7EA-4DDEEF28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86F3FDF-0859-4653-AAE9-4B0FC73FA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10B3281-D821-403A-9068-A11C98EA8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D05AB97-F06D-4E0F-AE2A-F5C0B0E0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EE2387B-FE1E-48CE-9EA9-936187A84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A27D591-A40E-4A24-A3BF-9445B6E5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760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90F8511-F2CC-4495-9CC4-117363139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55DB66-A2A2-41F8-AFE2-3828EDED1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B56709D-2D16-4816-BF2F-A3E2391BA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CE967-6E01-407C-831E-188C0961CEFB}" type="datetimeFigureOut">
              <a:rPr lang="nb-NO" smtClean="0"/>
              <a:t>08.03.2021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F67024-188A-4A54-A81C-3937116E4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222A6F-86C1-4A63-8852-2D3B1376B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57AEE-6B31-4070-B4FC-980D9EE8E7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0131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1054" y="192891"/>
            <a:ext cx="10972800" cy="413475"/>
          </a:xfrm>
        </p:spPr>
        <p:txBody>
          <a:bodyPr>
            <a:normAutofit fontScale="90000"/>
          </a:bodyPr>
          <a:lstStyle/>
          <a:p>
            <a:r>
              <a:rPr lang="nb-NO" dirty="0"/>
              <a:t>Gjelder fra 2021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512323" y="710156"/>
          <a:ext cx="11545791" cy="529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6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8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395">
                <a:tc>
                  <a:txBody>
                    <a:bodyPr/>
                    <a:lstStyle/>
                    <a:p>
                      <a:r>
                        <a:rPr lang="nb-NO" sz="1800" dirty="0"/>
                        <a:t>Til hvem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Hva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EPJ leverandør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Installasjon, og </a:t>
                      </a:r>
                      <a:r>
                        <a:rPr lang="nb-NO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evt</a:t>
                      </a: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oppgradering for å få på plass ny funksjonalitet i EPJ.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8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Engangskostnad</a:t>
                      </a:r>
                      <a:r>
                        <a:rPr lang="nb-NO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 avhengig av avtaler mellom kommune og leverandør.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noProof="0" dirty="0">
                          <a:solidFill>
                            <a:schemeClr val="dk1"/>
                          </a:solidFill>
                          <a:latin typeface="Calibri"/>
                        </a:rPr>
                        <a:t>Årlige </a:t>
                      </a:r>
                      <a:r>
                        <a:rPr lang="nb-NO" sz="1800" b="0" i="0" u="none" strike="noStrike" noProof="0" dirty="0">
                          <a:solidFill>
                            <a:schemeClr val="dk1"/>
                          </a:solidFill>
                          <a:latin typeface="Calibri"/>
                        </a:rPr>
                        <a:t>vedlikeholdskostnader.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Ingen lisenskostnad.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NHN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Tilknytningsavgift</a:t>
                      </a:r>
                    </a:p>
                    <a:p>
                      <a:pPr lvl="0"/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Forvalting av helsenorge.no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b="1" dirty="0"/>
                        <a:t>Oppstartskostnad ved avtaleinngåelse</a:t>
                      </a:r>
                      <a:r>
                        <a:rPr lang="nb-NO" sz="1800" dirty="0"/>
                        <a:t>:</a:t>
                      </a:r>
                      <a:endParaRPr lang="nb-NO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dirty="0"/>
                        <a:t>   kr 20 000,- </a:t>
                      </a:r>
                      <a:r>
                        <a:rPr lang="nb-NO" sz="1800" dirty="0">
                          <a:solidFill>
                            <a:schemeClr val="tx1"/>
                          </a:solidFill>
                        </a:rPr>
                        <a:t>pr. Kommune (dekker flere innb. </a:t>
                      </a:r>
                      <a:r>
                        <a:rPr lang="nb-NO" sz="1800" dirty="0" err="1">
                          <a:solidFill>
                            <a:schemeClr val="tx1"/>
                          </a:solidFill>
                        </a:rPr>
                        <a:t>tj</a:t>
                      </a:r>
                      <a:r>
                        <a:rPr lang="nb-NO" sz="1800" dirty="0">
                          <a:solidFill>
                            <a:schemeClr val="tx1"/>
                          </a:solidFill>
                        </a:rPr>
                        <a:t>.)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b="1" baseline="0" dirty="0"/>
                        <a:t>Årlige forvaltningskostnader:</a:t>
                      </a:r>
                      <a:r>
                        <a:rPr lang="nb-NO" sz="1800" baseline="0" dirty="0"/>
                        <a:t> 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600" b="0" i="0" u="none" strike="noStrike" kern="1200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   </a:t>
                      </a:r>
                      <a:r>
                        <a:rPr lang="nb-NO" sz="1600" b="0" i="1" u="none" strike="noStrike" kern="1200" baseline="0" noProof="0" dirty="0">
                          <a:solidFill>
                            <a:schemeClr val="tx1"/>
                          </a:solidFill>
                          <a:latin typeface="Calibri"/>
                        </a:rPr>
                        <a:t>Avventer bekreftelse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0">
                <a:tc>
                  <a:txBody>
                    <a:bodyPr/>
                    <a:lstStyle/>
                    <a:p>
                      <a:r>
                        <a:rPr lang="nb-NO" sz="1800" dirty="0"/>
                        <a:t>KS - Nasjonalt prosjekt </a:t>
                      </a:r>
                      <a:r>
                        <a:rPr lang="nb-NO" sz="1800" dirty="0" err="1"/>
                        <a:t>Digihelse</a:t>
                      </a:r>
                      <a:r>
                        <a:rPr lang="nb-NO" sz="1800" dirty="0"/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>
                          <a:solidFill>
                            <a:schemeClr val="tx1"/>
                          </a:solidFill>
                        </a:rPr>
                        <a:t>Tilbakebetaling</a:t>
                      </a:r>
                      <a:r>
                        <a:rPr lang="nb-NO" sz="1800" baseline="0" dirty="0">
                          <a:solidFill>
                            <a:schemeClr val="tx1"/>
                          </a:solidFill>
                        </a:rPr>
                        <a:t> til </a:t>
                      </a:r>
                      <a:r>
                        <a:rPr lang="nb-NO" sz="1800" baseline="0" dirty="0" err="1">
                          <a:solidFill>
                            <a:schemeClr val="tx1"/>
                          </a:solidFill>
                        </a:rPr>
                        <a:t>Digifin</a:t>
                      </a:r>
                      <a:r>
                        <a:rPr lang="nb-NO" sz="1800" baseline="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nb-NO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b-NO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Bistand, oppstart</a:t>
                      </a:r>
                      <a:r>
                        <a:rPr lang="nb-NO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og  videreutvikling av </a:t>
                      </a:r>
                      <a:r>
                        <a:rPr lang="nb-NO" sz="18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Digihelse</a:t>
                      </a:r>
                      <a:r>
                        <a:rPr lang="nb-NO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nb-N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</a:rPr>
                        <a:t>Engangskostnad</a:t>
                      </a:r>
                      <a:r>
                        <a:rPr lang="nb-NO" sz="1800" b="0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</a:rPr>
                        <a:t> ved avtaleinngåelse: </a:t>
                      </a:r>
                      <a:endParaRPr lang="en-US" sz="1800" b="0" i="0" u="none" strike="noStrike" kern="1200" noProof="0" dirty="0">
                        <a:latin typeface="Calibri"/>
                      </a:endParaRPr>
                    </a:p>
                    <a:p>
                      <a:pPr marL="0" marR="0" lvl="2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0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</a:rPr>
                        <a:t>   kr. 25 000,- små kommuner </a:t>
                      </a:r>
                      <a:endParaRPr lang="en-US" sz="1800" b="0" i="0" u="none" strike="noStrike" kern="1200" noProof="0" dirty="0">
                        <a:latin typeface="Calibri"/>
                      </a:endParaRPr>
                    </a:p>
                    <a:p>
                      <a:pPr marL="0" marR="0" lvl="2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0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</a:rPr>
                        <a:t>   kr. 40 000,- kommuner &gt; 5000 innb.</a:t>
                      </a:r>
                      <a:br>
                        <a:rPr lang="nb-NO" sz="18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nb-NO" sz="1800" b="0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</a:rPr>
                        <a:t>Innbyggerpris kr 4,- (faktureres samtidig)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KS- </a:t>
                      </a:r>
                      <a:r>
                        <a:rPr lang="nb-NO" sz="1800" dirty="0" err="1"/>
                        <a:t>Digifin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800" dirty="0">
                          <a:solidFill>
                            <a:schemeClr val="tx1"/>
                          </a:solidFill>
                        </a:rPr>
                        <a:t>Medlemskap i </a:t>
                      </a:r>
                      <a:r>
                        <a:rPr lang="nb-NO" sz="1800" dirty="0" err="1">
                          <a:solidFill>
                            <a:schemeClr val="tx1"/>
                          </a:solidFill>
                        </a:rPr>
                        <a:t>Digifin</a:t>
                      </a:r>
                      <a:r>
                        <a:rPr lang="nb-NO" sz="1800" dirty="0">
                          <a:solidFill>
                            <a:schemeClr val="tx1"/>
                          </a:solidFill>
                        </a:rPr>
                        <a:t>. En mellomfinansiering for å utvikle digitale fellesløsninger for sektoren</a:t>
                      </a:r>
                      <a:endParaRPr lang="nb-NO" sz="18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b="1" dirty="0"/>
                        <a:t>Engangskostnad </a:t>
                      </a:r>
                      <a:r>
                        <a:rPr lang="nb-NO" sz="1800" b="0" dirty="0"/>
                        <a:t>ved avtaleinngåelse </a:t>
                      </a:r>
                      <a:r>
                        <a:rPr lang="nb-NO" sz="1800" dirty="0"/>
                        <a:t>i </a:t>
                      </a:r>
                      <a:r>
                        <a:rPr lang="nb-NO" sz="1800" dirty="0" err="1"/>
                        <a:t>Digifin</a:t>
                      </a:r>
                      <a:r>
                        <a:rPr lang="nb-NO" sz="1800" dirty="0"/>
                        <a:t>:</a:t>
                      </a:r>
                    </a:p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kommuner:                kr. 20,- per innbygger </a:t>
                      </a:r>
                    </a:p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fylkeskommuner:      kr.</a:t>
                      </a: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5,- per innbygger</a:t>
                      </a:r>
                      <a:endParaRPr lang="nb-N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145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78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168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Gjelder fra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Gjelder fra 2021</dc:title>
  <dc:creator>Camilla Rigmor Holm</dc:creator>
  <cp:lastModifiedBy>Tonje Torsgard</cp:lastModifiedBy>
  <cp:revision>1</cp:revision>
  <dcterms:created xsi:type="dcterms:W3CDTF">2021-03-08T14:44:04Z</dcterms:created>
  <dcterms:modified xsi:type="dcterms:W3CDTF">2021-03-08T19:22:54Z</dcterms:modified>
</cp:coreProperties>
</file>