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0"/>
  </p:notesMasterIdLst>
  <p:sldIdLst>
    <p:sldId id="285" r:id="rId2"/>
    <p:sldId id="286" r:id="rId3"/>
    <p:sldId id="287"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Lst>
  <p:sldSz cx="10691813" cy="7559675"/>
  <p:notesSz cx="7559675" cy="10691813"/>
  <p:custDataLst>
    <p:tags r:id="rId3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66">
          <p15:clr>
            <a:srgbClr val="747775"/>
          </p15:clr>
        </p15:guide>
        <p15:guide id="2" pos="394">
          <p15:clr>
            <a:srgbClr val="747775"/>
          </p15:clr>
        </p15:guide>
        <p15:guide id="3" orient="horz" pos="389">
          <p15:clr>
            <a:srgbClr val="747775"/>
          </p15:clr>
        </p15:guide>
        <p15:guide id="4" orient="horz" pos="925">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94"/>
  </p:normalViewPr>
  <p:slideViewPr>
    <p:cSldViewPr snapToGrid="0">
      <p:cViewPr varScale="1">
        <p:scale>
          <a:sx n="67" d="100"/>
          <a:sy n="67" d="100"/>
        </p:scale>
        <p:origin x="428" y="56"/>
      </p:cViewPr>
      <p:guideLst>
        <p:guide orient="horz" pos="2466"/>
        <p:guide pos="394"/>
        <p:guide orient="horz" pos="389"/>
        <p:guide orient="horz" pos="9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04515" y="685800"/>
            <a:ext cx="4849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49add393ff_1_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49add393f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e33b8aa34c_0_109: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e33b8aa34c_0_109: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e33b8aa34c_0_119: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e33b8aa34c_0_119: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e33b8aa34c_0_507: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e33b8aa34c_0_507: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e33b8aa34c_0_518: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e33b8aa34c_0_518: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e33b8aa34c_0_527: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1e33b8aa34c_0_527: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e33b8aa34c_0_537: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e33b8aa34c_0_537: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1e33b8aa34c_0_1222: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1e33b8aa34c_0_1222: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e33b8aa34c_0_1240: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1e33b8aa34c_0_1240: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e33b8aa34c_0_1248: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1e33b8aa34c_0_1248: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e33b8aa34c_0_1257: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1e33b8aa34c_0_1257: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3e11efd882_1_162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3e11efd882_1_1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1e33b8aa34c_0_1230: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1e33b8aa34c_0_1230: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e33b8aa34c_0_1939: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e33b8aa34c_0_1939: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1e33b8aa34c_0_1947: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1e33b8aa34c_0_1947: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1e33b8aa34c_0_1956: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1e33b8aa34c_0_1956: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2406c18ef94_0_2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2406c18ef9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249add393ff_6_15: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249add393ff_6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249add393ff_6_2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249add393ff_6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49add393ff_6_49: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249add393ff_6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49add393ff_6_69: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249add393ff_6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406c18ef94_0_17: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406c18ef9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406c18ef94_0_1: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406c18ef94_0_1: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3e11efd882_1_1563: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3e11efd882_1_1563: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3e11efd882_1_1572: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23e11efd882_1_1572: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3e11efd882_1_1582: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3e11efd882_1_1582: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e33b8aa34c_0_91: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e33b8aa34c_0_91: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e33b8aa34c_0_100:notes"/>
          <p:cNvSpPr>
            <a:spLocks noGrp="1" noRot="1" noChangeAspect="1"/>
          </p:cNvSpPr>
          <p:nvPr>
            <p:ph type="sldImg" idx="2"/>
          </p:nvPr>
        </p:nvSpPr>
        <p:spPr>
          <a:xfrm>
            <a:off x="946150" y="801688"/>
            <a:ext cx="5668963" cy="401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e33b8aa34c_0_100:notes"/>
          <p:cNvSpPr txBox="1">
            <a:spLocks noGrp="1"/>
          </p:cNvSpPr>
          <p:nvPr>
            <p:ph type="body" idx="1"/>
          </p:nvPr>
        </p:nvSpPr>
        <p:spPr>
          <a:xfrm>
            <a:off x="756000" y="5078700"/>
            <a:ext cx="60480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64478" y="1094388"/>
            <a:ext cx="9963000" cy="3016800"/>
          </a:xfrm>
          <a:prstGeom prst="rect">
            <a:avLst/>
          </a:prstGeom>
        </p:spPr>
        <p:txBody>
          <a:bodyPr spcFirstLastPara="1" wrap="square" lIns="116050" tIns="116050" rIns="116050" bIns="116050" anchor="b" anchorCtr="0">
            <a:normAutofit/>
          </a:bodyPr>
          <a:lstStyle>
            <a:lvl1pPr lvl="0" algn="ctr">
              <a:spcBef>
                <a:spcPts val="0"/>
              </a:spcBef>
              <a:spcAft>
                <a:spcPts val="0"/>
              </a:spcAft>
              <a:buSzPts val="6600"/>
              <a:buNone/>
              <a:defRPr sz="6600"/>
            </a:lvl1pPr>
            <a:lvl2pPr lvl="1" algn="ctr">
              <a:spcBef>
                <a:spcPts val="0"/>
              </a:spcBef>
              <a:spcAft>
                <a:spcPts val="0"/>
              </a:spcAft>
              <a:buSzPts val="6600"/>
              <a:buNone/>
              <a:defRPr sz="6600"/>
            </a:lvl2pPr>
            <a:lvl3pPr lvl="2" algn="ctr">
              <a:spcBef>
                <a:spcPts val="0"/>
              </a:spcBef>
              <a:spcAft>
                <a:spcPts val="0"/>
              </a:spcAft>
              <a:buSzPts val="6600"/>
              <a:buNone/>
              <a:defRPr sz="6600"/>
            </a:lvl3pPr>
            <a:lvl4pPr lvl="3" algn="ctr">
              <a:spcBef>
                <a:spcPts val="0"/>
              </a:spcBef>
              <a:spcAft>
                <a:spcPts val="0"/>
              </a:spcAft>
              <a:buSzPts val="6600"/>
              <a:buNone/>
              <a:defRPr sz="6600"/>
            </a:lvl4pPr>
            <a:lvl5pPr lvl="4" algn="ctr">
              <a:spcBef>
                <a:spcPts val="0"/>
              </a:spcBef>
              <a:spcAft>
                <a:spcPts val="0"/>
              </a:spcAft>
              <a:buSzPts val="6600"/>
              <a:buNone/>
              <a:defRPr sz="6600"/>
            </a:lvl5pPr>
            <a:lvl6pPr lvl="5" algn="ctr">
              <a:spcBef>
                <a:spcPts val="0"/>
              </a:spcBef>
              <a:spcAft>
                <a:spcPts val="0"/>
              </a:spcAft>
              <a:buSzPts val="6600"/>
              <a:buNone/>
              <a:defRPr sz="6600"/>
            </a:lvl6pPr>
            <a:lvl7pPr lvl="6" algn="ctr">
              <a:spcBef>
                <a:spcPts val="0"/>
              </a:spcBef>
              <a:spcAft>
                <a:spcPts val="0"/>
              </a:spcAft>
              <a:buSzPts val="6600"/>
              <a:buNone/>
              <a:defRPr sz="6600"/>
            </a:lvl7pPr>
            <a:lvl8pPr lvl="7" algn="ctr">
              <a:spcBef>
                <a:spcPts val="0"/>
              </a:spcBef>
              <a:spcAft>
                <a:spcPts val="0"/>
              </a:spcAft>
              <a:buSzPts val="6600"/>
              <a:buNone/>
              <a:defRPr sz="6600"/>
            </a:lvl8pPr>
            <a:lvl9pPr lvl="8" algn="ctr">
              <a:spcBef>
                <a:spcPts val="0"/>
              </a:spcBef>
              <a:spcAft>
                <a:spcPts val="0"/>
              </a:spcAft>
              <a:buSzPts val="6600"/>
              <a:buNone/>
              <a:defRPr sz="6600"/>
            </a:lvl9pPr>
          </a:lstStyle>
          <a:p>
            <a:r>
              <a:rPr lang="nb-NO"/>
              <a:t>Klikk for å redigere tittelstil</a:t>
            </a:r>
            <a:endParaRPr/>
          </a:p>
        </p:txBody>
      </p:sp>
      <p:sp>
        <p:nvSpPr>
          <p:cNvPr id="11" name="Google Shape;11;p2"/>
          <p:cNvSpPr txBox="1">
            <a:spLocks noGrp="1"/>
          </p:cNvSpPr>
          <p:nvPr>
            <p:ph type="subTitle" idx="1"/>
          </p:nvPr>
        </p:nvSpPr>
        <p:spPr>
          <a:xfrm>
            <a:off x="364468" y="4165643"/>
            <a:ext cx="9963000" cy="1164900"/>
          </a:xfrm>
          <a:prstGeom prst="rect">
            <a:avLst/>
          </a:prstGeom>
        </p:spPr>
        <p:txBody>
          <a:bodyPr spcFirstLastPara="1" wrap="square" lIns="116050" tIns="116050" rIns="116050" bIns="116050" anchor="t"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r>
              <a:rPr lang="nb-NO"/>
              <a:t>Klikk for å redigere undertittelstil i malen</a:t>
            </a:r>
            <a:endParaRPr/>
          </a:p>
        </p:txBody>
      </p:sp>
      <p:sp>
        <p:nvSpPr>
          <p:cNvPr id="12" name="Google Shape;12;p2"/>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pic>
        <p:nvPicPr>
          <p:cNvPr id="13" name="Google Shape;13;p2"/>
          <p:cNvPicPr preferRelativeResize="0"/>
          <p:nvPr/>
        </p:nvPicPr>
        <p:blipFill>
          <a:blip r:embed="rId2">
            <a:alphaModFix/>
          </a:blip>
          <a:stretch>
            <a:fillRect/>
          </a:stretch>
        </p:blipFill>
        <p:spPr>
          <a:xfrm>
            <a:off x="9813125" y="7034138"/>
            <a:ext cx="641700" cy="3188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64468" y="1625801"/>
            <a:ext cx="9963000" cy="2886000"/>
          </a:xfrm>
          <a:prstGeom prst="rect">
            <a:avLst/>
          </a:prstGeom>
        </p:spPr>
        <p:txBody>
          <a:bodyPr spcFirstLastPara="1" wrap="square" lIns="116050" tIns="116050" rIns="116050" bIns="116050" anchor="b" anchorCtr="0">
            <a:normAutofit/>
          </a:bodyPr>
          <a:lstStyle>
            <a:lvl1pPr lvl="0" algn="ctr">
              <a:spcBef>
                <a:spcPts val="0"/>
              </a:spcBef>
              <a:spcAft>
                <a:spcPts val="0"/>
              </a:spcAft>
              <a:buSzPts val="15200"/>
              <a:buNone/>
              <a:defRPr sz="15200"/>
            </a:lvl1pPr>
            <a:lvl2pPr lvl="1" algn="ctr">
              <a:spcBef>
                <a:spcPts val="0"/>
              </a:spcBef>
              <a:spcAft>
                <a:spcPts val="0"/>
              </a:spcAft>
              <a:buSzPts val="15200"/>
              <a:buNone/>
              <a:defRPr sz="15200"/>
            </a:lvl2pPr>
            <a:lvl3pPr lvl="2" algn="ctr">
              <a:spcBef>
                <a:spcPts val="0"/>
              </a:spcBef>
              <a:spcAft>
                <a:spcPts val="0"/>
              </a:spcAft>
              <a:buSzPts val="15200"/>
              <a:buNone/>
              <a:defRPr sz="15200"/>
            </a:lvl3pPr>
            <a:lvl4pPr lvl="3" algn="ctr">
              <a:spcBef>
                <a:spcPts val="0"/>
              </a:spcBef>
              <a:spcAft>
                <a:spcPts val="0"/>
              </a:spcAft>
              <a:buSzPts val="15200"/>
              <a:buNone/>
              <a:defRPr sz="15200"/>
            </a:lvl4pPr>
            <a:lvl5pPr lvl="4" algn="ctr">
              <a:spcBef>
                <a:spcPts val="0"/>
              </a:spcBef>
              <a:spcAft>
                <a:spcPts val="0"/>
              </a:spcAft>
              <a:buSzPts val="15200"/>
              <a:buNone/>
              <a:defRPr sz="15200"/>
            </a:lvl5pPr>
            <a:lvl6pPr lvl="5" algn="ctr">
              <a:spcBef>
                <a:spcPts val="0"/>
              </a:spcBef>
              <a:spcAft>
                <a:spcPts val="0"/>
              </a:spcAft>
              <a:buSzPts val="15200"/>
              <a:buNone/>
              <a:defRPr sz="15200"/>
            </a:lvl6pPr>
            <a:lvl7pPr lvl="6" algn="ctr">
              <a:spcBef>
                <a:spcPts val="0"/>
              </a:spcBef>
              <a:spcAft>
                <a:spcPts val="0"/>
              </a:spcAft>
              <a:buSzPts val="15200"/>
              <a:buNone/>
              <a:defRPr sz="15200"/>
            </a:lvl7pPr>
            <a:lvl8pPr lvl="7" algn="ctr">
              <a:spcBef>
                <a:spcPts val="0"/>
              </a:spcBef>
              <a:spcAft>
                <a:spcPts val="0"/>
              </a:spcAft>
              <a:buSzPts val="15200"/>
              <a:buNone/>
              <a:defRPr sz="15200"/>
            </a:lvl8pPr>
            <a:lvl9pPr lvl="8" algn="ctr">
              <a:spcBef>
                <a:spcPts val="0"/>
              </a:spcBef>
              <a:spcAft>
                <a:spcPts val="0"/>
              </a:spcAft>
              <a:buSzPts val="15200"/>
              <a:buNone/>
              <a:defRPr sz="15200"/>
            </a:lvl9pPr>
          </a:lstStyle>
          <a:p>
            <a:r>
              <a:t>xx%</a:t>
            </a:r>
          </a:p>
        </p:txBody>
      </p:sp>
      <p:sp>
        <p:nvSpPr>
          <p:cNvPr id="47" name="Google Shape;47;p11"/>
          <p:cNvSpPr txBox="1">
            <a:spLocks noGrp="1"/>
          </p:cNvSpPr>
          <p:nvPr>
            <p:ph type="body" idx="1"/>
          </p:nvPr>
        </p:nvSpPr>
        <p:spPr>
          <a:xfrm>
            <a:off x="364468" y="4633192"/>
            <a:ext cx="9963000" cy="1911900"/>
          </a:xfrm>
          <a:prstGeom prst="rect">
            <a:avLst/>
          </a:prstGeom>
        </p:spPr>
        <p:txBody>
          <a:bodyPr spcFirstLastPara="1" wrap="square" lIns="116050" tIns="116050" rIns="116050" bIns="116050" anchor="t" anchorCtr="0">
            <a:normAutofit/>
          </a:bodyPr>
          <a:lstStyle>
            <a:lvl1pPr marL="457200" lvl="0" indent="-374650" algn="ctr">
              <a:spcBef>
                <a:spcPts val="0"/>
              </a:spcBef>
              <a:spcAft>
                <a:spcPts val="0"/>
              </a:spcAft>
              <a:buSzPts val="2300"/>
              <a:buChar char="●"/>
              <a:defRPr/>
            </a:lvl1pPr>
            <a:lvl2pPr marL="914400" lvl="1" indent="-342900" algn="ctr">
              <a:spcBef>
                <a:spcPts val="0"/>
              </a:spcBef>
              <a:spcAft>
                <a:spcPts val="0"/>
              </a:spcAft>
              <a:buSzPts val="1800"/>
              <a:buChar char="○"/>
              <a:defRPr/>
            </a:lvl2pPr>
            <a:lvl3pPr marL="1371600" lvl="2" indent="-342900" algn="ctr">
              <a:spcBef>
                <a:spcPts val="0"/>
              </a:spcBef>
              <a:spcAft>
                <a:spcPts val="0"/>
              </a:spcAft>
              <a:buSzPts val="1800"/>
              <a:buChar char="■"/>
              <a:defRPr/>
            </a:lvl3pPr>
            <a:lvl4pPr marL="1828800" lvl="3" indent="-342900" algn="ctr">
              <a:spcBef>
                <a:spcPts val="0"/>
              </a:spcBef>
              <a:spcAft>
                <a:spcPts val="0"/>
              </a:spcAft>
              <a:buSzPts val="1800"/>
              <a:buChar char="●"/>
              <a:defRPr/>
            </a:lvl4pPr>
            <a:lvl5pPr marL="2286000" lvl="4" indent="-342900" algn="ctr">
              <a:spcBef>
                <a:spcPts val="0"/>
              </a:spcBef>
              <a:spcAft>
                <a:spcPts val="0"/>
              </a:spcAft>
              <a:buSzPts val="1800"/>
              <a:buChar char="○"/>
              <a:defRPr/>
            </a:lvl5pPr>
            <a:lvl6pPr marL="2743200" lvl="5" indent="-342900" algn="ctr">
              <a:spcBef>
                <a:spcPts val="0"/>
              </a:spcBef>
              <a:spcAft>
                <a:spcPts val="0"/>
              </a:spcAft>
              <a:buSzPts val="1800"/>
              <a:buChar char="■"/>
              <a:defRPr/>
            </a:lvl6pPr>
            <a:lvl7pPr marL="3200400" lvl="6" indent="-342900" algn="ctr">
              <a:spcBef>
                <a:spcPts val="0"/>
              </a:spcBef>
              <a:spcAft>
                <a:spcPts val="0"/>
              </a:spcAft>
              <a:buSzPts val="1800"/>
              <a:buChar char="●"/>
              <a:defRPr/>
            </a:lvl7pPr>
            <a:lvl8pPr marL="3657600" lvl="7" indent="-342900" algn="ctr">
              <a:spcBef>
                <a:spcPts val="0"/>
              </a:spcBef>
              <a:spcAft>
                <a:spcPts val="0"/>
              </a:spcAft>
              <a:buSzPts val="1800"/>
              <a:buChar char="○"/>
              <a:defRPr/>
            </a:lvl8pPr>
            <a:lvl9pPr marL="4114800" lvl="8" indent="-342900" algn="ctr">
              <a:spcBef>
                <a:spcPts val="0"/>
              </a:spcBef>
              <a:spcAft>
                <a:spcPts val="0"/>
              </a:spcAft>
              <a:buSzPts val="1800"/>
              <a:buChar char="■"/>
              <a:defRPr/>
            </a:lvl9pPr>
          </a:lstStyle>
          <a:p>
            <a:pPr lvl="0"/>
            <a:r>
              <a:rPr lang="nb-NO"/>
              <a:t>Klikk for å redigere tekststiler i malen</a:t>
            </a:r>
          </a:p>
        </p:txBody>
      </p:sp>
      <p:sp>
        <p:nvSpPr>
          <p:cNvPr id="48" name="Google Shape;48;p11"/>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Tomt">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 Chapter">
  <p:cSld name="TITLE_2_1_2_1_1_1_1_1_1_1">
    <p:bg>
      <p:bgPr>
        <a:solidFill>
          <a:srgbClr val="FFFFFF"/>
        </a:solidFill>
        <a:effectLst/>
      </p:bgPr>
    </p:bg>
    <p:spTree>
      <p:nvGrpSpPr>
        <p:cNvPr id="1" name="Shape 51"/>
        <p:cNvGrpSpPr/>
        <p:nvPr/>
      </p:nvGrpSpPr>
      <p:grpSpPr>
        <a:xfrm>
          <a:off x="0" y="0"/>
          <a:ext cx="0" cy="0"/>
          <a:chOff x="0" y="0"/>
          <a:chExt cx="0" cy="0"/>
        </a:xfrm>
      </p:grpSpPr>
      <p:sp>
        <p:nvSpPr>
          <p:cNvPr id="52" name="Google Shape;52;p13"/>
          <p:cNvSpPr txBox="1"/>
          <p:nvPr/>
        </p:nvSpPr>
        <p:spPr>
          <a:xfrm>
            <a:off x="1952527" y="545412"/>
            <a:ext cx="1952400" cy="255900"/>
          </a:xfrm>
          <a:prstGeom prst="rect">
            <a:avLst/>
          </a:prstGeom>
          <a:noFill/>
          <a:ln>
            <a:noFill/>
          </a:ln>
        </p:spPr>
        <p:txBody>
          <a:bodyPr spcFirstLastPara="1" wrap="square" lIns="58050" tIns="58050" rIns="58050" bIns="58050" anchor="t" anchorCtr="0">
            <a:spAutoFit/>
          </a:bodyPr>
          <a:lstStyle/>
          <a:p>
            <a:pPr marL="0" lvl="0" indent="0" algn="l" rtl="0">
              <a:spcBef>
                <a:spcPts val="0"/>
              </a:spcBef>
              <a:spcAft>
                <a:spcPts val="0"/>
              </a:spcAft>
              <a:buNone/>
            </a:pPr>
            <a:endParaRPr sz="900"/>
          </a:p>
        </p:txBody>
      </p:sp>
      <p:sp>
        <p:nvSpPr>
          <p:cNvPr id="53" name="Google Shape;53;p13"/>
          <p:cNvSpPr txBox="1">
            <a:spLocks noGrp="1"/>
          </p:cNvSpPr>
          <p:nvPr>
            <p:ph type="title"/>
          </p:nvPr>
        </p:nvSpPr>
        <p:spPr>
          <a:xfrm>
            <a:off x="196967" y="873273"/>
            <a:ext cx="8392800" cy="4140600"/>
          </a:xfrm>
          <a:prstGeom prst="rect">
            <a:avLst/>
          </a:prstGeom>
        </p:spPr>
        <p:txBody>
          <a:bodyPr spcFirstLastPara="1" wrap="square" lIns="116075" tIns="116075" rIns="116075" bIns="116075" anchor="t" anchorCtr="0">
            <a:noAutofit/>
          </a:bodyPr>
          <a:lstStyle>
            <a:lvl1pPr lvl="0" rtl="0">
              <a:spcBef>
                <a:spcPts val="0"/>
              </a:spcBef>
              <a:spcAft>
                <a:spcPts val="0"/>
              </a:spcAft>
              <a:buClr>
                <a:schemeClr val="dk1"/>
              </a:buClr>
              <a:buSzPts val="8000"/>
              <a:buNone/>
              <a:defRPr sz="8000">
                <a:solidFill>
                  <a:schemeClr val="dk1"/>
                </a:solidFill>
              </a:defRPr>
            </a:lvl1pPr>
            <a:lvl2pPr lvl="1" rtl="0">
              <a:spcBef>
                <a:spcPts val="0"/>
              </a:spcBef>
              <a:spcAft>
                <a:spcPts val="0"/>
              </a:spcAft>
              <a:buClr>
                <a:srgbClr val="393348"/>
              </a:buClr>
              <a:buSzPts val="3600"/>
              <a:buNone/>
              <a:defRPr sz="3600">
                <a:solidFill>
                  <a:srgbClr val="393348"/>
                </a:solidFill>
              </a:defRPr>
            </a:lvl2pPr>
            <a:lvl3pPr lvl="2" rtl="0">
              <a:spcBef>
                <a:spcPts val="0"/>
              </a:spcBef>
              <a:spcAft>
                <a:spcPts val="0"/>
              </a:spcAft>
              <a:buClr>
                <a:srgbClr val="393348"/>
              </a:buClr>
              <a:buSzPts val="3600"/>
              <a:buNone/>
              <a:defRPr sz="3600">
                <a:solidFill>
                  <a:srgbClr val="393348"/>
                </a:solidFill>
              </a:defRPr>
            </a:lvl3pPr>
            <a:lvl4pPr lvl="3" rtl="0">
              <a:spcBef>
                <a:spcPts val="0"/>
              </a:spcBef>
              <a:spcAft>
                <a:spcPts val="0"/>
              </a:spcAft>
              <a:buClr>
                <a:srgbClr val="393348"/>
              </a:buClr>
              <a:buSzPts val="3600"/>
              <a:buNone/>
              <a:defRPr sz="3600">
                <a:solidFill>
                  <a:srgbClr val="393348"/>
                </a:solidFill>
              </a:defRPr>
            </a:lvl4pPr>
            <a:lvl5pPr lvl="4" rtl="0">
              <a:spcBef>
                <a:spcPts val="0"/>
              </a:spcBef>
              <a:spcAft>
                <a:spcPts val="0"/>
              </a:spcAft>
              <a:buClr>
                <a:srgbClr val="393348"/>
              </a:buClr>
              <a:buSzPts val="3600"/>
              <a:buNone/>
              <a:defRPr sz="3600">
                <a:solidFill>
                  <a:srgbClr val="393348"/>
                </a:solidFill>
              </a:defRPr>
            </a:lvl5pPr>
            <a:lvl6pPr lvl="5" rtl="0">
              <a:spcBef>
                <a:spcPts val="0"/>
              </a:spcBef>
              <a:spcAft>
                <a:spcPts val="0"/>
              </a:spcAft>
              <a:buClr>
                <a:srgbClr val="393348"/>
              </a:buClr>
              <a:buSzPts val="3600"/>
              <a:buNone/>
              <a:defRPr sz="3600">
                <a:solidFill>
                  <a:srgbClr val="393348"/>
                </a:solidFill>
              </a:defRPr>
            </a:lvl6pPr>
            <a:lvl7pPr lvl="6" rtl="0">
              <a:spcBef>
                <a:spcPts val="0"/>
              </a:spcBef>
              <a:spcAft>
                <a:spcPts val="0"/>
              </a:spcAft>
              <a:buClr>
                <a:srgbClr val="393348"/>
              </a:buClr>
              <a:buSzPts val="3600"/>
              <a:buNone/>
              <a:defRPr sz="3600">
                <a:solidFill>
                  <a:srgbClr val="393348"/>
                </a:solidFill>
              </a:defRPr>
            </a:lvl7pPr>
            <a:lvl8pPr lvl="7" rtl="0">
              <a:spcBef>
                <a:spcPts val="0"/>
              </a:spcBef>
              <a:spcAft>
                <a:spcPts val="0"/>
              </a:spcAft>
              <a:buClr>
                <a:srgbClr val="393348"/>
              </a:buClr>
              <a:buSzPts val="3600"/>
              <a:buNone/>
              <a:defRPr sz="3600">
                <a:solidFill>
                  <a:srgbClr val="393348"/>
                </a:solidFill>
              </a:defRPr>
            </a:lvl8pPr>
            <a:lvl9pPr lvl="8" rtl="0">
              <a:spcBef>
                <a:spcPts val="0"/>
              </a:spcBef>
              <a:spcAft>
                <a:spcPts val="0"/>
              </a:spcAft>
              <a:buClr>
                <a:srgbClr val="393348"/>
              </a:buClr>
              <a:buSzPts val="3600"/>
              <a:buNone/>
              <a:defRPr sz="3600">
                <a:solidFill>
                  <a:srgbClr val="393348"/>
                </a:solidFill>
              </a:defRPr>
            </a:lvl9pPr>
          </a:lstStyle>
          <a:p>
            <a:r>
              <a:rPr lang="nb-NO"/>
              <a:t>Klikk for å redigere tittelstil</a:t>
            </a:r>
            <a:endParaRPr/>
          </a:p>
        </p:txBody>
      </p:sp>
      <p:sp>
        <p:nvSpPr>
          <p:cNvPr id="54" name="Google Shape;54;p13"/>
          <p:cNvSpPr txBox="1">
            <a:spLocks noGrp="1"/>
          </p:cNvSpPr>
          <p:nvPr>
            <p:ph type="subTitle" idx="1"/>
          </p:nvPr>
        </p:nvSpPr>
        <p:spPr>
          <a:xfrm>
            <a:off x="736522" y="6844236"/>
            <a:ext cx="9026100" cy="475200"/>
          </a:xfrm>
          <a:prstGeom prst="rect">
            <a:avLst/>
          </a:prstGeom>
        </p:spPr>
        <p:txBody>
          <a:bodyPr spcFirstLastPara="1" wrap="square" lIns="58050" tIns="58050" rIns="58050" bIns="58050" anchor="t" anchorCtr="0">
            <a:noAutofit/>
          </a:bodyPr>
          <a:lstStyle>
            <a:lvl1pPr lvl="0" rtl="0">
              <a:spcBef>
                <a:spcPts val="0"/>
              </a:spcBef>
              <a:spcAft>
                <a:spcPts val="0"/>
              </a:spcAft>
              <a:buClr>
                <a:schemeClr val="dk1"/>
              </a:buClr>
              <a:buSzPts val="1400"/>
              <a:buNone/>
              <a:defRPr sz="1400">
                <a:solidFill>
                  <a:schemeClr val="dk1"/>
                </a:solidFill>
              </a:defRPr>
            </a:lvl1pPr>
            <a:lvl2pPr lvl="1" rtl="0">
              <a:spcBef>
                <a:spcPts val="0"/>
              </a:spcBef>
              <a:spcAft>
                <a:spcPts val="0"/>
              </a:spcAft>
              <a:buClr>
                <a:srgbClr val="393348"/>
              </a:buClr>
              <a:buSzPts val="1700"/>
              <a:buNone/>
              <a:defRPr sz="1700">
                <a:solidFill>
                  <a:srgbClr val="393348"/>
                </a:solidFill>
              </a:defRPr>
            </a:lvl2pPr>
            <a:lvl3pPr lvl="2" rtl="0">
              <a:spcBef>
                <a:spcPts val="0"/>
              </a:spcBef>
              <a:spcAft>
                <a:spcPts val="0"/>
              </a:spcAft>
              <a:buClr>
                <a:srgbClr val="393348"/>
              </a:buClr>
              <a:buSzPts val="1700"/>
              <a:buNone/>
              <a:defRPr sz="1700">
                <a:solidFill>
                  <a:srgbClr val="393348"/>
                </a:solidFill>
              </a:defRPr>
            </a:lvl3pPr>
            <a:lvl4pPr lvl="3" rtl="0">
              <a:spcBef>
                <a:spcPts val="0"/>
              </a:spcBef>
              <a:spcAft>
                <a:spcPts val="0"/>
              </a:spcAft>
              <a:buClr>
                <a:srgbClr val="393348"/>
              </a:buClr>
              <a:buSzPts val="1700"/>
              <a:buNone/>
              <a:defRPr sz="1700">
                <a:solidFill>
                  <a:srgbClr val="393348"/>
                </a:solidFill>
              </a:defRPr>
            </a:lvl4pPr>
            <a:lvl5pPr lvl="4" rtl="0">
              <a:spcBef>
                <a:spcPts val="0"/>
              </a:spcBef>
              <a:spcAft>
                <a:spcPts val="0"/>
              </a:spcAft>
              <a:buClr>
                <a:srgbClr val="393348"/>
              </a:buClr>
              <a:buSzPts val="1700"/>
              <a:buNone/>
              <a:defRPr sz="1700">
                <a:solidFill>
                  <a:srgbClr val="393348"/>
                </a:solidFill>
              </a:defRPr>
            </a:lvl5pPr>
            <a:lvl6pPr lvl="5" rtl="0">
              <a:spcBef>
                <a:spcPts val="0"/>
              </a:spcBef>
              <a:spcAft>
                <a:spcPts val="0"/>
              </a:spcAft>
              <a:buClr>
                <a:srgbClr val="393348"/>
              </a:buClr>
              <a:buSzPts val="1700"/>
              <a:buNone/>
              <a:defRPr sz="1700">
                <a:solidFill>
                  <a:srgbClr val="393348"/>
                </a:solidFill>
              </a:defRPr>
            </a:lvl6pPr>
            <a:lvl7pPr lvl="6" rtl="0">
              <a:spcBef>
                <a:spcPts val="0"/>
              </a:spcBef>
              <a:spcAft>
                <a:spcPts val="0"/>
              </a:spcAft>
              <a:buClr>
                <a:srgbClr val="393348"/>
              </a:buClr>
              <a:buSzPts val="1700"/>
              <a:buNone/>
              <a:defRPr sz="1700">
                <a:solidFill>
                  <a:srgbClr val="393348"/>
                </a:solidFill>
              </a:defRPr>
            </a:lvl7pPr>
            <a:lvl8pPr lvl="7" rtl="0">
              <a:spcBef>
                <a:spcPts val="0"/>
              </a:spcBef>
              <a:spcAft>
                <a:spcPts val="0"/>
              </a:spcAft>
              <a:buClr>
                <a:srgbClr val="393348"/>
              </a:buClr>
              <a:buSzPts val="1700"/>
              <a:buNone/>
              <a:defRPr sz="1700">
                <a:solidFill>
                  <a:srgbClr val="393348"/>
                </a:solidFill>
              </a:defRPr>
            </a:lvl8pPr>
            <a:lvl9pPr lvl="8" rtl="0">
              <a:spcBef>
                <a:spcPts val="0"/>
              </a:spcBef>
              <a:spcAft>
                <a:spcPts val="0"/>
              </a:spcAft>
              <a:buClr>
                <a:srgbClr val="393348"/>
              </a:buClr>
              <a:buSzPts val="1700"/>
              <a:buNone/>
              <a:defRPr sz="1700">
                <a:solidFill>
                  <a:srgbClr val="393348"/>
                </a:solidFill>
              </a:defRPr>
            </a:lvl9pPr>
          </a:lstStyle>
          <a:p>
            <a:r>
              <a:rPr lang="nb-NO"/>
              <a:t>Klikk for å redigere undertittelstil i malen</a:t>
            </a:r>
            <a:endParaRPr/>
          </a:p>
        </p:txBody>
      </p:sp>
      <p:sp>
        <p:nvSpPr>
          <p:cNvPr id="55" name="Google Shape;55;p13"/>
          <p:cNvSpPr txBox="1">
            <a:spLocks noGrp="1"/>
          </p:cNvSpPr>
          <p:nvPr>
            <p:ph type="sldNum" idx="12"/>
          </p:nvPr>
        </p:nvSpPr>
        <p:spPr>
          <a:xfrm>
            <a:off x="280547" y="6842509"/>
            <a:ext cx="456000" cy="578400"/>
          </a:xfrm>
          <a:prstGeom prst="rect">
            <a:avLst/>
          </a:prstGeom>
        </p:spPr>
        <p:txBody>
          <a:bodyPr spcFirstLastPara="1" wrap="square" lIns="58050" tIns="58050" rIns="58050" bIns="58050" anchor="t" anchorCtr="0">
            <a:normAutofit/>
          </a:bodyPr>
          <a:lstStyle>
            <a:lvl1pPr lvl="0" algn="l" rtl="0">
              <a:buNone/>
              <a:defRPr sz="1400">
                <a:solidFill>
                  <a:schemeClr val="dk2"/>
                </a:solidFill>
              </a:defRPr>
            </a:lvl1pPr>
            <a:lvl2pPr lvl="1" algn="l" rtl="0">
              <a:buNone/>
              <a:defRPr sz="1400">
                <a:solidFill>
                  <a:schemeClr val="dk2"/>
                </a:solidFill>
              </a:defRPr>
            </a:lvl2pPr>
            <a:lvl3pPr lvl="2" algn="l" rtl="0">
              <a:buNone/>
              <a:defRPr sz="1400">
                <a:solidFill>
                  <a:schemeClr val="dk2"/>
                </a:solidFill>
              </a:defRPr>
            </a:lvl3pPr>
            <a:lvl4pPr lvl="3" algn="l" rtl="0">
              <a:buNone/>
              <a:defRPr sz="1400">
                <a:solidFill>
                  <a:schemeClr val="dk2"/>
                </a:solidFill>
              </a:defRPr>
            </a:lvl4pPr>
            <a:lvl5pPr lvl="4" algn="l" rtl="0">
              <a:buNone/>
              <a:defRPr sz="1400">
                <a:solidFill>
                  <a:schemeClr val="dk2"/>
                </a:solidFill>
              </a:defRPr>
            </a:lvl5pPr>
            <a:lvl6pPr lvl="5" algn="l" rtl="0">
              <a:buNone/>
              <a:defRPr sz="1400">
                <a:solidFill>
                  <a:schemeClr val="dk2"/>
                </a:solidFill>
              </a:defRPr>
            </a:lvl6pPr>
            <a:lvl7pPr lvl="6" algn="l" rtl="0">
              <a:buNone/>
              <a:defRPr sz="1400">
                <a:solidFill>
                  <a:schemeClr val="dk2"/>
                </a:solidFill>
              </a:defRPr>
            </a:lvl7pPr>
            <a:lvl8pPr lvl="7" algn="l" rtl="0">
              <a:buNone/>
              <a:defRPr sz="1400">
                <a:solidFill>
                  <a:schemeClr val="dk2"/>
                </a:solidFill>
              </a:defRPr>
            </a:lvl8pPr>
            <a:lvl9pPr lvl="8" algn="l" rtl="0">
              <a:buNone/>
              <a:defRPr sz="1400">
                <a:solidFill>
                  <a:schemeClr val="dk2"/>
                </a:solidFill>
              </a:defRPr>
            </a:lvl9pPr>
          </a:lstStyle>
          <a:p>
            <a:pPr marL="0" lvl="0" indent="0" algn="l"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64468" y="3161354"/>
            <a:ext cx="9963000" cy="1237200"/>
          </a:xfrm>
          <a:prstGeom prst="rect">
            <a:avLst/>
          </a:prstGeom>
        </p:spPr>
        <p:txBody>
          <a:bodyPr spcFirstLastPara="1" wrap="square" lIns="116050" tIns="116050" rIns="116050" bIns="116050" anchor="ctr" anchorCtr="0">
            <a:normAutofit/>
          </a:bodyPr>
          <a:lstStyle>
            <a:lvl1pPr lvl="0" algn="ctr">
              <a:spcBef>
                <a:spcPts val="0"/>
              </a:spcBef>
              <a:spcAft>
                <a:spcPts val="0"/>
              </a:spcAft>
              <a:buSzPts val="4600"/>
              <a:buNone/>
              <a:defRPr sz="4600"/>
            </a:lvl1pPr>
            <a:lvl2pPr lvl="1" algn="ctr">
              <a:spcBef>
                <a:spcPts val="0"/>
              </a:spcBef>
              <a:spcAft>
                <a:spcPts val="0"/>
              </a:spcAft>
              <a:buSzPts val="4600"/>
              <a:buNone/>
              <a:defRPr sz="4600"/>
            </a:lvl2pPr>
            <a:lvl3pPr lvl="2" algn="ctr">
              <a:spcBef>
                <a:spcPts val="0"/>
              </a:spcBef>
              <a:spcAft>
                <a:spcPts val="0"/>
              </a:spcAft>
              <a:buSzPts val="4600"/>
              <a:buNone/>
              <a:defRPr sz="4600"/>
            </a:lvl3pPr>
            <a:lvl4pPr lvl="3" algn="ctr">
              <a:spcBef>
                <a:spcPts val="0"/>
              </a:spcBef>
              <a:spcAft>
                <a:spcPts val="0"/>
              </a:spcAft>
              <a:buSzPts val="4600"/>
              <a:buNone/>
              <a:defRPr sz="4600"/>
            </a:lvl4pPr>
            <a:lvl5pPr lvl="4" algn="ctr">
              <a:spcBef>
                <a:spcPts val="0"/>
              </a:spcBef>
              <a:spcAft>
                <a:spcPts val="0"/>
              </a:spcAft>
              <a:buSzPts val="4600"/>
              <a:buNone/>
              <a:defRPr sz="4600"/>
            </a:lvl5pPr>
            <a:lvl6pPr lvl="5" algn="ctr">
              <a:spcBef>
                <a:spcPts val="0"/>
              </a:spcBef>
              <a:spcAft>
                <a:spcPts val="0"/>
              </a:spcAft>
              <a:buSzPts val="4600"/>
              <a:buNone/>
              <a:defRPr sz="4600"/>
            </a:lvl6pPr>
            <a:lvl7pPr lvl="6" algn="ctr">
              <a:spcBef>
                <a:spcPts val="0"/>
              </a:spcBef>
              <a:spcAft>
                <a:spcPts val="0"/>
              </a:spcAft>
              <a:buSzPts val="4600"/>
              <a:buNone/>
              <a:defRPr sz="4600"/>
            </a:lvl7pPr>
            <a:lvl8pPr lvl="7" algn="ctr">
              <a:spcBef>
                <a:spcPts val="0"/>
              </a:spcBef>
              <a:spcAft>
                <a:spcPts val="0"/>
              </a:spcAft>
              <a:buSzPts val="4600"/>
              <a:buNone/>
              <a:defRPr sz="4600"/>
            </a:lvl8pPr>
            <a:lvl9pPr lvl="8" algn="ctr">
              <a:spcBef>
                <a:spcPts val="0"/>
              </a:spcBef>
              <a:spcAft>
                <a:spcPts val="0"/>
              </a:spcAft>
              <a:buSzPts val="4600"/>
              <a:buNone/>
              <a:defRPr sz="4600"/>
            </a:lvl9pPr>
          </a:lstStyle>
          <a:p>
            <a:r>
              <a:rPr lang="nb-NO"/>
              <a:t>Klikk for å redigere tittelstil</a:t>
            </a:r>
            <a:endParaRPr/>
          </a:p>
        </p:txBody>
      </p:sp>
      <p:sp>
        <p:nvSpPr>
          <p:cNvPr id="16" name="Google Shape;16;p3"/>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64468" y="654105"/>
            <a:ext cx="9963000" cy="841800"/>
          </a:xfrm>
          <a:prstGeom prst="rect">
            <a:avLst/>
          </a:prstGeom>
        </p:spPr>
        <p:txBody>
          <a:bodyPr spcFirstLastPara="1" wrap="square" lIns="116050" tIns="116050" rIns="116050" bIns="116050"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nb-NO"/>
              <a:t>Klikk for å redigere tittelstil</a:t>
            </a:r>
            <a:endParaRPr/>
          </a:p>
        </p:txBody>
      </p:sp>
      <p:sp>
        <p:nvSpPr>
          <p:cNvPr id="19" name="Google Shape;19;p4"/>
          <p:cNvSpPr txBox="1">
            <a:spLocks noGrp="1"/>
          </p:cNvSpPr>
          <p:nvPr>
            <p:ph type="body" idx="1"/>
          </p:nvPr>
        </p:nvSpPr>
        <p:spPr>
          <a:xfrm>
            <a:off x="364468" y="1693927"/>
            <a:ext cx="9963000" cy="5021400"/>
          </a:xfrm>
          <a:prstGeom prst="rect">
            <a:avLst/>
          </a:prstGeom>
        </p:spPr>
        <p:txBody>
          <a:bodyPr spcFirstLastPara="1" wrap="square" lIns="116050" tIns="116050" rIns="116050" bIns="116050" anchor="t" anchorCtr="0">
            <a:normAutofit/>
          </a:bodyPr>
          <a:lstStyle>
            <a:lvl1pPr marL="457200" lvl="0" indent="-374650">
              <a:spcBef>
                <a:spcPts val="0"/>
              </a:spcBef>
              <a:spcAft>
                <a:spcPts val="0"/>
              </a:spcAft>
              <a:buSzPts val="23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pPr lvl="0"/>
            <a:r>
              <a:rPr lang="nb-NO"/>
              <a:t>Klikk for å redigere tekststiler i malen</a:t>
            </a:r>
          </a:p>
        </p:txBody>
      </p:sp>
      <p:sp>
        <p:nvSpPr>
          <p:cNvPr id="20" name="Google Shape;20;p4"/>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64468" y="654105"/>
            <a:ext cx="9963000" cy="841800"/>
          </a:xfrm>
          <a:prstGeom prst="rect">
            <a:avLst/>
          </a:prstGeom>
        </p:spPr>
        <p:txBody>
          <a:bodyPr spcFirstLastPara="1" wrap="square" lIns="116050" tIns="116050" rIns="116050" bIns="116050"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nb-NO"/>
              <a:t>Klikk for å redigere tittelstil</a:t>
            </a:r>
            <a:endParaRPr/>
          </a:p>
        </p:txBody>
      </p:sp>
      <p:sp>
        <p:nvSpPr>
          <p:cNvPr id="23" name="Google Shape;23;p5"/>
          <p:cNvSpPr txBox="1">
            <a:spLocks noGrp="1"/>
          </p:cNvSpPr>
          <p:nvPr>
            <p:ph type="body" idx="1"/>
          </p:nvPr>
        </p:nvSpPr>
        <p:spPr>
          <a:xfrm>
            <a:off x="364468" y="1693927"/>
            <a:ext cx="4677000" cy="5021400"/>
          </a:xfrm>
          <a:prstGeom prst="rect">
            <a:avLst/>
          </a:prstGeom>
        </p:spPr>
        <p:txBody>
          <a:bodyPr spcFirstLastPara="1" wrap="square" lIns="116050" tIns="116050" rIns="116050" bIns="116050" anchor="t" anchorCtr="0">
            <a:normAutofit/>
          </a:bodyPr>
          <a:lstStyle>
            <a:lvl1pPr marL="457200" lvl="0" indent="-342900">
              <a:spcBef>
                <a:spcPts val="0"/>
              </a:spcBef>
              <a:spcAft>
                <a:spcPts val="0"/>
              </a:spcAft>
              <a:buSzPts val="1800"/>
              <a:buChar char="●"/>
              <a:defRPr sz="18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pPr lvl="0"/>
            <a:r>
              <a:rPr lang="nb-NO"/>
              <a:t>Klikk for å redigere tekststiler i malen</a:t>
            </a:r>
          </a:p>
        </p:txBody>
      </p:sp>
      <p:sp>
        <p:nvSpPr>
          <p:cNvPr id="24" name="Google Shape;24;p5"/>
          <p:cNvSpPr txBox="1">
            <a:spLocks noGrp="1"/>
          </p:cNvSpPr>
          <p:nvPr>
            <p:ph type="body" idx="2"/>
          </p:nvPr>
        </p:nvSpPr>
        <p:spPr>
          <a:xfrm>
            <a:off x="5650483" y="1693927"/>
            <a:ext cx="4677000" cy="5021400"/>
          </a:xfrm>
          <a:prstGeom prst="rect">
            <a:avLst/>
          </a:prstGeom>
        </p:spPr>
        <p:txBody>
          <a:bodyPr spcFirstLastPara="1" wrap="square" lIns="116050" tIns="116050" rIns="116050" bIns="116050" anchor="t" anchorCtr="0">
            <a:normAutofit/>
          </a:bodyPr>
          <a:lstStyle>
            <a:lvl1pPr marL="457200" lvl="0" indent="-342900">
              <a:spcBef>
                <a:spcPts val="0"/>
              </a:spcBef>
              <a:spcAft>
                <a:spcPts val="0"/>
              </a:spcAft>
              <a:buSzPts val="1800"/>
              <a:buChar char="●"/>
              <a:defRPr sz="18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pPr lvl="0"/>
            <a:r>
              <a:rPr lang="nb-NO"/>
              <a:t>Klikk for å redigere tekststiler i malen</a:t>
            </a:r>
          </a:p>
        </p:txBody>
      </p:sp>
      <p:sp>
        <p:nvSpPr>
          <p:cNvPr id="25" name="Google Shape;25;p5"/>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64468" y="654105"/>
            <a:ext cx="9963000" cy="841800"/>
          </a:xfrm>
          <a:prstGeom prst="rect">
            <a:avLst/>
          </a:prstGeom>
        </p:spPr>
        <p:txBody>
          <a:bodyPr spcFirstLastPara="1" wrap="square" lIns="116050" tIns="116050" rIns="116050" bIns="116050"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nb-NO"/>
              <a:t>Klikk for å redigere tittelstil</a:t>
            </a:r>
            <a:endParaRPr/>
          </a:p>
        </p:txBody>
      </p:sp>
      <p:sp>
        <p:nvSpPr>
          <p:cNvPr id="28" name="Google Shape;28;p6"/>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64468" y="816630"/>
            <a:ext cx="3283500" cy="1110600"/>
          </a:xfrm>
          <a:prstGeom prst="rect">
            <a:avLst/>
          </a:prstGeom>
        </p:spPr>
        <p:txBody>
          <a:bodyPr spcFirstLastPara="1" wrap="square" lIns="116050" tIns="116050" rIns="116050" bIns="116050"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rPr lang="nb-NO"/>
              <a:t>Klikk for å redigere tittelstil</a:t>
            </a:r>
            <a:endParaRPr/>
          </a:p>
        </p:txBody>
      </p:sp>
      <p:sp>
        <p:nvSpPr>
          <p:cNvPr id="31" name="Google Shape;31;p7"/>
          <p:cNvSpPr txBox="1">
            <a:spLocks noGrp="1"/>
          </p:cNvSpPr>
          <p:nvPr>
            <p:ph type="body" idx="1"/>
          </p:nvPr>
        </p:nvSpPr>
        <p:spPr>
          <a:xfrm>
            <a:off x="364468" y="2042457"/>
            <a:ext cx="3283500" cy="4673100"/>
          </a:xfrm>
          <a:prstGeom prst="rect">
            <a:avLst/>
          </a:prstGeom>
        </p:spPr>
        <p:txBody>
          <a:bodyPr spcFirstLastPara="1" wrap="square" lIns="116050" tIns="116050" rIns="116050" bIns="116050" anchor="t" anchorCtr="0">
            <a:normAutofit/>
          </a:bodyPr>
          <a:lstStyle>
            <a:lvl1pPr marL="457200" lvl="0" indent="-323850">
              <a:spcBef>
                <a:spcPts val="0"/>
              </a:spcBef>
              <a:spcAft>
                <a:spcPts val="0"/>
              </a:spcAft>
              <a:buSzPts val="1500"/>
              <a:buChar char="●"/>
              <a:defRPr sz="15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pPr lvl="0"/>
            <a:r>
              <a:rPr lang="nb-NO"/>
              <a:t>Klikk for å redigere tekststiler i malen</a:t>
            </a:r>
          </a:p>
        </p:txBody>
      </p:sp>
      <p:sp>
        <p:nvSpPr>
          <p:cNvPr id="32" name="Google Shape;32;p7"/>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573245" y="661638"/>
            <a:ext cx="7445700" cy="6012600"/>
          </a:xfrm>
          <a:prstGeom prst="rect">
            <a:avLst/>
          </a:prstGeom>
        </p:spPr>
        <p:txBody>
          <a:bodyPr spcFirstLastPara="1" wrap="square" lIns="116050" tIns="116050" rIns="116050" bIns="116050" anchor="ctr" anchorCtr="0">
            <a:normAutofit/>
          </a:bodyPr>
          <a:lstStyle>
            <a:lvl1pPr lvl="0">
              <a:spcBef>
                <a:spcPts val="0"/>
              </a:spcBef>
              <a:spcAft>
                <a:spcPts val="0"/>
              </a:spcAft>
              <a:buSzPts val="6100"/>
              <a:buNone/>
              <a:defRPr sz="6100"/>
            </a:lvl1pPr>
            <a:lvl2pPr lvl="1">
              <a:spcBef>
                <a:spcPts val="0"/>
              </a:spcBef>
              <a:spcAft>
                <a:spcPts val="0"/>
              </a:spcAft>
              <a:buSzPts val="6100"/>
              <a:buNone/>
              <a:defRPr sz="6100"/>
            </a:lvl2pPr>
            <a:lvl3pPr lvl="2">
              <a:spcBef>
                <a:spcPts val="0"/>
              </a:spcBef>
              <a:spcAft>
                <a:spcPts val="0"/>
              </a:spcAft>
              <a:buSzPts val="6100"/>
              <a:buNone/>
              <a:defRPr sz="6100"/>
            </a:lvl3pPr>
            <a:lvl4pPr lvl="3">
              <a:spcBef>
                <a:spcPts val="0"/>
              </a:spcBef>
              <a:spcAft>
                <a:spcPts val="0"/>
              </a:spcAft>
              <a:buSzPts val="6100"/>
              <a:buNone/>
              <a:defRPr sz="6100"/>
            </a:lvl4pPr>
            <a:lvl5pPr lvl="4">
              <a:spcBef>
                <a:spcPts val="0"/>
              </a:spcBef>
              <a:spcAft>
                <a:spcPts val="0"/>
              </a:spcAft>
              <a:buSzPts val="6100"/>
              <a:buNone/>
              <a:defRPr sz="6100"/>
            </a:lvl5pPr>
            <a:lvl6pPr lvl="5">
              <a:spcBef>
                <a:spcPts val="0"/>
              </a:spcBef>
              <a:spcAft>
                <a:spcPts val="0"/>
              </a:spcAft>
              <a:buSzPts val="6100"/>
              <a:buNone/>
              <a:defRPr sz="6100"/>
            </a:lvl6pPr>
            <a:lvl7pPr lvl="6">
              <a:spcBef>
                <a:spcPts val="0"/>
              </a:spcBef>
              <a:spcAft>
                <a:spcPts val="0"/>
              </a:spcAft>
              <a:buSzPts val="6100"/>
              <a:buNone/>
              <a:defRPr sz="6100"/>
            </a:lvl7pPr>
            <a:lvl8pPr lvl="7">
              <a:spcBef>
                <a:spcPts val="0"/>
              </a:spcBef>
              <a:spcAft>
                <a:spcPts val="0"/>
              </a:spcAft>
              <a:buSzPts val="6100"/>
              <a:buNone/>
              <a:defRPr sz="6100"/>
            </a:lvl8pPr>
            <a:lvl9pPr lvl="8">
              <a:spcBef>
                <a:spcPts val="0"/>
              </a:spcBef>
              <a:spcAft>
                <a:spcPts val="0"/>
              </a:spcAft>
              <a:buSzPts val="6100"/>
              <a:buNone/>
              <a:defRPr sz="6100"/>
            </a:lvl9pPr>
          </a:lstStyle>
          <a:p>
            <a:r>
              <a:rPr lang="nb-NO"/>
              <a:t>Klikk for å redigere tittelstil</a:t>
            </a:r>
            <a:endParaRPr/>
          </a:p>
        </p:txBody>
      </p:sp>
      <p:sp>
        <p:nvSpPr>
          <p:cNvPr id="35" name="Google Shape;35;p8"/>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5346000" y="-184"/>
            <a:ext cx="5346000" cy="7560000"/>
          </a:xfrm>
          <a:prstGeom prst="rect">
            <a:avLst/>
          </a:prstGeom>
          <a:solidFill>
            <a:schemeClr val="lt2"/>
          </a:solidFill>
          <a:ln>
            <a:noFill/>
          </a:ln>
        </p:spPr>
        <p:txBody>
          <a:bodyPr spcFirstLastPara="1" wrap="square" lIns="116050" tIns="116050" rIns="116050" bIns="116050"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310447" y="1812541"/>
            <a:ext cx="4730100" cy="2178600"/>
          </a:xfrm>
          <a:prstGeom prst="rect">
            <a:avLst/>
          </a:prstGeom>
        </p:spPr>
        <p:txBody>
          <a:bodyPr spcFirstLastPara="1" wrap="square" lIns="116050" tIns="116050" rIns="116050" bIns="116050" anchor="b" anchorCtr="0">
            <a:normAutofit/>
          </a:bodyPr>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a:r>
              <a:rPr lang="nb-NO"/>
              <a:t>Klikk for å redigere tittelstil</a:t>
            </a:r>
            <a:endParaRPr/>
          </a:p>
        </p:txBody>
      </p:sp>
      <p:sp>
        <p:nvSpPr>
          <p:cNvPr id="39" name="Google Shape;39;p9"/>
          <p:cNvSpPr txBox="1">
            <a:spLocks noGrp="1"/>
          </p:cNvSpPr>
          <p:nvPr>
            <p:ph type="subTitle" idx="1"/>
          </p:nvPr>
        </p:nvSpPr>
        <p:spPr>
          <a:xfrm>
            <a:off x="310447" y="4120005"/>
            <a:ext cx="4730100" cy="1815300"/>
          </a:xfrm>
          <a:prstGeom prst="rect">
            <a:avLst/>
          </a:prstGeom>
        </p:spPr>
        <p:txBody>
          <a:bodyPr spcFirstLastPara="1" wrap="square" lIns="116050" tIns="116050" rIns="116050" bIns="116050" anchor="t" anchorCtr="0">
            <a:norm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a:r>
              <a:rPr lang="nb-NO"/>
              <a:t>Klikk for å redigere undertittelstil i malen</a:t>
            </a:r>
            <a:endParaRPr/>
          </a:p>
        </p:txBody>
      </p:sp>
      <p:sp>
        <p:nvSpPr>
          <p:cNvPr id="40" name="Google Shape;40;p9"/>
          <p:cNvSpPr txBox="1">
            <a:spLocks noGrp="1"/>
          </p:cNvSpPr>
          <p:nvPr>
            <p:ph type="body" idx="2"/>
          </p:nvPr>
        </p:nvSpPr>
        <p:spPr>
          <a:xfrm>
            <a:off x="5775715" y="1064257"/>
            <a:ext cx="4486500" cy="5431200"/>
          </a:xfrm>
          <a:prstGeom prst="rect">
            <a:avLst/>
          </a:prstGeom>
        </p:spPr>
        <p:txBody>
          <a:bodyPr spcFirstLastPara="1" wrap="square" lIns="116050" tIns="116050" rIns="116050" bIns="116050" anchor="ctr" anchorCtr="0">
            <a:normAutofit/>
          </a:bodyPr>
          <a:lstStyle>
            <a:lvl1pPr marL="457200" lvl="0" indent="-374650">
              <a:spcBef>
                <a:spcPts val="0"/>
              </a:spcBef>
              <a:spcAft>
                <a:spcPts val="0"/>
              </a:spcAft>
              <a:buSzPts val="23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pPr lvl="0"/>
            <a:r>
              <a:rPr lang="nb-NO"/>
              <a:t>Klikk for å redigere tekststiler i malen</a:t>
            </a:r>
          </a:p>
        </p:txBody>
      </p:sp>
      <p:sp>
        <p:nvSpPr>
          <p:cNvPr id="41" name="Google Shape;41;p9"/>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64468" y="6218168"/>
            <a:ext cx="7014300" cy="889500"/>
          </a:xfrm>
          <a:prstGeom prst="rect">
            <a:avLst/>
          </a:prstGeom>
        </p:spPr>
        <p:txBody>
          <a:bodyPr spcFirstLastPara="1" wrap="square" lIns="116050" tIns="116050" rIns="116050" bIns="116050" anchor="ctr" anchorCtr="0">
            <a:normAutofit/>
          </a:bodyPr>
          <a:lstStyle>
            <a:lvl1pPr marL="457200" lvl="0" indent="-228600">
              <a:lnSpc>
                <a:spcPct val="100000"/>
              </a:lnSpc>
              <a:spcBef>
                <a:spcPts val="0"/>
              </a:spcBef>
              <a:spcAft>
                <a:spcPts val="0"/>
              </a:spcAft>
              <a:buSzPts val="2300"/>
              <a:buNone/>
              <a:defRPr/>
            </a:lvl1pPr>
          </a:lstStyle>
          <a:p>
            <a:pPr lvl="0"/>
            <a:r>
              <a:rPr lang="nb-NO"/>
              <a:t>Klikk for å redigere tekststiler i malen</a:t>
            </a:r>
          </a:p>
        </p:txBody>
      </p:sp>
      <p:sp>
        <p:nvSpPr>
          <p:cNvPr id="44" name="Google Shape;44;p10"/>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64468" y="654105"/>
            <a:ext cx="9963000" cy="841800"/>
          </a:xfrm>
          <a:prstGeom prst="rect">
            <a:avLst/>
          </a:prstGeom>
          <a:noFill/>
          <a:ln>
            <a:noFill/>
          </a:ln>
        </p:spPr>
        <p:txBody>
          <a:bodyPr spcFirstLastPara="1" wrap="square" lIns="116050" tIns="116050" rIns="116050" bIns="116050" anchor="t" anchorCtr="0">
            <a:normAutofit/>
          </a:bodyPr>
          <a:lstStyle>
            <a:lvl1pPr lvl="0">
              <a:spcBef>
                <a:spcPts val="0"/>
              </a:spcBef>
              <a:spcAft>
                <a:spcPts val="0"/>
              </a:spcAft>
              <a:buClr>
                <a:schemeClr val="dk1"/>
              </a:buClr>
              <a:buSzPts val="3600"/>
              <a:buNone/>
              <a:defRPr sz="3600">
                <a:solidFill>
                  <a:schemeClr val="dk1"/>
                </a:solidFill>
              </a:defRPr>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a:endParaRPr/>
          </a:p>
        </p:txBody>
      </p:sp>
      <p:sp>
        <p:nvSpPr>
          <p:cNvPr id="7" name="Google Shape;7;p1"/>
          <p:cNvSpPr txBox="1">
            <a:spLocks noGrp="1"/>
          </p:cNvSpPr>
          <p:nvPr>
            <p:ph type="body" idx="1"/>
          </p:nvPr>
        </p:nvSpPr>
        <p:spPr>
          <a:xfrm>
            <a:off x="364468" y="1693927"/>
            <a:ext cx="9963000" cy="5021400"/>
          </a:xfrm>
          <a:prstGeom prst="rect">
            <a:avLst/>
          </a:prstGeom>
          <a:noFill/>
          <a:ln>
            <a:noFill/>
          </a:ln>
        </p:spPr>
        <p:txBody>
          <a:bodyPr spcFirstLastPara="1" wrap="square" lIns="116050" tIns="116050" rIns="116050" bIns="116050" anchor="t" anchorCtr="0">
            <a:normAutofit/>
          </a:bodyPr>
          <a:lstStyle>
            <a:lvl1pPr marL="457200" lvl="0" indent="-374650">
              <a:lnSpc>
                <a:spcPct val="115000"/>
              </a:lnSpc>
              <a:spcBef>
                <a:spcPts val="0"/>
              </a:spcBef>
              <a:spcAft>
                <a:spcPts val="0"/>
              </a:spcAft>
              <a:buClr>
                <a:schemeClr val="dk2"/>
              </a:buClr>
              <a:buSzPts val="2300"/>
              <a:buChar char="●"/>
              <a:defRPr sz="2300">
                <a:solidFill>
                  <a:schemeClr val="dk2"/>
                </a:solidFill>
              </a:defRPr>
            </a:lvl1pPr>
            <a:lvl2pPr marL="914400" lvl="1" indent="-342900">
              <a:lnSpc>
                <a:spcPct val="115000"/>
              </a:lnSpc>
              <a:spcBef>
                <a:spcPts val="0"/>
              </a:spcBef>
              <a:spcAft>
                <a:spcPts val="0"/>
              </a:spcAft>
              <a:buClr>
                <a:schemeClr val="dk2"/>
              </a:buClr>
              <a:buSzPts val="1800"/>
              <a:buChar char="○"/>
              <a:defRPr sz="1800">
                <a:solidFill>
                  <a:schemeClr val="dk2"/>
                </a:solidFill>
              </a:defRPr>
            </a:lvl2pPr>
            <a:lvl3pPr marL="1371600" lvl="2" indent="-342900">
              <a:lnSpc>
                <a:spcPct val="115000"/>
              </a:lnSpc>
              <a:spcBef>
                <a:spcPts val="0"/>
              </a:spcBef>
              <a:spcAft>
                <a:spcPts val="0"/>
              </a:spcAft>
              <a:buClr>
                <a:schemeClr val="dk2"/>
              </a:buClr>
              <a:buSzPts val="1800"/>
              <a:buChar char="■"/>
              <a:defRPr sz="1800">
                <a:solidFill>
                  <a:schemeClr val="dk2"/>
                </a:solidFill>
              </a:defRPr>
            </a:lvl3pPr>
            <a:lvl4pPr marL="1828800" lvl="3" indent="-342900">
              <a:lnSpc>
                <a:spcPct val="115000"/>
              </a:lnSpc>
              <a:spcBef>
                <a:spcPts val="0"/>
              </a:spcBef>
              <a:spcAft>
                <a:spcPts val="0"/>
              </a:spcAft>
              <a:buClr>
                <a:schemeClr val="dk2"/>
              </a:buClr>
              <a:buSzPts val="1800"/>
              <a:buChar char="●"/>
              <a:defRPr sz="1800">
                <a:solidFill>
                  <a:schemeClr val="dk2"/>
                </a:solidFill>
              </a:defRPr>
            </a:lvl4pPr>
            <a:lvl5pPr marL="2286000" lvl="4" indent="-342900">
              <a:lnSpc>
                <a:spcPct val="115000"/>
              </a:lnSpc>
              <a:spcBef>
                <a:spcPts val="0"/>
              </a:spcBef>
              <a:spcAft>
                <a:spcPts val="0"/>
              </a:spcAft>
              <a:buClr>
                <a:schemeClr val="dk2"/>
              </a:buClr>
              <a:buSzPts val="1800"/>
              <a:buChar char="○"/>
              <a:defRPr sz="1800">
                <a:solidFill>
                  <a:schemeClr val="dk2"/>
                </a:solidFill>
              </a:defRPr>
            </a:lvl5pPr>
            <a:lvl6pPr marL="2743200" lvl="5" indent="-342900">
              <a:lnSpc>
                <a:spcPct val="115000"/>
              </a:lnSpc>
              <a:spcBef>
                <a:spcPts val="0"/>
              </a:spcBef>
              <a:spcAft>
                <a:spcPts val="0"/>
              </a:spcAft>
              <a:buClr>
                <a:schemeClr val="dk2"/>
              </a:buClr>
              <a:buSzPts val="1800"/>
              <a:buChar char="■"/>
              <a:defRPr sz="1800">
                <a:solidFill>
                  <a:schemeClr val="dk2"/>
                </a:solidFill>
              </a:defRPr>
            </a:lvl6pPr>
            <a:lvl7pPr marL="3200400" lvl="6" indent="-342900">
              <a:lnSpc>
                <a:spcPct val="115000"/>
              </a:lnSpc>
              <a:spcBef>
                <a:spcPts val="0"/>
              </a:spcBef>
              <a:spcAft>
                <a:spcPts val="0"/>
              </a:spcAft>
              <a:buClr>
                <a:schemeClr val="dk2"/>
              </a:buClr>
              <a:buSzPts val="1800"/>
              <a:buChar char="●"/>
              <a:defRPr sz="1800">
                <a:solidFill>
                  <a:schemeClr val="dk2"/>
                </a:solidFill>
              </a:defRPr>
            </a:lvl7pPr>
            <a:lvl8pPr marL="3657600" lvl="7" indent="-342900">
              <a:lnSpc>
                <a:spcPct val="115000"/>
              </a:lnSpc>
              <a:spcBef>
                <a:spcPts val="0"/>
              </a:spcBef>
              <a:spcAft>
                <a:spcPts val="0"/>
              </a:spcAft>
              <a:buClr>
                <a:schemeClr val="dk2"/>
              </a:buClr>
              <a:buSzPts val="1800"/>
              <a:buChar char="○"/>
              <a:defRPr sz="1800">
                <a:solidFill>
                  <a:schemeClr val="dk2"/>
                </a:solidFill>
              </a:defRPr>
            </a:lvl8pPr>
            <a:lvl9pPr marL="4114800" lvl="8" indent="-342900">
              <a:lnSpc>
                <a:spcPct val="115000"/>
              </a:lnSpc>
              <a:spcBef>
                <a:spcPts val="0"/>
              </a:spcBef>
              <a:spcAft>
                <a:spcPts val="0"/>
              </a:spcAft>
              <a:buClr>
                <a:schemeClr val="dk2"/>
              </a:buClr>
              <a:buSzPts val="1800"/>
              <a:buChar char="■"/>
              <a:defRPr sz="1800">
                <a:solidFill>
                  <a:schemeClr val="dk2"/>
                </a:solidFill>
              </a:defRPr>
            </a:lvl9pPr>
          </a:lstStyle>
          <a:p>
            <a:endParaRPr/>
          </a:p>
        </p:txBody>
      </p:sp>
      <p:sp>
        <p:nvSpPr>
          <p:cNvPr id="8" name="Google Shape;8;p1"/>
          <p:cNvSpPr txBox="1">
            <a:spLocks noGrp="1"/>
          </p:cNvSpPr>
          <p:nvPr>
            <p:ph type="sldNum" idx="12"/>
          </p:nvPr>
        </p:nvSpPr>
        <p:spPr>
          <a:xfrm>
            <a:off x="9906772" y="6854072"/>
            <a:ext cx="641700" cy="578400"/>
          </a:xfrm>
          <a:prstGeom prst="rect">
            <a:avLst/>
          </a:prstGeom>
          <a:noFill/>
          <a:ln>
            <a:noFill/>
          </a:ln>
        </p:spPr>
        <p:txBody>
          <a:bodyPr spcFirstLastPara="1" wrap="square" lIns="116050" tIns="116050" rIns="116050" bIns="11605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3"/>
          <p:cNvSpPr/>
          <p:nvPr/>
        </p:nvSpPr>
        <p:spPr>
          <a:xfrm>
            <a:off x="6823700" y="2386800"/>
            <a:ext cx="2786400" cy="2786400"/>
          </a:xfrm>
          <a:prstGeom prst="ellipse">
            <a:avLst/>
          </a:prstGeom>
          <a:solidFill>
            <a:srgbClr val="EDF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3"/>
          <p:cNvSpPr txBox="1"/>
          <p:nvPr/>
        </p:nvSpPr>
        <p:spPr>
          <a:xfrm>
            <a:off x="625450" y="2083325"/>
            <a:ext cx="4824600" cy="5421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sz="2200">
                <a:solidFill>
                  <a:srgbClr val="12418B"/>
                </a:solidFill>
              </a:rPr>
              <a:t>Vedlegg – “En reise til 2050”</a:t>
            </a:r>
            <a:endParaRPr sz="2200">
              <a:solidFill>
                <a:srgbClr val="393348"/>
              </a:solidFill>
            </a:endParaRPr>
          </a:p>
        </p:txBody>
      </p:sp>
      <p:sp>
        <p:nvSpPr>
          <p:cNvPr id="479" name="Google Shape;479;p43"/>
          <p:cNvSpPr txBox="1"/>
          <p:nvPr/>
        </p:nvSpPr>
        <p:spPr>
          <a:xfrm>
            <a:off x="625450" y="2678475"/>
            <a:ext cx="5208900" cy="14967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sz="4200" b="1">
                <a:solidFill>
                  <a:srgbClr val="12418B"/>
                </a:solidFill>
              </a:rPr>
              <a:t>Materiale for å diskutere fremtiden</a:t>
            </a:r>
            <a:endParaRPr sz="4200" b="1">
              <a:solidFill>
                <a:srgbClr val="12418B"/>
              </a:solidFill>
            </a:endParaRPr>
          </a:p>
        </p:txBody>
      </p:sp>
      <p:sp>
        <p:nvSpPr>
          <p:cNvPr id="480" name="Google Shape;480;p43"/>
          <p:cNvSpPr txBox="1"/>
          <p:nvPr/>
        </p:nvSpPr>
        <p:spPr>
          <a:xfrm>
            <a:off x="625450" y="4205175"/>
            <a:ext cx="5446200" cy="1371581"/>
          </a:xfrm>
          <a:prstGeom prst="rect">
            <a:avLst/>
          </a:prstGeom>
          <a:noFill/>
          <a:ln>
            <a:noFill/>
          </a:ln>
        </p:spPr>
        <p:txBody>
          <a:bodyPr spcFirstLastPara="1" wrap="square" lIns="100800" tIns="100800" rIns="100800" bIns="100800" anchor="t" anchorCtr="0">
            <a:spAutoFit/>
          </a:bodyPr>
          <a:lstStyle/>
          <a:p>
            <a:pPr marL="0" lvl="0" indent="0" algn="l" rtl="0">
              <a:lnSpc>
                <a:spcPct val="115000"/>
              </a:lnSpc>
              <a:spcBef>
                <a:spcPts val="0"/>
              </a:spcBef>
              <a:spcAft>
                <a:spcPts val="0"/>
              </a:spcAft>
              <a:buNone/>
            </a:pPr>
            <a:r>
              <a:rPr lang="no" sz="2200" i="1" dirty="0">
                <a:solidFill>
                  <a:srgbClr val="4AA482"/>
                </a:solidFill>
              </a:rPr>
              <a:t>Her er underlag dere kan skrive ut og bruke i diskusjonen om fremtiden i deres kommune eller fylkeskommune</a:t>
            </a:r>
            <a:endParaRPr sz="2200" i="1" dirty="0">
              <a:solidFill>
                <a:srgbClr val="4AA482"/>
              </a:solidFill>
            </a:endParaRPr>
          </a:p>
        </p:txBody>
      </p:sp>
      <p:pic>
        <p:nvPicPr>
          <p:cNvPr id="481" name="Google Shape;481;p43"/>
          <p:cNvPicPr preferRelativeResize="0"/>
          <p:nvPr/>
        </p:nvPicPr>
        <p:blipFill>
          <a:blip r:embed="rId3">
            <a:alphaModFix/>
          </a:blip>
          <a:stretch>
            <a:fillRect/>
          </a:stretch>
        </p:blipFill>
        <p:spPr>
          <a:xfrm>
            <a:off x="9813125" y="7034138"/>
            <a:ext cx="641700" cy="318832"/>
          </a:xfrm>
          <a:prstGeom prst="rect">
            <a:avLst/>
          </a:prstGeom>
          <a:noFill/>
          <a:ln>
            <a:noFill/>
          </a:ln>
        </p:spPr>
      </p:pic>
      <p:pic>
        <p:nvPicPr>
          <p:cNvPr id="482" name="Google Shape;482;p43"/>
          <p:cNvPicPr preferRelativeResize="0"/>
          <p:nvPr/>
        </p:nvPicPr>
        <p:blipFill>
          <a:blip r:embed="rId4">
            <a:alphaModFix/>
          </a:blip>
          <a:stretch>
            <a:fillRect/>
          </a:stretch>
        </p:blipFill>
        <p:spPr>
          <a:xfrm>
            <a:off x="7419888" y="2789238"/>
            <a:ext cx="1666909" cy="1981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E8FB"/>
        </a:solidFill>
        <a:effectLst/>
      </p:bgPr>
    </p:bg>
    <p:spTree>
      <p:nvGrpSpPr>
        <p:cNvPr id="1" name="Shape 590"/>
        <p:cNvGrpSpPr/>
        <p:nvPr/>
      </p:nvGrpSpPr>
      <p:grpSpPr>
        <a:xfrm>
          <a:off x="0" y="0"/>
          <a:ext cx="0" cy="0"/>
          <a:chOff x="0" y="0"/>
          <a:chExt cx="0" cy="0"/>
        </a:xfrm>
      </p:grpSpPr>
      <p:sp>
        <p:nvSpPr>
          <p:cNvPr id="591" name="Google Shape;591;p52"/>
          <p:cNvSpPr/>
          <p:nvPr/>
        </p:nvSpPr>
        <p:spPr>
          <a:xfrm>
            <a:off x="453725" y="3198700"/>
            <a:ext cx="2409000" cy="2408400"/>
          </a:xfrm>
          <a:prstGeom prst="ellipse">
            <a:avLst/>
          </a:prstGeom>
          <a:solidFill>
            <a:schemeClr val="lt1"/>
          </a:solidFill>
          <a:ln>
            <a:noFill/>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592" name="Google Shape;592;p52"/>
          <p:cNvSpPr txBox="1"/>
          <p:nvPr/>
        </p:nvSpPr>
        <p:spPr>
          <a:xfrm>
            <a:off x="3270300" y="2496425"/>
            <a:ext cx="6608400" cy="3638400"/>
          </a:xfrm>
          <a:prstGeom prst="rect">
            <a:avLst/>
          </a:prstGeom>
          <a:noFill/>
          <a:ln>
            <a:noFill/>
          </a:ln>
        </p:spPr>
        <p:txBody>
          <a:bodyPr spcFirstLastPara="1" wrap="square" lIns="43525" tIns="43525" rIns="43525" bIns="43525" anchor="t" anchorCtr="0">
            <a:spAutoFit/>
          </a:bodyPr>
          <a:lstStyle/>
          <a:p>
            <a:pPr marL="0" lvl="0" indent="0" algn="l" rtl="0">
              <a:lnSpc>
                <a:spcPct val="115000"/>
              </a:lnSpc>
              <a:spcBef>
                <a:spcPts val="0"/>
              </a:spcBef>
              <a:spcAft>
                <a:spcPts val="0"/>
              </a:spcAft>
              <a:buClr>
                <a:schemeClr val="dk1"/>
              </a:buClr>
              <a:buSzPts val="1100"/>
              <a:buFont typeface="Arial"/>
              <a:buNone/>
            </a:pPr>
            <a:r>
              <a:rPr lang="no" sz="1200" i="1">
                <a:solidFill>
                  <a:srgbClr val="12418B"/>
                </a:solidFill>
              </a:rPr>
              <a:t>Helene er 45 år, tobarnsmor og helsesykepleier i en kommune som for 7 år siden ble slått sammen av fem tidligere kommuner. Hun føler seg fortsatt mest “hjemme” i det tettstedet hun bor i, som også er det som var kommunesenteret i den gamle kommunen. Tettstedet “hennes” ligger naturskjønt til, og er blitt et populært sted for sekundærbolig blant folk som bor i byen. Det har til og med kommet private grunnskoler som tilbyr elevene å veksle mellom undervisningslokaler i tettstedet og i byen. Hun har ikke noe kontakt med hverken barna eller foreldrene og hun og naboene er enige om at tettstedet har mistet noe av identiteten og sjarmen sin med så mange deltidsbeboere. De engasjerer seg for å skape økt blest om og tilhørighet til lokalsamfunnet. </a:t>
            </a:r>
            <a:endParaRPr sz="1200" i="1">
              <a:solidFill>
                <a:srgbClr val="12418B"/>
              </a:solidFill>
            </a:endParaRPr>
          </a:p>
          <a:p>
            <a:pPr marL="0" lvl="0" indent="0" algn="l" rtl="0">
              <a:lnSpc>
                <a:spcPct val="115000"/>
              </a:lnSpc>
              <a:spcBef>
                <a:spcPts val="1400"/>
              </a:spcBef>
              <a:spcAft>
                <a:spcPts val="1400"/>
              </a:spcAft>
              <a:buNone/>
            </a:pPr>
            <a:r>
              <a:rPr lang="no" sz="1200" i="1">
                <a:solidFill>
                  <a:srgbClr val="12418B"/>
                </a:solidFill>
              </a:rPr>
              <a:t>Til tross for endringene, må Helene anerkjenne at kommunen har fått en bedre økonomi. Gjennom delt bostedsbeskatning og eiendomsskatt har kommunen kunnet bygge ut de kommunale tjenestene. Satsingen på velferdsteknologi og ambulerende team gjør at hun har gode verktøy i jobben sin. Hun føler seg derimot samtidig mer alene med ansvaret. Avstandene er store, ikke alt kan digitaliseres og hun føler på et stort ansvar for å møte ungdommene, både digitalt og fysisk, og det er mange flere å følge opp. Det er et nytt samfunn som hun føler hun burde sette pris på, men det er noe som har forsvunnet og som hun savner likevel.</a:t>
            </a:r>
            <a:endParaRPr sz="1200" i="1">
              <a:solidFill>
                <a:srgbClr val="12418B"/>
              </a:solidFill>
            </a:endParaRPr>
          </a:p>
        </p:txBody>
      </p:sp>
      <p:sp>
        <p:nvSpPr>
          <p:cNvPr id="593" name="Google Shape;593;p52"/>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Hvordan oppleves denne fremtiden?</a:t>
            </a:r>
            <a:endParaRPr sz="1800" b="1">
              <a:solidFill>
                <a:srgbClr val="12418B"/>
              </a:solidFill>
            </a:endParaRPr>
          </a:p>
        </p:txBody>
      </p:sp>
      <p:pic>
        <p:nvPicPr>
          <p:cNvPr id="594" name="Google Shape;594;p52"/>
          <p:cNvPicPr preferRelativeResize="0"/>
          <p:nvPr/>
        </p:nvPicPr>
        <p:blipFill rotWithShape="1">
          <a:blip r:embed="rId3">
            <a:alphaModFix/>
          </a:blip>
          <a:srcRect/>
          <a:stretch/>
        </p:blipFill>
        <p:spPr>
          <a:xfrm>
            <a:off x="448450" y="544525"/>
            <a:ext cx="779700" cy="779700"/>
          </a:xfrm>
          <a:prstGeom prst="ellipse">
            <a:avLst/>
          </a:prstGeom>
          <a:noFill/>
          <a:ln>
            <a:noFill/>
          </a:ln>
        </p:spPr>
      </p:pic>
      <p:sp>
        <p:nvSpPr>
          <p:cNvPr id="595" name="Google Shape;595;p52"/>
          <p:cNvSpPr txBox="1"/>
          <p:nvPr/>
        </p:nvSpPr>
        <p:spPr>
          <a:xfrm>
            <a:off x="1312860" y="616431"/>
            <a:ext cx="38253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200">
                <a:solidFill>
                  <a:srgbClr val="12418B"/>
                </a:solidFill>
              </a:rPr>
              <a:t>Stor og selvstendig</a:t>
            </a:r>
            <a:endParaRPr sz="1200">
              <a:solidFill>
                <a:srgbClr val="12418B"/>
              </a:solidFill>
            </a:endParaRPr>
          </a:p>
        </p:txBody>
      </p:sp>
      <p:pic>
        <p:nvPicPr>
          <p:cNvPr id="596" name="Google Shape;596;p52"/>
          <p:cNvPicPr preferRelativeResize="0"/>
          <p:nvPr/>
        </p:nvPicPr>
        <p:blipFill>
          <a:blip r:embed="rId4">
            <a:alphaModFix/>
          </a:blip>
          <a:stretch>
            <a:fillRect/>
          </a:stretch>
        </p:blipFill>
        <p:spPr>
          <a:xfrm>
            <a:off x="395462" y="2490915"/>
            <a:ext cx="2162474" cy="36494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0"/>
        <p:cNvGrpSpPr/>
        <p:nvPr/>
      </p:nvGrpSpPr>
      <p:grpSpPr>
        <a:xfrm>
          <a:off x="0" y="0"/>
          <a:ext cx="0" cy="0"/>
          <a:chOff x="0" y="0"/>
          <a:chExt cx="0" cy="0"/>
        </a:xfrm>
      </p:grpSpPr>
      <p:sp>
        <p:nvSpPr>
          <p:cNvPr id="601" name="Google Shape;601;p53"/>
          <p:cNvSpPr/>
          <p:nvPr/>
        </p:nvSpPr>
        <p:spPr>
          <a:xfrm>
            <a:off x="448452" y="2166945"/>
            <a:ext cx="9910068" cy="3384920"/>
          </a:xfrm>
          <a:custGeom>
            <a:avLst/>
            <a:gdLst/>
            <a:ahLst/>
            <a:cxnLst/>
            <a:rect l="l" t="t" r="r" b="b"/>
            <a:pathLst>
              <a:path w="895623" h="233483" extrusionOk="0">
                <a:moveTo>
                  <a:pt x="0" y="0"/>
                </a:moveTo>
                <a:cubicBezTo>
                  <a:pt x="10992" y="6543"/>
                  <a:pt x="48070" y="2007"/>
                  <a:pt x="65954" y="39259"/>
                </a:cubicBezTo>
                <a:cubicBezTo>
                  <a:pt x="83839" y="76511"/>
                  <a:pt x="62639" y="223600"/>
                  <a:pt x="107307" y="223513"/>
                </a:cubicBezTo>
                <a:cubicBezTo>
                  <a:pt x="151975" y="223426"/>
                  <a:pt x="272281" y="37252"/>
                  <a:pt x="333961" y="38735"/>
                </a:cubicBezTo>
                <a:cubicBezTo>
                  <a:pt x="395641" y="40218"/>
                  <a:pt x="432457" y="231889"/>
                  <a:pt x="477386" y="232412"/>
                </a:cubicBezTo>
                <a:cubicBezTo>
                  <a:pt x="522316" y="232936"/>
                  <a:pt x="570822" y="41963"/>
                  <a:pt x="603538" y="41876"/>
                </a:cubicBezTo>
                <a:cubicBezTo>
                  <a:pt x="636254" y="41789"/>
                  <a:pt x="647333" y="217842"/>
                  <a:pt x="673680" y="231888"/>
                </a:cubicBezTo>
                <a:cubicBezTo>
                  <a:pt x="700027" y="245934"/>
                  <a:pt x="724630" y="157907"/>
                  <a:pt x="761620" y="126151"/>
                </a:cubicBezTo>
                <a:cubicBezTo>
                  <a:pt x="798611" y="94395"/>
                  <a:pt x="873289" y="55485"/>
                  <a:pt x="895623" y="41352"/>
                </a:cubicBezTo>
              </a:path>
            </a:pathLst>
          </a:custGeom>
          <a:noFill/>
          <a:ln w="228600" cap="flat" cmpd="sng">
            <a:solidFill>
              <a:srgbClr val="EAF2FF"/>
            </a:solidFill>
            <a:prstDash val="solid"/>
            <a:round/>
            <a:headEnd type="none" w="med" len="med"/>
            <a:tailEnd type="none" w="med" len="med"/>
          </a:ln>
        </p:spPr>
      </p:sp>
      <p:cxnSp>
        <p:nvCxnSpPr>
          <p:cNvPr id="602" name="Google Shape;602;p53"/>
          <p:cNvCxnSpPr/>
          <p:nvPr/>
        </p:nvCxnSpPr>
        <p:spPr>
          <a:xfrm>
            <a:off x="845550"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603" name="Google Shape;603;p53"/>
          <p:cNvSpPr txBox="1"/>
          <p:nvPr/>
        </p:nvSpPr>
        <p:spPr>
          <a:xfrm>
            <a:off x="555325"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2023</a:t>
            </a:r>
            <a:endParaRPr sz="1100" b="1">
              <a:solidFill>
                <a:srgbClr val="12418B"/>
              </a:solidFill>
            </a:endParaRPr>
          </a:p>
        </p:txBody>
      </p:sp>
      <p:cxnSp>
        <p:nvCxnSpPr>
          <p:cNvPr id="604" name="Google Shape;604;p53"/>
          <p:cNvCxnSpPr/>
          <p:nvPr/>
        </p:nvCxnSpPr>
        <p:spPr>
          <a:xfrm>
            <a:off x="3824808"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605" name="Google Shape;605;p53"/>
          <p:cNvSpPr txBox="1"/>
          <p:nvPr/>
        </p:nvSpPr>
        <p:spPr>
          <a:xfrm>
            <a:off x="3534588"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2030</a:t>
            </a:r>
            <a:endParaRPr sz="1100" b="1">
              <a:solidFill>
                <a:srgbClr val="12418B"/>
              </a:solidFill>
            </a:endParaRPr>
          </a:p>
        </p:txBody>
      </p:sp>
      <p:cxnSp>
        <p:nvCxnSpPr>
          <p:cNvPr id="606" name="Google Shape;606;p53"/>
          <p:cNvCxnSpPr/>
          <p:nvPr/>
        </p:nvCxnSpPr>
        <p:spPr>
          <a:xfrm>
            <a:off x="6804067"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607" name="Google Shape;607;p53"/>
          <p:cNvSpPr txBox="1"/>
          <p:nvPr/>
        </p:nvSpPr>
        <p:spPr>
          <a:xfrm>
            <a:off x="6513841"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2040</a:t>
            </a:r>
            <a:endParaRPr sz="1100" b="1">
              <a:solidFill>
                <a:srgbClr val="12418B"/>
              </a:solidFill>
            </a:endParaRPr>
          </a:p>
        </p:txBody>
      </p:sp>
      <p:cxnSp>
        <p:nvCxnSpPr>
          <p:cNvPr id="608" name="Google Shape;608;p53"/>
          <p:cNvCxnSpPr/>
          <p:nvPr/>
        </p:nvCxnSpPr>
        <p:spPr>
          <a:xfrm>
            <a:off x="9783325"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609" name="Google Shape;609;p53"/>
          <p:cNvSpPr txBox="1"/>
          <p:nvPr/>
        </p:nvSpPr>
        <p:spPr>
          <a:xfrm>
            <a:off x="9493105"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2050</a:t>
            </a:r>
            <a:endParaRPr sz="1100" b="1">
              <a:solidFill>
                <a:srgbClr val="12418B"/>
              </a:solidFill>
            </a:endParaRPr>
          </a:p>
        </p:txBody>
      </p:sp>
      <p:sp>
        <p:nvSpPr>
          <p:cNvPr id="610" name="Google Shape;610;p53"/>
          <p:cNvSpPr txBox="1"/>
          <p:nvPr/>
        </p:nvSpPr>
        <p:spPr>
          <a:xfrm>
            <a:off x="510286" y="7084850"/>
            <a:ext cx="11223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938B41"/>
                </a:solidFill>
              </a:rPr>
              <a:t>Folk og samfunn</a:t>
            </a:r>
            <a:endParaRPr sz="900" i="1">
              <a:solidFill>
                <a:srgbClr val="938B41"/>
              </a:solidFill>
            </a:endParaRPr>
          </a:p>
        </p:txBody>
      </p:sp>
      <p:sp>
        <p:nvSpPr>
          <p:cNvPr id="611" name="Google Shape;611;p53"/>
          <p:cNvSpPr txBox="1"/>
          <p:nvPr/>
        </p:nvSpPr>
        <p:spPr>
          <a:xfrm>
            <a:off x="1796050" y="7084850"/>
            <a:ext cx="15669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D13A8D"/>
                </a:solidFill>
              </a:rPr>
              <a:t>Politikk, demokrati og styring</a:t>
            </a:r>
            <a:endParaRPr sz="900" i="1">
              <a:solidFill>
                <a:srgbClr val="D13A8D"/>
              </a:solidFill>
            </a:endParaRPr>
          </a:p>
        </p:txBody>
      </p:sp>
      <p:sp>
        <p:nvSpPr>
          <p:cNvPr id="612" name="Google Shape;612;p53"/>
          <p:cNvSpPr txBox="1"/>
          <p:nvPr/>
        </p:nvSpPr>
        <p:spPr>
          <a:xfrm>
            <a:off x="3729923" y="7084849"/>
            <a:ext cx="5805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DE5B35"/>
                </a:solidFill>
              </a:rPr>
              <a:t>Økonomi</a:t>
            </a:r>
            <a:endParaRPr sz="900" i="1">
              <a:solidFill>
                <a:srgbClr val="DE5B35"/>
              </a:solidFill>
            </a:endParaRPr>
          </a:p>
        </p:txBody>
      </p:sp>
      <p:sp>
        <p:nvSpPr>
          <p:cNvPr id="613" name="Google Shape;613;p53"/>
          <p:cNvSpPr txBox="1"/>
          <p:nvPr/>
        </p:nvSpPr>
        <p:spPr>
          <a:xfrm>
            <a:off x="4668393" y="7084850"/>
            <a:ext cx="14643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4AA482"/>
                </a:solidFill>
              </a:rPr>
              <a:t>Stedsutvikling og bosetting</a:t>
            </a:r>
            <a:endParaRPr sz="900" i="1">
              <a:solidFill>
                <a:srgbClr val="4AA482"/>
              </a:solidFill>
            </a:endParaRPr>
          </a:p>
        </p:txBody>
      </p:sp>
      <p:sp>
        <p:nvSpPr>
          <p:cNvPr id="614" name="Google Shape;614;p53"/>
          <p:cNvSpPr txBox="1"/>
          <p:nvPr/>
        </p:nvSpPr>
        <p:spPr>
          <a:xfrm>
            <a:off x="6522263" y="7084850"/>
            <a:ext cx="8559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91B251"/>
                </a:solidFill>
              </a:rPr>
              <a:t>Klima og miljø</a:t>
            </a:r>
            <a:endParaRPr sz="900" i="1">
              <a:solidFill>
                <a:srgbClr val="91B251"/>
              </a:solidFill>
            </a:endParaRPr>
          </a:p>
        </p:txBody>
      </p:sp>
      <p:sp>
        <p:nvSpPr>
          <p:cNvPr id="615" name="Google Shape;615;p53"/>
          <p:cNvSpPr txBox="1"/>
          <p:nvPr/>
        </p:nvSpPr>
        <p:spPr>
          <a:xfrm>
            <a:off x="7769830" y="7084850"/>
            <a:ext cx="14364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54A7DC"/>
                </a:solidFill>
              </a:rPr>
              <a:t>Teknologi og digitalisering</a:t>
            </a:r>
            <a:endParaRPr sz="900" i="1">
              <a:solidFill>
                <a:srgbClr val="54A7DC"/>
              </a:solidFill>
            </a:endParaRPr>
          </a:p>
        </p:txBody>
      </p:sp>
      <p:sp>
        <p:nvSpPr>
          <p:cNvPr id="616" name="Google Shape;616;p53"/>
          <p:cNvSpPr/>
          <p:nvPr/>
        </p:nvSpPr>
        <p:spPr>
          <a:xfrm>
            <a:off x="323320" y="7114522"/>
            <a:ext cx="180000" cy="180000"/>
          </a:xfrm>
          <a:prstGeom prst="ellipse">
            <a:avLst/>
          </a:prstGeom>
          <a:solidFill>
            <a:srgbClr val="F4F2D8"/>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617" name="Google Shape;617;p53"/>
          <p:cNvSpPr/>
          <p:nvPr/>
        </p:nvSpPr>
        <p:spPr>
          <a:xfrm>
            <a:off x="1604958" y="7114522"/>
            <a:ext cx="180000" cy="180000"/>
          </a:xfrm>
          <a:prstGeom prst="ellipse">
            <a:avLst/>
          </a:prstGeom>
          <a:solidFill>
            <a:srgbClr val="F3E3EE"/>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618" name="Google Shape;618;p53"/>
          <p:cNvSpPr/>
          <p:nvPr/>
        </p:nvSpPr>
        <p:spPr>
          <a:xfrm>
            <a:off x="3531929" y="7114522"/>
            <a:ext cx="180000" cy="180000"/>
          </a:xfrm>
          <a:prstGeom prst="ellipse">
            <a:avLst/>
          </a:prstGeom>
          <a:solidFill>
            <a:srgbClr val="FED2AD"/>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619" name="Google Shape;619;p53"/>
          <p:cNvSpPr/>
          <p:nvPr/>
        </p:nvSpPr>
        <p:spPr>
          <a:xfrm>
            <a:off x="4482412" y="7114522"/>
            <a:ext cx="180000" cy="180000"/>
          </a:xfrm>
          <a:prstGeom prst="ellipse">
            <a:avLst/>
          </a:prstGeom>
          <a:solidFill>
            <a:srgbClr val="D8EBE2"/>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620" name="Google Shape;620;p53"/>
          <p:cNvSpPr/>
          <p:nvPr/>
        </p:nvSpPr>
        <p:spPr>
          <a:xfrm>
            <a:off x="6334946" y="7114522"/>
            <a:ext cx="180000" cy="180000"/>
          </a:xfrm>
          <a:prstGeom prst="ellipse">
            <a:avLst/>
          </a:prstGeom>
          <a:solidFill>
            <a:srgbClr val="E4F1DB"/>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621" name="Google Shape;621;p53"/>
          <p:cNvSpPr/>
          <p:nvPr/>
        </p:nvSpPr>
        <p:spPr>
          <a:xfrm>
            <a:off x="7582629" y="7114522"/>
            <a:ext cx="180000" cy="180000"/>
          </a:xfrm>
          <a:prstGeom prst="ellipse">
            <a:avLst/>
          </a:prstGeom>
          <a:solidFill>
            <a:srgbClr val="BBDEF6"/>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622" name="Google Shape;622;p53"/>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Hvordan ble denne fremtiden til?</a:t>
            </a:r>
            <a:endParaRPr sz="1800" b="1">
              <a:solidFill>
                <a:srgbClr val="12418B"/>
              </a:solidFill>
            </a:endParaRPr>
          </a:p>
        </p:txBody>
      </p:sp>
      <p:pic>
        <p:nvPicPr>
          <p:cNvPr id="623" name="Google Shape;623;p53"/>
          <p:cNvPicPr preferRelativeResize="0"/>
          <p:nvPr/>
        </p:nvPicPr>
        <p:blipFill rotWithShape="1">
          <a:blip r:embed="rId3">
            <a:alphaModFix/>
          </a:blip>
          <a:srcRect/>
          <a:stretch/>
        </p:blipFill>
        <p:spPr>
          <a:xfrm>
            <a:off x="448450" y="544525"/>
            <a:ext cx="779700" cy="779700"/>
          </a:xfrm>
          <a:prstGeom prst="ellipse">
            <a:avLst/>
          </a:prstGeom>
          <a:noFill/>
          <a:ln>
            <a:noFill/>
          </a:ln>
        </p:spPr>
      </p:pic>
      <p:sp>
        <p:nvSpPr>
          <p:cNvPr id="624" name="Google Shape;624;p53"/>
          <p:cNvSpPr txBox="1"/>
          <p:nvPr/>
        </p:nvSpPr>
        <p:spPr>
          <a:xfrm>
            <a:off x="1312860" y="616431"/>
            <a:ext cx="38253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200">
                <a:solidFill>
                  <a:srgbClr val="12418B"/>
                </a:solidFill>
              </a:rPr>
              <a:t>Stor og selvstendig</a:t>
            </a:r>
            <a:endParaRPr sz="1200">
              <a:solidFill>
                <a:srgbClr val="12418B"/>
              </a:solidFill>
            </a:endParaRPr>
          </a:p>
        </p:txBody>
      </p:sp>
      <p:sp>
        <p:nvSpPr>
          <p:cNvPr id="625" name="Google Shape;625;p53"/>
          <p:cNvSpPr/>
          <p:nvPr/>
        </p:nvSpPr>
        <p:spPr>
          <a:xfrm>
            <a:off x="993946" y="2243144"/>
            <a:ext cx="2043300" cy="1014600"/>
          </a:xfrm>
          <a:prstGeom prst="roundRect">
            <a:avLst>
              <a:gd name="adj" fmla="val 8711"/>
            </a:avLst>
          </a:prstGeom>
          <a:solidFill>
            <a:srgbClr val="F4F2D8"/>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Stadig flere unge flytter fra distriktene til byene for å studere, og få flytter tilbake. Befolkningstallene faller og gjennomsnittsalderen øker i mange mindre kommuner. </a:t>
            </a:r>
            <a:endParaRPr sz="900">
              <a:solidFill>
                <a:schemeClr val="dk1"/>
              </a:solidFill>
            </a:endParaRPr>
          </a:p>
        </p:txBody>
      </p:sp>
      <p:sp>
        <p:nvSpPr>
          <p:cNvPr id="626" name="Google Shape;626;p53"/>
          <p:cNvSpPr/>
          <p:nvPr/>
        </p:nvSpPr>
        <p:spPr>
          <a:xfrm>
            <a:off x="1939250" y="3537825"/>
            <a:ext cx="1725900" cy="1293900"/>
          </a:xfrm>
          <a:prstGeom prst="roundRect">
            <a:avLst>
              <a:gd name="adj" fmla="val 8711"/>
            </a:avLst>
          </a:prstGeom>
          <a:solidFill>
            <a:srgbClr val="D8EBE2"/>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Kommunene som merker stor utflytting er avhengige av å tiltrekke seg lavinntektsfamilier og innvandrere for å opprettholde lokale tilbud, og konkurrer om å gi dem de beste vilkårene. </a:t>
            </a:r>
            <a:endParaRPr sz="1000" b="1">
              <a:solidFill>
                <a:schemeClr val="dk1"/>
              </a:solidFill>
            </a:endParaRPr>
          </a:p>
        </p:txBody>
      </p:sp>
      <p:sp>
        <p:nvSpPr>
          <p:cNvPr id="627" name="Google Shape;627;p53"/>
          <p:cNvSpPr/>
          <p:nvPr/>
        </p:nvSpPr>
        <p:spPr>
          <a:xfrm>
            <a:off x="1194448" y="5111812"/>
            <a:ext cx="2043300" cy="972000"/>
          </a:xfrm>
          <a:prstGeom prst="roundRect">
            <a:avLst>
              <a:gd name="adj" fmla="val 8711"/>
            </a:avLst>
          </a:prstGeom>
          <a:solidFill>
            <a:srgbClr val="FED2AD"/>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Forventninger om lav økonomisk vekst, økte skatter på næringslivet og vedvarende høye strømpriser fører til at flere arbeidsplasser forsvinner i energikrevende industri i distriktene. </a:t>
            </a:r>
            <a:endParaRPr sz="1000" b="1">
              <a:solidFill>
                <a:schemeClr val="dk1"/>
              </a:solidFill>
            </a:endParaRPr>
          </a:p>
        </p:txBody>
      </p:sp>
      <p:sp>
        <p:nvSpPr>
          <p:cNvPr id="628" name="Google Shape;628;p53"/>
          <p:cNvSpPr/>
          <p:nvPr/>
        </p:nvSpPr>
        <p:spPr>
          <a:xfrm>
            <a:off x="3966944" y="2168961"/>
            <a:ext cx="2043300" cy="972000"/>
          </a:xfrm>
          <a:prstGeom prst="roundRect">
            <a:avLst>
              <a:gd name="adj" fmla="val 8711"/>
            </a:avLst>
          </a:prstGeom>
          <a:solidFill>
            <a:srgbClr val="BBDEF6"/>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Mer fleksible og stedsuavhengige arbeidsvilkår er med å dempe urbaniseringen, men den store veksten skjer i mindre byer og områdene rundt de store byene.  </a:t>
            </a:r>
            <a:endParaRPr sz="1000">
              <a:solidFill>
                <a:schemeClr val="dk1"/>
              </a:solidFill>
            </a:endParaRPr>
          </a:p>
        </p:txBody>
      </p:sp>
      <p:sp>
        <p:nvSpPr>
          <p:cNvPr id="629" name="Google Shape;629;p53"/>
          <p:cNvSpPr/>
          <p:nvPr/>
        </p:nvSpPr>
        <p:spPr>
          <a:xfrm>
            <a:off x="4120604" y="3446335"/>
            <a:ext cx="2187000" cy="1293900"/>
          </a:xfrm>
          <a:prstGeom prst="roundRect">
            <a:avLst>
              <a:gd name="adj" fmla="val 8711"/>
            </a:avLst>
          </a:prstGeom>
          <a:solidFill>
            <a:srgbClr val="D8EBE2"/>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Det vokser gradvis frem tydelige regionale sentre. Flere kommuner er avhengig av å samarbeide med hverandre, og administrasjonen legges ofte til den største nærliggende byen. Samtidig ønsker staten å sentralisere tjenester i områder med befolkningsvekst</a:t>
            </a:r>
            <a:endParaRPr sz="1000" b="1">
              <a:solidFill>
                <a:schemeClr val="dk1"/>
              </a:solidFill>
            </a:endParaRPr>
          </a:p>
        </p:txBody>
      </p:sp>
      <p:sp>
        <p:nvSpPr>
          <p:cNvPr id="630" name="Google Shape;630;p53"/>
          <p:cNvSpPr/>
          <p:nvPr/>
        </p:nvSpPr>
        <p:spPr>
          <a:xfrm>
            <a:off x="4624000" y="5045600"/>
            <a:ext cx="2043300" cy="1140000"/>
          </a:xfrm>
          <a:prstGeom prst="roundRect">
            <a:avLst>
              <a:gd name="adj" fmla="val 8711"/>
            </a:avLst>
          </a:prstGeom>
          <a:solidFill>
            <a:srgbClr val="D8EBE2"/>
          </a:solidFill>
          <a:ln>
            <a:noFill/>
          </a:ln>
        </p:spPr>
        <p:txBody>
          <a:bodyPr spcFirstLastPara="1" wrap="square" lIns="90850" tIns="90850" rIns="90850" bIns="90850" anchor="ctr" anchorCtr="0">
            <a:noAutofit/>
          </a:bodyPr>
          <a:lstStyle/>
          <a:p>
            <a:pPr marL="0" lvl="0" indent="0" algn="l" rtl="0">
              <a:spcBef>
                <a:spcPts val="0"/>
              </a:spcBef>
              <a:spcAft>
                <a:spcPts val="0"/>
              </a:spcAft>
              <a:buNone/>
            </a:pPr>
            <a:r>
              <a:rPr lang="no" sz="900">
                <a:solidFill>
                  <a:schemeClr val="dk1"/>
                </a:solidFill>
              </a:rPr>
              <a:t>De mest attraktive bostedskommunene rundt de store byene dedikerer seg til å være eksklusive pendlerkommuner eller feriedestinasjoner. De innfører høy eiendomsskatt for å finansiere egne tjenestetilbud.</a:t>
            </a:r>
            <a:endParaRPr sz="900">
              <a:solidFill>
                <a:schemeClr val="dk1"/>
              </a:solidFill>
            </a:endParaRPr>
          </a:p>
        </p:txBody>
      </p:sp>
      <p:sp>
        <p:nvSpPr>
          <p:cNvPr id="631" name="Google Shape;631;p53"/>
          <p:cNvSpPr/>
          <p:nvPr/>
        </p:nvSpPr>
        <p:spPr>
          <a:xfrm>
            <a:off x="6973364" y="2243139"/>
            <a:ext cx="2043300" cy="1140000"/>
          </a:xfrm>
          <a:prstGeom prst="roundRect">
            <a:avLst>
              <a:gd name="adj" fmla="val 8711"/>
            </a:avLst>
          </a:prstGeom>
          <a:solidFill>
            <a:srgbClr val="F3E3EE"/>
          </a:solidFill>
          <a:ln>
            <a:noFill/>
          </a:ln>
        </p:spPr>
        <p:txBody>
          <a:bodyPr spcFirstLastPara="1" wrap="square" lIns="90850" tIns="90850" rIns="90850" bIns="90850" anchor="ctr" anchorCtr="0">
            <a:noAutofit/>
          </a:bodyPr>
          <a:lstStyle/>
          <a:p>
            <a:pPr marL="0" lvl="0" indent="0" algn="l" rtl="0">
              <a:spcBef>
                <a:spcPts val="0"/>
              </a:spcBef>
              <a:spcAft>
                <a:spcPts val="0"/>
              </a:spcAft>
              <a:buNone/>
            </a:pPr>
            <a:r>
              <a:rPr lang="no" sz="900">
                <a:solidFill>
                  <a:schemeClr val="dk1"/>
                </a:solidFill>
              </a:rPr>
              <a:t>Omfattende regionreform reduserer antall kommuner til 100 og fjerner fylkeskommunene. Statsforvalterne fungerer som koordinatorer og støttespillere for de nye kommunene</a:t>
            </a:r>
            <a:r>
              <a:rPr lang="no" sz="900"/>
              <a:t>, særlig innenfor beredskap.</a:t>
            </a:r>
            <a:endParaRPr sz="900">
              <a:solidFill>
                <a:schemeClr val="dk1"/>
              </a:solidFill>
            </a:endParaRPr>
          </a:p>
        </p:txBody>
      </p:sp>
      <p:sp>
        <p:nvSpPr>
          <p:cNvPr id="632" name="Google Shape;632;p53"/>
          <p:cNvSpPr/>
          <p:nvPr/>
        </p:nvSpPr>
        <p:spPr>
          <a:xfrm>
            <a:off x="7717184" y="3572376"/>
            <a:ext cx="1915500" cy="972000"/>
          </a:xfrm>
          <a:prstGeom prst="roundRect">
            <a:avLst>
              <a:gd name="adj" fmla="val 8711"/>
            </a:avLst>
          </a:prstGeom>
          <a:solidFill>
            <a:srgbClr val="F4F2D8"/>
          </a:solidFill>
          <a:ln>
            <a:noFill/>
          </a:ln>
        </p:spPr>
        <p:txBody>
          <a:bodyPr spcFirstLastPara="1" wrap="square" lIns="90850" tIns="90850" rIns="90850" bIns="90850" anchor="ctr" anchorCtr="0">
            <a:noAutofit/>
          </a:bodyPr>
          <a:lstStyle/>
          <a:p>
            <a:pPr marL="0" lvl="0" indent="0" algn="l" rtl="0">
              <a:spcBef>
                <a:spcPts val="0"/>
              </a:spcBef>
              <a:spcAft>
                <a:spcPts val="0"/>
              </a:spcAft>
              <a:buNone/>
            </a:pPr>
            <a:r>
              <a:rPr lang="no" sz="900">
                <a:solidFill>
                  <a:schemeClr val="dk1"/>
                </a:solidFill>
              </a:rPr>
              <a:t>Flere familier kjøper seg to boliger; en liten leilighet i byen og et hus lenger unna. Barna bor utenfor byen, mens foreldrene veksler på å ha hjemmekontor og være i byen.</a:t>
            </a:r>
            <a:endParaRPr sz="900">
              <a:solidFill>
                <a:schemeClr val="dk1"/>
              </a:solidFill>
            </a:endParaRPr>
          </a:p>
        </p:txBody>
      </p:sp>
      <p:sp>
        <p:nvSpPr>
          <p:cNvPr id="633" name="Google Shape;633;p53"/>
          <p:cNvSpPr/>
          <p:nvPr/>
        </p:nvSpPr>
        <p:spPr>
          <a:xfrm>
            <a:off x="7241775" y="4733425"/>
            <a:ext cx="2043300" cy="1564800"/>
          </a:xfrm>
          <a:prstGeom prst="roundRect">
            <a:avLst>
              <a:gd name="adj" fmla="val 8711"/>
            </a:avLst>
          </a:prstGeom>
          <a:solidFill>
            <a:srgbClr val="F3E3EE"/>
          </a:solidFill>
          <a:ln>
            <a:noFill/>
          </a:ln>
        </p:spPr>
        <p:txBody>
          <a:bodyPr spcFirstLastPara="1" wrap="square" lIns="90850" tIns="90850" rIns="90850" bIns="90850" anchor="ctr" anchorCtr="0">
            <a:noAutofit/>
          </a:bodyPr>
          <a:lstStyle/>
          <a:p>
            <a:pPr marL="0" lvl="0" indent="0" algn="l" rtl="0">
              <a:spcBef>
                <a:spcPts val="0"/>
              </a:spcBef>
              <a:spcAft>
                <a:spcPts val="0"/>
              </a:spcAft>
              <a:buNone/>
            </a:pPr>
            <a:r>
              <a:rPr lang="no" sz="900">
                <a:solidFill>
                  <a:schemeClr val="dk1"/>
                </a:solidFill>
              </a:rPr>
              <a:t>De nye større kommunene får mer autonomi til å utforme sine egne tjenestetilbud i henhold til lokale forhold, og sammen med stordriftsfordeler og sentraliserte statlige tjenester er det mindre forskjeller mellom kommunene. Det er derimot stadig større forskjeller mellom byene og distriktene.</a:t>
            </a:r>
            <a:endParaRPr sz="9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E8FB"/>
        </a:solidFill>
        <a:effectLst/>
      </p:bgPr>
    </p:bg>
    <p:spTree>
      <p:nvGrpSpPr>
        <p:cNvPr id="1" name="Shape 637"/>
        <p:cNvGrpSpPr/>
        <p:nvPr/>
      </p:nvGrpSpPr>
      <p:grpSpPr>
        <a:xfrm>
          <a:off x="0" y="0"/>
          <a:ext cx="0" cy="0"/>
          <a:chOff x="0" y="0"/>
          <a:chExt cx="0" cy="0"/>
        </a:xfrm>
      </p:grpSpPr>
      <p:pic>
        <p:nvPicPr>
          <p:cNvPr id="638" name="Google Shape;638;p54"/>
          <p:cNvPicPr preferRelativeResize="0"/>
          <p:nvPr/>
        </p:nvPicPr>
        <p:blipFill rotWithShape="1">
          <a:blip r:embed="rId3">
            <a:alphaModFix/>
          </a:blip>
          <a:srcRect l="6563" t="8204" r="12208" b="10567"/>
          <a:stretch/>
        </p:blipFill>
        <p:spPr>
          <a:xfrm>
            <a:off x="736450" y="1468975"/>
            <a:ext cx="3770700" cy="3770700"/>
          </a:xfrm>
          <a:prstGeom prst="ellipse">
            <a:avLst/>
          </a:prstGeom>
          <a:noFill/>
          <a:ln>
            <a:noFill/>
          </a:ln>
        </p:spPr>
      </p:pic>
      <p:sp>
        <p:nvSpPr>
          <p:cNvPr id="639" name="Google Shape;639;p54"/>
          <p:cNvSpPr/>
          <p:nvPr/>
        </p:nvSpPr>
        <p:spPr>
          <a:xfrm>
            <a:off x="1247875" y="5392075"/>
            <a:ext cx="2667000" cy="1094400"/>
          </a:xfrm>
          <a:prstGeom prst="wedgeRoundRectCallout">
            <a:avLst>
              <a:gd name="adj1" fmla="val 20353"/>
              <a:gd name="adj2" fmla="val -105488"/>
              <a:gd name="adj3" fmla="val 0"/>
            </a:avLst>
          </a:prstGeom>
          <a:solidFill>
            <a:srgbClr val="12418B"/>
          </a:solidFill>
          <a:ln>
            <a:noFill/>
          </a:ln>
        </p:spPr>
        <p:txBody>
          <a:bodyPr spcFirstLastPara="1" wrap="square" lIns="93600" tIns="93600" rIns="93600" bIns="93600" anchor="ctr" anchorCtr="0">
            <a:noAutofit/>
          </a:bodyPr>
          <a:lstStyle/>
          <a:p>
            <a:pPr marL="0" lvl="0" indent="0" algn="l" rtl="0">
              <a:spcBef>
                <a:spcPts val="0"/>
              </a:spcBef>
              <a:spcAft>
                <a:spcPts val="0"/>
              </a:spcAft>
              <a:buNone/>
            </a:pPr>
            <a:r>
              <a:rPr lang="no">
                <a:solidFill>
                  <a:schemeClr val="lt1"/>
                </a:solidFill>
              </a:rPr>
              <a:t>Hva om kravene til å delta i arbeidslivet blir høyere? Hva om vi fortsetter å mangle kompetanse?</a:t>
            </a:r>
            <a:endParaRPr>
              <a:solidFill>
                <a:schemeClr val="lt1"/>
              </a:solidFill>
            </a:endParaRPr>
          </a:p>
        </p:txBody>
      </p:sp>
      <p:sp>
        <p:nvSpPr>
          <p:cNvPr id="640" name="Google Shape;640;p54"/>
          <p:cNvSpPr txBox="1"/>
          <p:nvPr/>
        </p:nvSpPr>
        <p:spPr>
          <a:xfrm>
            <a:off x="4783075" y="1959625"/>
            <a:ext cx="5091600" cy="27894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sz="4200" b="1">
                <a:solidFill>
                  <a:srgbClr val="12418B"/>
                </a:solidFill>
              </a:rPr>
              <a:t>Kompetansegapet:</a:t>
            </a:r>
            <a:endParaRPr sz="4200" b="1">
              <a:solidFill>
                <a:srgbClr val="12418B"/>
              </a:solidFill>
            </a:endParaRPr>
          </a:p>
          <a:p>
            <a:pPr marL="0" lvl="0" indent="0" algn="l" rtl="0">
              <a:lnSpc>
                <a:spcPct val="100000"/>
              </a:lnSpc>
              <a:spcBef>
                <a:spcPts val="0"/>
              </a:spcBef>
              <a:spcAft>
                <a:spcPts val="0"/>
              </a:spcAft>
              <a:buNone/>
            </a:pPr>
            <a:r>
              <a:rPr lang="no" sz="4200" b="1">
                <a:solidFill>
                  <a:srgbClr val="12418B"/>
                </a:solidFill>
              </a:rPr>
              <a:t>høyere krav og mangel på arbeidskraft</a:t>
            </a:r>
            <a:endParaRPr sz="4200" b="1">
              <a:solidFill>
                <a:srgbClr val="12418B"/>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4"/>
        <p:cNvGrpSpPr/>
        <p:nvPr/>
      </p:nvGrpSpPr>
      <p:grpSpPr>
        <a:xfrm>
          <a:off x="0" y="0"/>
          <a:ext cx="0" cy="0"/>
          <a:chOff x="0" y="0"/>
          <a:chExt cx="0" cy="0"/>
        </a:xfrm>
      </p:grpSpPr>
      <p:pic>
        <p:nvPicPr>
          <p:cNvPr id="645" name="Google Shape;645;p55"/>
          <p:cNvPicPr preferRelativeResize="0"/>
          <p:nvPr/>
        </p:nvPicPr>
        <p:blipFill rotWithShape="1">
          <a:blip r:embed="rId3">
            <a:alphaModFix/>
          </a:blip>
          <a:srcRect l="6563" t="8204" r="12208" b="10567"/>
          <a:stretch/>
        </p:blipFill>
        <p:spPr>
          <a:xfrm>
            <a:off x="448450" y="544525"/>
            <a:ext cx="779700" cy="779700"/>
          </a:xfrm>
          <a:prstGeom prst="ellipse">
            <a:avLst/>
          </a:prstGeom>
          <a:noFill/>
          <a:ln>
            <a:noFill/>
          </a:ln>
        </p:spPr>
      </p:pic>
      <p:sp>
        <p:nvSpPr>
          <p:cNvPr id="646" name="Google Shape;646;p55"/>
          <p:cNvSpPr txBox="1"/>
          <p:nvPr/>
        </p:nvSpPr>
        <p:spPr>
          <a:xfrm>
            <a:off x="1312849" y="616425"/>
            <a:ext cx="44652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0"/>
              </a:spcAft>
              <a:buClr>
                <a:schemeClr val="dk1"/>
              </a:buClr>
              <a:buSzPts val="1100"/>
              <a:buFont typeface="Arial"/>
              <a:buNone/>
            </a:pPr>
            <a:r>
              <a:rPr lang="no" sz="1200">
                <a:solidFill>
                  <a:srgbClr val="12418B"/>
                </a:solidFill>
              </a:rPr>
              <a:t>Kompetansegapet: høyere krav og mangel på arbeidskraft</a:t>
            </a:r>
            <a:endParaRPr sz="1200">
              <a:solidFill>
                <a:srgbClr val="12418B"/>
              </a:solidFill>
            </a:endParaRPr>
          </a:p>
          <a:p>
            <a:pPr marL="0" lvl="0" indent="0" algn="l" rtl="0">
              <a:lnSpc>
                <a:spcPct val="115000"/>
              </a:lnSpc>
              <a:spcBef>
                <a:spcPts val="600"/>
              </a:spcBef>
              <a:spcAft>
                <a:spcPts val="0"/>
              </a:spcAft>
              <a:buClr>
                <a:schemeClr val="dk1"/>
              </a:buClr>
              <a:buSzPts val="1100"/>
              <a:buFont typeface="Arial"/>
              <a:buNone/>
            </a:pPr>
            <a:endParaRPr sz="1200">
              <a:solidFill>
                <a:srgbClr val="12418B"/>
              </a:solidFill>
            </a:endParaRPr>
          </a:p>
          <a:p>
            <a:pPr marL="0" lvl="0" indent="0" algn="l" rtl="0">
              <a:lnSpc>
                <a:spcPct val="115000"/>
              </a:lnSpc>
              <a:spcBef>
                <a:spcPts val="600"/>
              </a:spcBef>
              <a:spcAft>
                <a:spcPts val="600"/>
              </a:spcAft>
              <a:buNone/>
            </a:pPr>
            <a:endParaRPr sz="1200">
              <a:solidFill>
                <a:srgbClr val="12418B"/>
              </a:solidFill>
            </a:endParaRPr>
          </a:p>
        </p:txBody>
      </p:sp>
      <p:sp>
        <p:nvSpPr>
          <p:cNvPr id="647" name="Google Shape;647;p55"/>
          <p:cNvSpPr txBox="1"/>
          <p:nvPr/>
        </p:nvSpPr>
        <p:spPr>
          <a:xfrm>
            <a:off x="448452" y="1772770"/>
            <a:ext cx="4521300" cy="5414100"/>
          </a:xfrm>
          <a:prstGeom prst="rect">
            <a:avLst/>
          </a:prstGeom>
          <a:noFill/>
          <a:ln>
            <a:noFill/>
          </a:ln>
        </p:spPr>
        <p:txBody>
          <a:bodyPr spcFirstLastPara="1" wrap="square" lIns="43525" tIns="43525" rIns="43525" bIns="43525" anchor="t" anchorCtr="0">
            <a:spAutoFit/>
          </a:bodyPr>
          <a:lstStyle/>
          <a:p>
            <a:pPr marL="0" lvl="0" indent="0" algn="l" rtl="0">
              <a:lnSpc>
                <a:spcPct val="115000"/>
              </a:lnSpc>
              <a:spcBef>
                <a:spcPts val="0"/>
              </a:spcBef>
              <a:spcAft>
                <a:spcPts val="0"/>
              </a:spcAft>
              <a:buNone/>
            </a:pPr>
            <a:r>
              <a:rPr lang="no" sz="900">
                <a:solidFill>
                  <a:schemeClr val="dk1"/>
                </a:solidFill>
              </a:rPr>
              <a:t>I 2050 ser vi et samfunn som er preget av et kompetansegap og stort press på menneskene. Det er </a:t>
            </a:r>
            <a:r>
              <a:rPr lang="no" sz="900" b="1">
                <a:solidFill>
                  <a:schemeClr val="dk1"/>
                </a:solidFill>
              </a:rPr>
              <a:t>høye krav i arbeidslivet, både til menneskelige og faglige kompetanser</a:t>
            </a:r>
            <a:r>
              <a:rPr lang="no" sz="900">
                <a:solidFill>
                  <a:schemeClr val="dk1"/>
                </a:solidFill>
              </a:rPr>
              <a:t>, og samtidig mangel på arbeidskraft og stor konkurranse om denne. Til tross for ulike utdanningsreformer i 2030-årene, blant annet med forenklet godkjenning av flere utdanninger fra utlandet, er det </a:t>
            </a:r>
            <a:r>
              <a:rPr lang="no" sz="900" b="1">
                <a:solidFill>
                  <a:schemeClr val="dk1"/>
                </a:solidFill>
              </a:rPr>
              <a:t>fortsatt mangel på kompetanse og kapasitet i flere sektorer</a:t>
            </a:r>
            <a:r>
              <a:rPr lang="no" sz="900">
                <a:solidFill>
                  <a:schemeClr val="dk1"/>
                </a:solidFill>
              </a:rPr>
              <a:t>, særlig i offentlige yrker som har personlig oppfølging av brukere. En sentral strategi for å håndtere denne utfordringen har vært å lene seg på utenlandsk arbeidskraft. Men selv om det kommer perioder med migrasjonsbølger og økt innvandring, sliter mange av de som flytter til Norge med å integrere seg i det norske arbeidslivet og flytter tilbake til hjemlandene sine. I 2050 ser vi derfor at det å basere seg på utenlandsk arbeidskraft for å dekke kapasitets- og kompetansebehovet, er en for usikker strategi. </a:t>
            </a:r>
            <a:r>
              <a:rPr lang="no" sz="900" b="1">
                <a:solidFill>
                  <a:schemeClr val="dk1"/>
                </a:solidFill>
              </a:rPr>
              <a:t>Det nye arbeidslivet krever også kontinuerlig kompetanseutvikling, men det er ikke etablert en solid løsning og enighet om hvem som betaler regningen for dette. </a:t>
            </a:r>
            <a:r>
              <a:rPr lang="no" sz="900">
                <a:solidFill>
                  <a:schemeClr val="dk1"/>
                </a:solidFill>
              </a:rPr>
              <a:t>Tilbud om kompetanseutvikling blir dermed et viktig konkurransefortrinn for arbeidsgivere, og de som kan tilby dette, enten gjennom egne opplæringsprogram eller ved å betale for eksterne tilbud, vil ha et stort fortrinn. Hos de arbeidsgiverne som ikke betaler for dette, vil det skape et skille mellom de arbeidstakerne som har mulighet til å betale for egen kompetanseutvikling og dermed holde seg oppdatert, og de som ikke har det og som vil sakke akterut og i verste fall havne utenfor arbeidslivet.</a:t>
            </a:r>
            <a:endParaRPr sz="900">
              <a:solidFill>
                <a:schemeClr val="dk1"/>
              </a:solidFill>
            </a:endParaRPr>
          </a:p>
          <a:p>
            <a:pPr marL="0" lvl="0" indent="0" algn="l" rtl="0">
              <a:lnSpc>
                <a:spcPct val="115000"/>
              </a:lnSpc>
              <a:spcBef>
                <a:spcPts val="700"/>
              </a:spcBef>
              <a:spcAft>
                <a:spcPts val="700"/>
              </a:spcAft>
              <a:buNone/>
            </a:pPr>
            <a:r>
              <a:rPr lang="no" sz="900" b="1">
                <a:solidFill>
                  <a:schemeClr val="dk1"/>
                </a:solidFill>
              </a:rPr>
              <a:t>Arbeidstakere i 2050 har store forventninger til arbeidsgiver</a:t>
            </a:r>
            <a:r>
              <a:rPr lang="no" sz="900">
                <a:solidFill>
                  <a:schemeClr val="dk1"/>
                </a:solidFill>
              </a:rPr>
              <a:t> og forventer stor grad av fleksibilitet og individuell tilrettelegging. Mer tillitsbasert ledelse, der det gis </a:t>
            </a:r>
            <a:r>
              <a:rPr lang="no" sz="900" b="1">
                <a:solidFill>
                  <a:schemeClr val="dk1"/>
                </a:solidFill>
              </a:rPr>
              <a:t>større tillit og autonomi til den enkelte ansatte</a:t>
            </a:r>
            <a:r>
              <a:rPr lang="no" sz="900">
                <a:solidFill>
                  <a:schemeClr val="dk1"/>
                </a:solidFill>
              </a:rPr>
              <a:t>, legger til rette for slik valgfrihet for arbeidstakere. Samtidig fjerner det mange av de rammene som har vært med å skape trygghet og forutsigbarhet tidligere. Det er en forventning om at ansatte har høy grad av selvledelse og autonomi, at de tar initiativ og er med å forme egne roller. Det stilles også høye krav til menneskelige egenskaper i et samfunn og arbeidsliv som er preget av hyppige endringer og stor grad av ansvar for egen arbeidshverdag. </a:t>
            </a:r>
            <a:r>
              <a:rPr lang="no" sz="900" b="1">
                <a:solidFill>
                  <a:schemeClr val="dk1"/>
                </a:solidFill>
              </a:rPr>
              <a:t>Egenskaper som omstillingsevne, relasjonell kompetanse, samarbeidsevner, evne til kritisk tenkning osv. er minst like viktig som dyp fagkompetanse</a:t>
            </a:r>
            <a:r>
              <a:rPr lang="no" sz="900">
                <a:solidFill>
                  <a:schemeClr val="dk1"/>
                </a:solidFill>
              </a:rPr>
              <a:t>. Disse kravene oppleves som svært høye, særlig av de som er nye i arbeidslivet, og mange opplever press, prestasjonsangst og depresjon. Kravene gjør at terskelen for å delta i arbeidslivet blir høy for mange, og </a:t>
            </a:r>
            <a:r>
              <a:rPr lang="no" sz="900" b="1">
                <a:solidFill>
                  <a:schemeClr val="dk1"/>
                </a:solidFill>
              </a:rPr>
              <a:t>det er fortsatt mange som står utenfor</a:t>
            </a:r>
            <a:r>
              <a:rPr lang="no" sz="900">
                <a:solidFill>
                  <a:schemeClr val="dk1"/>
                </a:solidFill>
              </a:rPr>
              <a:t>. </a:t>
            </a:r>
            <a:endParaRPr sz="900">
              <a:solidFill>
                <a:schemeClr val="dk1"/>
              </a:solidFill>
            </a:endParaRPr>
          </a:p>
        </p:txBody>
      </p:sp>
      <p:sp>
        <p:nvSpPr>
          <p:cNvPr id="648" name="Google Shape;648;p55"/>
          <p:cNvSpPr txBox="1"/>
          <p:nvPr/>
        </p:nvSpPr>
        <p:spPr>
          <a:xfrm>
            <a:off x="5566900" y="1772775"/>
            <a:ext cx="4734900" cy="5344800"/>
          </a:xfrm>
          <a:prstGeom prst="rect">
            <a:avLst/>
          </a:prstGeom>
          <a:noFill/>
          <a:ln>
            <a:noFill/>
          </a:ln>
        </p:spPr>
        <p:txBody>
          <a:bodyPr spcFirstLastPara="1" wrap="square" lIns="43525" tIns="43525" rIns="43525" bIns="43525" anchor="t" anchorCtr="0">
            <a:spAutoFit/>
          </a:bodyPr>
          <a:lstStyle/>
          <a:p>
            <a:pPr marL="0" lvl="0" indent="0" algn="l" rtl="0">
              <a:lnSpc>
                <a:spcPct val="115000"/>
              </a:lnSpc>
              <a:spcBef>
                <a:spcPts val="0"/>
              </a:spcBef>
              <a:spcAft>
                <a:spcPts val="0"/>
              </a:spcAft>
              <a:buNone/>
            </a:pPr>
            <a:r>
              <a:rPr lang="no" sz="900">
                <a:solidFill>
                  <a:schemeClr val="dk1"/>
                </a:solidFill>
              </a:rPr>
              <a:t>For å imøtekomme kompetanse- og kapasitetsproblemet og inkludere flere i arbeidslivet, er det i de siste årene fram mot 2050 lagt ned mye innsats i å </a:t>
            </a:r>
            <a:r>
              <a:rPr lang="no" sz="900" b="1">
                <a:solidFill>
                  <a:schemeClr val="dk1"/>
                </a:solidFill>
              </a:rPr>
              <a:t>tilpasse arbeidsforholdene til ansattes ulike behov, samt etablert nye modeller for rask og forenklet omskolering</a:t>
            </a:r>
            <a:r>
              <a:rPr lang="no" sz="900">
                <a:solidFill>
                  <a:schemeClr val="dk1"/>
                </a:solidFill>
              </a:rPr>
              <a:t>. De som har utdanninger og yrker som nå er blitt automatisert eller helt borte, seniorer som ønsker å bytte yrke for å stå lengre i arbeid og personer som av andre grunner har havnet utenfor arbeidslivet, kan ta korte, raske kurs eller utdanninger der fokuset er på realkompetanse fremfor formell utdanning. Målet er å </a:t>
            </a:r>
            <a:r>
              <a:rPr lang="no" sz="900" b="1">
                <a:solidFill>
                  <a:schemeClr val="dk1"/>
                </a:solidFill>
              </a:rPr>
              <a:t>utnytte de ressursene vi har i samfunnet</a:t>
            </a:r>
            <a:r>
              <a:rPr lang="no" sz="900">
                <a:solidFill>
                  <a:schemeClr val="dk1"/>
                </a:solidFill>
              </a:rPr>
              <a:t>: Flere skal kunne stå i arbeid og gjøre det lengre, jobbe i reduserte stillinger og håndtere private utfordringer uten å gå ut av arbeidslivet, samt øke mobiliteten i arbeidslivet. Det har vært pilotert ulike modeller for redusert arbeidstid, og i 2050 besluttes det å innføre </a:t>
            </a:r>
            <a:r>
              <a:rPr lang="no" sz="900" b="1">
                <a:solidFill>
                  <a:schemeClr val="dk1"/>
                </a:solidFill>
              </a:rPr>
              <a:t>6 timers arbeidsdag</a:t>
            </a:r>
            <a:r>
              <a:rPr lang="no" sz="900">
                <a:solidFill>
                  <a:schemeClr val="dk1"/>
                </a:solidFill>
              </a:rPr>
              <a:t>. Det innføres også flere tilpassede ordninger som skal gjøre det lettere å jobbe i ulike livsfaser og det er ikke lenger noen obligatorisk og generell pensjonsalder. </a:t>
            </a:r>
            <a:endParaRPr sz="900">
              <a:solidFill>
                <a:schemeClr val="dk1"/>
              </a:solidFill>
            </a:endParaRPr>
          </a:p>
          <a:p>
            <a:pPr marL="0" lvl="0" indent="0" algn="l" rtl="0">
              <a:lnSpc>
                <a:spcPct val="115000"/>
              </a:lnSpc>
              <a:spcBef>
                <a:spcPts val="700"/>
              </a:spcBef>
              <a:spcAft>
                <a:spcPts val="0"/>
              </a:spcAft>
              <a:buNone/>
            </a:pPr>
            <a:r>
              <a:rPr lang="no" sz="900">
                <a:solidFill>
                  <a:schemeClr val="dk1"/>
                </a:solidFill>
              </a:rPr>
              <a:t>Den sterke konkurransen om arbeidskraften gjør også at </a:t>
            </a:r>
            <a:r>
              <a:rPr lang="no" sz="900" b="1">
                <a:solidFill>
                  <a:schemeClr val="dk1"/>
                </a:solidFill>
              </a:rPr>
              <a:t>arbeidsgiverne tar større ansvar for medarbeiderne</a:t>
            </a:r>
            <a:r>
              <a:rPr lang="no" sz="900">
                <a:solidFill>
                  <a:schemeClr val="dk1"/>
                </a:solidFill>
              </a:rPr>
              <a:t> og har flere tiltak for å beholde medarbeidere over tid, f.eks. tilrettelegging av arbeidstid og -sted, helseforsikringer og helsetjenester, velferdsordninger for familier m.m. Rekrutteringsprosesser blir også mer omfattende for å sikre at man ansetter riktig person og klarer å beholde denne. Arbeidsdagen er preget av en ny form for </a:t>
            </a:r>
            <a:r>
              <a:rPr lang="no" sz="900" b="1">
                <a:solidFill>
                  <a:schemeClr val="dk1"/>
                </a:solidFill>
              </a:rPr>
              <a:t>arbeidsdeling mellom mennesker og teknologi</a:t>
            </a:r>
            <a:r>
              <a:rPr lang="no" sz="900">
                <a:solidFill>
                  <a:schemeClr val="dk1"/>
                </a:solidFill>
              </a:rPr>
              <a:t>. Flere av yrkene vi kjenner i dag vil være borte fordi behovet er borte eller endret, og mange oppgaver er automatisert. Administrative og andre oppgaver er i stor grad automatisert og utføres av ulike teknologiske “assistenter” slik at det blir frigjort tid til oppgaver som krever menneskelige egenskaper og kontakt. Teknologien blir en nyttig hjelper for kunnskapsarbeidere, mens vi ser enda mer bruk av stemmebasert teknologi i den hjemmebaserte omsorgstjenesten. Den eldste generasjonen i 2050 har høy digital kompetanse (sammenlignet med dagens eldste) og </a:t>
            </a:r>
            <a:r>
              <a:rPr lang="no" sz="900" b="1">
                <a:solidFill>
                  <a:schemeClr val="dk1"/>
                </a:solidFill>
              </a:rPr>
              <a:t>forventninger til brukervennlige og gode teknologiske løsninger </a:t>
            </a:r>
            <a:r>
              <a:rPr lang="no" sz="900">
                <a:solidFill>
                  <a:schemeClr val="dk1"/>
                </a:solidFill>
              </a:rPr>
              <a:t>både hjemme og i samfunnet generelt, i kombinasjon med menneskelig oppfølging. </a:t>
            </a:r>
            <a:endParaRPr sz="900">
              <a:solidFill>
                <a:schemeClr val="dk1"/>
              </a:solidFill>
            </a:endParaRPr>
          </a:p>
          <a:p>
            <a:pPr marL="0" lvl="0" indent="0" algn="l" rtl="0">
              <a:lnSpc>
                <a:spcPct val="115000"/>
              </a:lnSpc>
              <a:spcBef>
                <a:spcPts val="700"/>
              </a:spcBef>
              <a:spcAft>
                <a:spcPts val="700"/>
              </a:spcAft>
              <a:buNone/>
            </a:pPr>
            <a:r>
              <a:rPr lang="no" sz="900">
                <a:solidFill>
                  <a:schemeClr val="dk1"/>
                </a:solidFill>
              </a:rPr>
              <a:t>Arbeidslivet er preget av raske omstillinger og at man som arbeidstaker må være fleksibel. </a:t>
            </a:r>
            <a:r>
              <a:rPr lang="no" sz="900" b="1">
                <a:solidFill>
                  <a:schemeClr val="dk1"/>
                </a:solidFill>
              </a:rPr>
              <a:t>Flere yrker vil endre innhold og få flere funksjoner</a:t>
            </a:r>
            <a:r>
              <a:rPr lang="no" sz="900">
                <a:solidFill>
                  <a:schemeClr val="dk1"/>
                </a:solidFill>
              </a:rPr>
              <a:t>, i takt med samfunns- og tjenesteutviklingen. I hjemmetjenesten vil det f.eks. være en kombinasjon av stemmestyrte digitale hjelpemidler og et menneske som kommer innom med mat, hjelper til med ulike oppgaver og har en sosial funksjon.</a:t>
            </a:r>
            <a:endParaRPr sz="900">
              <a:solidFill>
                <a:schemeClr val="dk1"/>
              </a:solidFill>
            </a:endParaRPr>
          </a:p>
        </p:txBody>
      </p:sp>
      <p:sp>
        <p:nvSpPr>
          <p:cNvPr id="649" name="Google Shape;649;p55"/>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Hva kjennetegner denne fremtiden?</a:t>
            </a:r>
            <a:endParaRPr sz="1800" b="1">
              <a:solidFill>
                <a:srgbClr val="12418B"/>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E8FB"/>
        </a:solidFill>
        <a:effectLst/>
      </p:bgPr>
    </p:bg>
    <p:spTree>
      <p:nvGrpSpPr>
        <p:cNvPr id="1" name="Shape 653"/>
        <p:cNvGrpSpPr/>
        <p:nvPr/>
      </p:nvGrpSpPr>
      <p:grpSpPr>
        <a:xfrm>
          <a:off x="0" y="0"/>
          <a:ext cx="0" cy="0"/>
          <a:chOff x="0" y="0"/>
          <a:chExt cx="0" cy="0"/>
        </a:xfrm>
      </p:grpSpPr>
      <p:sp>
        <p:nvSpPr>
          <p:cNvPr id="654" name="Google Shape;654;p56"/>
          <p:cNvSpPr/>
          <p:nvPr/>
        </p:nvSpPr>
        <p:spPr>
          <a:xfrm>
            <a:off x="453725" y="3198700"/>
            <a:ext cx="2409000" cy="2408400"/>
          </a:xfrm>
          <a:prstGeom prst="ellipse">
            <a:avLst/>
          </a:prstGeom>
          <a:solidFill>
            <a:schemeClr val="lt1"/>
          </a:solidFill>
          <a:ln>
            <a:noFill/>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655" name="Google Shape;655;p56"/>
          <p:cNvSpPr txBox="1"/>
          <p:nvPr/>
        </p:nvSpPr>
        <p:spPr>
          <a:xfrm>
            <a:off x="3270300" y="2496425"/>
            <a:ext cx="6608400" cy="3850800"/>
          </a:xfrm>
          <a:prstGeom prst="rect">
            <a:avLst/>
          </a:prstGeom>
          <a:noFill/>
          <a:ln>
            <a:noFill/>
          </a:ln>
        </p:spPr>
        <p:txBody>
          <a:bodyPr spcFirstLastPara="1" wrap="square" lIns="43525" tIns="43525" rIns="43525" bIns="43525" anchor="t" anchorCtr="0">
            <a:spAutoFit/>
          </a:bodyPr>
          <a:lstStyle/>
          <a:p>
            <a:pPr marL="0" lvl="0" indent="0" algn="l" rtl="0">
              <a:lnSpc>
                <a:spcPct val="115000"/>
              </a:lnSpc>
              <a:spcBef>
                <a:spcPts val="0"/>
              </a:spcBef>
              <a:spcAft>
                <a:spcPts val="0"/>
              </a:spcAft>
              <a:buNone/>
            </a:pPr>
            <a:r>
              <a:rPr lang="no" sz="1200" i="1">
                <a:solidFill>
                  <a:srgbClr val="12418B"/>
                </a:solidFill>
              </a:rPr>
              <a:t>Arthur er 28 år og jobber som rådgiver i konsulentselskapet Jobbconsult, der han jobber med utredninger innenfor feltet arbeid og utdanning. Han fikk jobb her rett etter bachelor, og arbeidsgiveren finansierer nå masterprogrammet han holder på med. Arthur syns han er heldig som får muligheten til det, flere av hans studiekamerater får ikke dekket utdanning av arbeidsgiver og har ikke råd til å finansiere det selv enda. De er redde for å sakke akterut i karrieren og økonomisk. I arbeidsdagen har Arthur stor nytte av AI-assistenter som gjør mye av informasjonsinnhenting og sortering av materiale, slik at han kan bruke tiden på å jobbe analytisk og diskutere med andre kolleger og med informanter.</a:t>
            </a:r>
            <a:endParaRPr sz="1200" i="1">
              <a:solidFill>
                <a:srgbClr val="12418B"/>
              </a:solidFill>
            </a:endParaRPr>
          </a:p>
          <a:p>
            <a:pPr marL="0" lvl="0" indent="0" algn="l" rtl="0">
              <a:lnSpc>
                <a:spcPct val="115000"/>
              </a:lnSpc>
              <a:spcBef>
                <a:spcPts val="1400"/>
              </a:spcBef>
              <a:spcAft>
                <a:spcPts val="1400"/>
              </a:spcAft>
              <a:buNone/>
            </a:pPr>
            <a:r>
              <a:rPr lang="no" sz="1200" i="1">
                <a:solidFill>
                  <a:srgbClr val="12418B"/>
                </a:solidFill>
              </a:rPr>
              <a:t>To dager i uka besøker Arthur mormoren sin på 82, som bor i en tilpasset leilighet. Hun er stort sett frisk, men har problemer med hoftene og finmotorikken. Hun har stemmestyrte hjelpemidler som hun har “samtaler” med når hun lurer på noe, og som hilser på henne når hun står opp og kommer hjem, som minner henne på å bevege seg, spise, ta medisin osv. I tillegg har hun 1 gang i uka besøk av Amar, den faste assistenten fra kommunen. Han leverer varer hun har bestilt, spiser lunsj med henne, og hjelper til med det hun trenger, som å skifte lyspærer, betale regninger, fikse kranen som drypper osv. Amar er leid inn av kommunen fra Røde Kors, som har et etablert samarbeid med kommunen. Mormoren trives veldig godt sammen med Amar og skulle ønske han kunne komme innom henne flere ganger i uka.</a:t>
            </a:r>
            <a:endParaRPr sz="1200" i="1">
              <a:solidFill>
                <a:srgbClr val="12418B"/>
              </a:solidFill>
            </a:endParaRPr>
          </a:p>
        </p:txBody>
      </p:sp>
      <p:sp>
        <p:nvSpPr>
          <p:cNvPr id="656" name="Google Shape;656;p56"/>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Hvordan oppleves denne fremtiden?</a:t>
            </a:r>
            <a:endParaRPr sz="1800" b="1">
              <a:solidFill>
                <a:srgbClr val="12418B"/>
              </a:solidFill>
            </a:endParaRPr>
          </a:p>
        </p:txBody>
      </p:sp>
      <p:pic>
        <p:nvPicPr>
          <p:cNvPr id="657" name="Google Shape;657;p56"/>
          <p:cNvPicPr preferRelativeResize="0"/>
          <p:nvPr/>
        </p:nvPicPr>
        <p:blipFill rotWithShape="1">
          <a:blip r:embed="rId3">
            <a:alphaModFix/>
          </a:blip>
          <a:srcRect l="6563" t="8204" r="12208" b="10567"/>
          <a:stretch/>
        </p:blipFill>
        <p:spPr>
          <a:xfrm>
            <a:off x="448450" y="544525"/>
            <a:ext cx="779700" cy="779700"/>
          </a:xfrm>
          <a:prstGeom prst="ellipse">
            <a:avLst/>
          </a:prstGeom>
          <a:noFill/>
          <a:ln>
            <a:noFill/>
          </a:ln>
        </p:spPr>
      </p:pic>
      <p:sp>
        <p:nvSpPr>
          <p:cNvPr id="658" name="Google Shape;658;p56"/>
          <p:cNvSpPr txBox="1"/>
          <p:nvPr/>
        </p:nvSpPr>
        <p:spPr>
          <a:xfrm>
            <a:off x="1312849" y="616425"/>
            <a:ext cx="44652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0"/>
              </a:spcAft>
              <a:buNone/>
            </a:pPr>
            <a:r>
              <a:rPr lang="no" sz="1200">
                <a:solidFill>
                  <a:srgbClr val="12418B"/>
                </a:solidFill>
              </a:rPr>
              <a:t>Kompetansegapet: høyere krav og mangel på arbeidskraft</a:t>
            </a:r>
            <a:endParaRPr sz="1200">
              <a:solidFill>
                <a:srgbClr val="12418B"/>
              </a:solidFill>
            </a:endParaRPr>
          </a:p>
          <a:p>
            <a:pPr marL="0" lvl="0" indent="0" algn="l" rtl="0">
              <a:lnSpc>
                <a:spcPct val="115000"/>
              </a:lnSpc>
              <a:spcBef>
                <a:spcPts val="600"/>
              </a:spcBef>
              <a:spcAft>
                <a:spcPts val="0"/>
              </a:spcAft>
              <a:buNone/>
            </a:pPr>
            <a:endParaRPr sz="1200">
              <a:solidFill>
                <a:srgbClr val="12418B"/>
              </a:solidFill>
            </a:endParaRPr>
          </a:p>
          <a:p>
            <a:pPr marL="0" lvl="0" indent="0" algn="l" rtl="0">
              <a:lnSpc>
                <a:spcPct val="115000"/>
              </a:lnSpc>
              <a:spcBef>
                <a:spcPts val="600"/>
              </a:spcBef>
              <a:spcAft>
                <a:spcPts val="600"/>
              </a:spcAft>
              <a:buNone/>
            </a:pPr>
            <a:endParaRPr sz="1200">
              <a:solidFill>
                <a:srgbClr val="12418B"/>
              </a:solidFill>
            </a:endParaRPr>
          </a:p>
        </p:txBody>
      </p:sp>
      <p:pic>
        <p:nvPicPr>
          <p:cNvPr id="659" name="Google Shape;659;p56"/>
          <p:cNvPicPr preferRelativeResize="0"/>
          <p:nvPr/>
        </p:nvPicPr>
        <p:blipFill>
          <a:blip r:embed="rId4">
            <a:alphaModFix/>
          </a:blip>
          <a:stretch>
            <a:fillRect/>
          </a:stretch>
        </p:blipFill>
        <p:spPr>
          <a:xfrm>
            <a:off x="756669" y="2402400"/>
            <a:ext cx="1687150" cy="38264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3"/>
        <p:cNvGrpSpPr/>
        <p:nvPr/>
      </p:nvGrpSpPr>
      <p:grpSpPr>
        <a:xfrm>
          <a:off x="0" y="0"/>
          <a:ext cx="0" cy="0"/>
          <a:chOff x="0" y="0"/>
          <a:chExt cx="0" cy="0"/>
        </a:xfrm>
      </p:grpSpPr>
      <p:sp>
        <p:nvSpPr>
          <p:cNvPr id="664" name="Google Shape;664;p57"/>
          <p:cNvSpPr/>
          <p:nvPr/>
        </p:nvSpPr>
        <p:spPr>
          <a:xfrm>
            <a:off x="448452" y="2166945"/>
            <a:ext cx="9910068" cy="3384920"/>
          </a:xfrm>
          <a:custGeom>
            <a:avLst/>
            <a:gdLst/>
            <a:ahLst/>
            <a:cxnLst/>
            <a:rect l="l" t="t" r="r" b="b"/>
            <a:pathLst>
              <a:path w="895623" h="233483" extrusionOk="0">
                <a:moveTo>
                  <a:pt x="0" y="0"/>
                </a:moveTo>
                <a:cubicBezTo>
                  <a:pt x="10992" y="6543"/>
                  <a:pt x="48070" y="2007"/>
                  <a:pt x="65954" y="39259"/>
                </a:cubicBezTo>
                <a:cubicBezTo>
                  <a:pt x="83839" y="76511"/>
                  <a:pt x="62639" y="223600"/>
                  <a:pt x="107307" y="223513"/>
                </a:cubicBezTo>
                <a:cubicBezTo>
                  <a:pt x="151975" y="223426"/>
                  <a:pt x="272281" y="37252"/>
                  <a:pt x="333961" y="38735"/>
                </a:cubicBezTo>
                <a:cubicBezTo>
                  <a:pt x="395641" y="40218"/>
                  <a:pt x="432457" y="231889"/>
                  <a:pt x="477386" y="232412"/>
                </a:cubicBezTo>
                <a:cubicBezTo>
                  <a:pt x="522316" y="232936"/>
                  <a:pt x="570822" y="41963"/>
                  <a:pt x="603538" y="41876"/>
                </a:cubicBezTo>
                <a:cubicBezTo>
                  <a:pt x="636254" y="41789"/>
                  <a:pt x="647333" y="217842"/>
                  <a:pt x="673680" y="231888"/>
                </a:cubicBezTo>
                <a:cubicBezTo>
                  <a:pt x="700027" y="245934"/>
                  <a:pt x="724630" y="157907"/>
                  <a:pt x="761620" y="126151"/>
                </a:cubicBezTo>
                <a:cubicBezTo>
                  <a:pt x="798611" y="94395"/>
                  <a:pt x="873289" y="55485"/>
                  <a:pt x="895623" y="41352"/>
                </a:cubicBezTo>
              </a:path>
            </a:pathLst>
          </a:custGeom>
          <a:noFill/>
          <a:ln w="228600" cap="flat" cmpd="sng">
            <a:solidFill>
              <a:srgbClr val="EAF2FF"/>
            </a:solidFill>
            <a:prstDash val="solid"/>
            <a:round/>
            <a:headEnd type="none" w="med" len="med"/>
            <a:tailEnd type="none" w="med" len="med"/>
          </a:ln>
        </p:spPr>
      </p:sp>
      <p:cxnSp>
        <p:nvCxnSpPr>
          <p:cNvPr id="665" name="Google Shape;665;p57"/>
          <p:cNvCxnSpPr/>
          <p:nvPr/>
        </p:nvCxnSpPr>
        <p:spPr>
          <a:xfrm>
            <a:off x="845550"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666" name="Google Shape;666;p57"/>
          <p:cNvSpPr txBox="1"/>
          <p:nvPr/>
        </p:nvSpPr>
        <p:spPr>
          <a:xfrm>
            <a:off x="555325"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2023</a:t>
            </a:r>
            <a:endParaRPr sz="1100" b="1">
              <a:solidFill>
                <a:srgbClr val="12418B"/>
              </a:solidFill>
            </a:endParaRPr>
          </a:p>
        </p:txBody>
      </p:sp>
      <p:cxnSp>
        <p:nvCxnSpPr>
          <p:cNvPr id="667" name="Google Shape;667;p57"/>
          <p:cNvCxnSpPr/>
          <p:nvPr/>
        </p:nvCxnSpPr>
        <p:spPr>
          <a:xfrm>
            <a:off x="3824808"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668" name="Google Shape;668;p57"/>
          <p:cNvSpPr txBox="1"/>
          <p:nvPr/>
        </p:nvSpPr>
        <p:spPr>
          <a:xfrm>
            <a:off x="3534588"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2030</a:t>
            </a:r>
            <a:endParaRPr sz="1100" b="1">
              <a:solidFill>
                <a:srgbClr val="12418B"/>
              </a:solidFill>
            </a:endParaRPr>
          </a:p>
        </p:txBody>
      </p:sp>
      <p:cxnSp>
        <p:nvCxnSpPr>
          <p:cNvPr id="669" name="Google Shape;669;p57"/>
          <p:cNvCxnSpPr/>
          <p:nvPr/>
        </p:nvCxnSpPr>
        <p:spPr>
          <a:xfrm>
            <a:off x="6804067"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670" name="Google Shape;670;p57"/>
          <p:cNvSpPr txBox="1"/>
          <p:nvPr/>
        </p:nvSpPr>
        <p:spPr>
          <a:xfrm>
            <a:off x="6513841"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2040</a:t>
            </a:r>
            <a:endParaRPr sz="1100" b="1">
              <a:solidFill>
                <a:srgbClr val="12418B"/>
              </a:solidFill>
            </a:endParaRPr>
          </a:p>
        </p:txBody>
      </p:sp>
      <p:cxnSp>
        <p:nvCxnSpPr>
          <p:cNvPr id="671" name="Google Shape;671;p57"/>
          <p:cNvCxnSpPr/>
          <p:nvPr/>
        </p:nvCxnSpPr>
        <p:spPr>
          <a:xfrm>
            <a:off x="9783325"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672" name="Google Shape;672;p57"/>
          <p:cNvSpPr txBox="1"/>
          <p:nvPr/>
        </p:nvSpPr>
        <p:spPr>
          <a:xfrm>
            <a:off x="9493105"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2050</a:t>
            </a:r>
            <a:endParaRPr sz="1100" b="1">
              <a:solidFill>
                <a:srgbClr val="12418B"/>
              </a:solidFill>
            </a:endParaRPr>
          </a:p>
        </p:txBody>
      </p:sp>
      <p:sp>
        <p:nvSpPr>
          <p:cNvPr id="673" name="Google Shape;673;p57"/>
          <p:cNvSpPr txBox="1"/>
          <p:nvPr/>
        </p:nvSpPr>
        <p:spPr>
          <a:xfrm>
            <a:off x="510286" y="7084850"/>
            <a:ext cx="11223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938B41"/>
                </a:solidFill>
              </a:rPr>
              <a:t>Folk og samfunn</a:t>
            </a:r>
            <a:endParaRPr sz="900" i="1">
              <a:solidFill>
                <a:srgbClr val="938B41"/>
              </a:solidFill>
            </a:endParaRPr>
          </a:p>
        </p:txBody>
      </p:sp>
      <p:sp>
        <p:nvSpPr>
          <p:cNvPr id="674" name="Google Shape;674;p57"/>
          <p:cNvSpPr txBox="1"/>
          <p:nvPr/>
        </p:nvSpPr>
        <p:spPr>
          <a:xfrm>
            <a:off x="1796050" y="7084850"/>
            <a:ext cx="15669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D13A8D"/>
                </a:solidFill>
              </a:rPr>
              <a:t>Politikk, demokrati og styring</a:t>
            </a:r>
            <a:endParaRPr sz="900" i="1">
              <a:solidFill>
                <a:srgbClr val="D13A8D"/>
              </a:solidFill>
            </a:endParaRPr>
          </a:p>
        </p:txBody>
      </p:sp>
      <p:sp>
        <p:nvSpPr>
          <p:cNvPr id="675" name="Google Shape;675;p57"/>
          <p:cNvSpPr txBox="1"/>
          <p:nvPr/>
        </p:nvSpPr>
        <p:spPr>
          <a:xfrm>
            <a:off x="3729923" y="7084849"/>
            <a:ext cx="5805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DE5B35"/>
                </a:solidFill>
              </a:rPr>
              <a:t>Økonomi</a:t>
            </a:r>
            <a:endParaRPr sz="900" i="1">
              <a:solidFill>
                <a:srgbClr val="DE5B35"/>
              </a:solidFill>
            </a:endParaRPr>
          </a:p>
        </p:txBody>
      </p:sp>
      <p:sp>
        <p:nvSpPr>
          <p:cNvPr id="676" name="Google Shape;676;p57"/>
          <p:cNvSpPr txBox="1"/>
          <p:nvPr/>
        </p:nvSpPr>
        <p:spPr>
          <a:xfrm>
            <a:off x="4668393" y="7084850"/>
            <a:ext cx="14643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4AA482"/>
                </a:solidFill>
              </a:rPr>
              <a:t>Stedsutvikling og bosetting</a:t>
            </a:r>
            <a:endParaRPr sz="900" i="1">
              <a:solidFill>
                <a:srgbClr val="4AA482"/>
              </a:solidFill>
            </a:endParaRPr>
          </a:p>
        </p:txBody>
      </p:sp>
      <p:sp>
        <p:nvSpPr>
          <p:cNvPr id="677" name="Google Shape;677;p57"/>
          <p:cNvSpPr txBox="1"/>
          <p:nvPr/>
        </p:nvSpPr>
        <p:spPr>
          <a:xfrm>
            <a:off x="6522263" y="7084850"/>
            <a:ext cx="8559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91B251"/>
                </a:solidFill>
              </a:rPr>
              <a:t>Klima og miljø</a:t>
            </a:r>
            <a:endParaRPr sz="900" i="1">
              <a:solidFill>
                <a:srgbClr val="91B251"/>
              </a:solidFill>
            </a:endParaRPr>
          </a:p>
        </p:txBody>
      </p:sp>
      <p:sp>
        <p:nvSpPr>
          <p:cNvPr id="678" name="Google Shape;678;p57"/>
          <p:cNvSpPr txBox="1"/>
          <p:nvPr/>
        </p:nvSpPr>
        <p:spPr>
          <a:xfrm>
            <a:off x="7769830" y="7084850"/>
            <a:ext cx="14364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54A7DC"/>
                </a:solidFill>
              </a:rPr>
              <a:t>Teknologi og digitalisering</a:t>
            </a:r>
            <a:endParaRPr sz="900" i="1">
              <a:solidFill>
                <a:srgbClr val="54A7DC"/>
              </a:solidFill>
            </a:endParaRPr>
          </a:p>
        </p:txBody>
      </p:sp>
      <p:sp>
        <p:nvSpPr>
          <p:cNvPr id="679" name="Google Shape;679;p57"/>
          <p:cNvSpPr/>
          <p:nvPr/>
        </p:nvSpPr>
        <p:spPr>
          <a:xfrm>
            <a:off x="323320" y="7114522"/>
            <a:ext cx="180000" cy="180000"/>
          </a:xfrm>
          <a:prstGeom prst="ellipse">
            <a:avLst/>
          </a:prstGeom>
          <a:solidFill>
            <a:srgbClr val="F4F2D8"/>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680" name="Google Shape;680;p57"/>
          <p:cNvSpPr/>
          <p:nvPr/>
        </p:nvSpPr>
        <p:spPr>
          <a:xfrm>
            <a:off x="1604958" y="7114522"/>
            <a:ext cx="180000" cy="180000"/>
          </a:xfrm>
          <a:prstGeom prst="ellipse">
            <a:avLst/>
          </a:prstGeom>
          <a:solidFill>
            <a:srgbClr val="F3E3EE"/>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681" name="Google Shape;681;p57"/>
          <p:cNvSpPr/>
          <p:nvPr/>
        </p:nvSpPr>
        <p:spPr>
          <a:xfrm>
            <a:off x="3531929" y="7114522"/>
            <a:ext cx="180000" cy="180000"/>
          </a:xfrm>
          <a:prstGeom prst="ellipse">
            <a:avLst/>
          </a:prstGeom>
          <a:solidFill>
            <a:srgbClr val="FED2AD"/>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682" name="Google Shape;682;p57"/>
          <p:cNvSpPr/>
          <p:nvPr/>
        </p:nvSpPr>
        <p:spPr>
          <a:xfrm>
            <a:off x="4482412" y="7114522"/>
            <a:ext cx="180000" cy="180000"/>
          </a:xfrm>
          <a:prstGeom prst="ellipse">
            <a:avLst/>
          </a:prstGeom>
          <a:solidFill>
            <a:srgbClr val="D8EBE2"/>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683" name="Google Shape;683;p57"/>
          <p:cNvSpPr/>
          <p:nvPr/>
        </p:nvSpPr>
        <p:spPr>
          <a:xfrm>
            <a:off x="6334946" y="7114522"/>
            <a:ext cx="180000" cy="180000"/>
          </a:xfrm>
          <a:prstGeom prst="ellipse">
            <a:avLst/>
          </a:prstGeom>
          <a:solidFill>
            <a:srgbClr val="E4F1DB"/>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684" name="Google Shape;684;p57"/>
          <p:cNvSpPr/>
          <p:nvPr/>
        </p:nvSpPr>
        <p:spPr>
          <a:xfrm>
            <a:off x="7582629" y="7114522"/>
            <a:ext cx="180000" cy="180000"/>
          </a:xfrm>
          <a:prstGeom prst="ellipse">
            <a:avLst/>
          </a:prstGeom>
          <a:solidFill>
            <a:srgbClr val="BBDEF6"/>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685" name="Google Shape;685;p57"/>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Hvordan ble denne fremtiden til?</a:t>
            </a:r>
            <a:endParaRPr sz="1800" b="1">
              <a:solidFill>
                <a:srgbClr val="12418B"/>
              </a:solidFill>
            </a:endParaRPr>
          </a:p>
        </p:txBody>
      </p:sp>
      <p:pic>
        <p:nvPicPr>
          <p:cNvPr id="686" name="Google Shape;686;p57"/>
          <p:cNvPicPr preferRelativeResize="0"/>
          <p:nvPr/>
        </p:nvPicPr>
        <p:blipFill rotWithShape="1">
          <a:blip r:embed="rId3">
            <a:alphaModFix/>
          </a:blip>
          <a:srcRect l="6563" t="8204" r="12208" b="10567"/>
          <a:stretch/>
        </p:blipFill>
        <p:spPr>
          <a:xfrm>
            <a:off x="448450" y="544525"/>
            <a:ext cx="779700" cy="779700"/>
          </a:xfrm>
          <a:prstGeom prst="ellipse">
            <a:avLst/>
          </a:prstGeom>
          <a:noFill/>
          <a:ln>
            <a:noFill/>
          </a:ln>
        </p:spPr>
      </p:pic>
      <p:sp>
        <p:nvSpPr>
          <p:cNvPr id="687" name="Google Shape;687;p57"/>
          <p:cNvSpPr txBox="1"/>
          <p:nvPr/>
        </p:nvSpPr>
        <p:spPr>
          <a:xfrm>
            <a:off x="1312849" y="616425"/>
            <a:ext cx="44652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0"/>
              </a:spcAft>
              <a:buNone/>
            </a:pPr>
            <a:r>
              <a:rPr lang="no" sz="1200">
                <a:solidFill>
                  <a:srgbClr val="12418B"/>
                </a:solidFill>
              </a:rPr>
              <a:t>Kompetansegapet: høyere krav og mangel på arbeidskraft</a:t>
            </a:r>
            <a:endParaRPr sz="1200">
              <a:solidFill>
                <a:srgbClr val="12418B"/>
              </a:solidFill>
            </a:endParaRPr>
          </a:p>
          <a:p>
            <a:pPr marL="0" lvl="0" indent="0" algn="l" rtl="0">
              <a:lnSpc>
                <a:spcPct val="115000"/>
              </a:lnSpc>
              <a:spcBef>
                <a:spcPts val="600"/>
              </a:spcBef>
              <a:spcAft>
                <a:spcPts val="0"/>
              </a:spcAft>
              <a:buNone/>
            </a:pPr>
            <a:endParaRPr sz="1200">
              <a:solidFill>
                <a:srgbClr val="12418B"/>
              </a:solidFill>
            </a:endParaRPr>
          </a:p>
          <a:p>
            <a:pPr marL="0" lvl="0" indent="0" algn="l" rtl="0">
              <a:lnSpc>
                <a:spcPct val="115000"/>
              </a:lnSpc>
              <a:spcBef>
                <a:spcPts val="600"/>
              </a:spcBef>
              <a:spcAft>
                <a:spcPts val="600"/>
              </a:spcAft>
              <a:buNone/>
            </a:pPr>
            <a:endParaRPr sz="1200">
              <a:solidFill>
                <a:srgbClr val="12418B"/>
              </a:solidFill>
            </a:endParaRPr>
          </a:p>
        </p:txBody>
      </p:sp>
      <p:sp>
        <p:nvSpPr>
          <p:cNvPr id="688" name="Google Shape;688;p57"/>
          <p:cNvSpPr/>
          <p:nvPr/>
        </p:nvSpPr>
        <p:spPr>
          <a:xfrm>
            <a:off x="951175" y="2243150"/>
            <a:ext cx="2201700" cy="1186200"/>
          </a:xfrm>
          <a:prstGeom prst="roundRect">
            <a:avLst>
              <a:gd name="adj" fmla="val 8711"/>
            </a:avLst>
          </a:prstGeom>
          <a:solidFill>
            <a:srgbClr val="F4F2D8"/>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2020-årene preges av at stadig flere får muligheten til å jobbe mer fleksibelt og stedsuavhengig. Å drive tillitsbasert ledelse, hvor ansatte får større ansvar for egen administrasjon og oppgaveløsing, blir normen i mange yrker.</a:t>
            </a:r>
            <a:endParaRPr sz="900">
              <a:solidFill>
                <a:schemeClr val="dk1"/>
              </a:solidFill>
            </a:endParaRPr>
          </a:p>
        </p:txBody>
      </p:sp>
      <p:sp>
        <p:nvSpPr>
          <p:cNvPr id="689" name="Google Shape;689;p57"/>
          <p:cNvSpPr/>
          <p:nvPr/>
        </p:nvSpPr>
        <p:spPr>
          <a:xfrm>
            <a:off x="1730925" y="3688300"/>
            <a:ext cx="2043300" cy="1186200"/>
          </a:xfrm>
          <a:prstGeom prst="roundRect">
            <a:avLst>
              <a:gd name="adj" fmla="val 8711"/>
            </a:avLst>
          </a:prstGeom>
          <a:solidFill>
            <a:srgbClr val="FED2AD"/>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Høy grad av mobilitet i befolkningen og hyppige omstillinger i arbeidslivet gjør bemanning uforutsigbart i mange sektorer. Dette skaper en sterk fremvekst i midlertidige ansettelser og konsulenttjenester.</a:t>
            </a:r>
            <a:endParaRPr sz="900">
              <a:solidFill>
                <a:schemeClr val="dk1"/>
              </a:solidFill>
            </a:endParaRPr>
          </a:p>
        </p:txBody>
      </p:sp>
      <p:sp>
        <p:nvSpPr>
          <p:cNvPr id="690" name="Google Shape;690;p57"/>
          <p:cNvSpPr/>
          <p:nvPr/>
        </p:nvSpPr>
        <p:spPr>
          <a:xfrm>
            <a:off x="1018000" y="5133450"/>
            <a:ext cx="2043300" cy="1031700"/>
          </a:xfrm>
          <a:prstGeom prst="roundRect">
            <a:avLst>
              <a:gd name="adj" fmla="val 8711"/>
            </a:avLst>
          </a:prstGeom>
          <a:solidFill>
            <a:srgbClr val="FED2AD"/>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Konsekvensene av en aldrende befolkning blir tydeligere, med større etterspørsel etter både menneskelige og teknologiske ressurser for å håndtere rask vekst i helse- og omsorgsbehov.</a:t>
            </a:r>
            <a:endParaRPr sz="1000" b="1">
              <a:solidFill>
                <a:schemeClr val="dk1"/>
              </a:solidFill>
            </a:endParaRPr>
          </a:p>
        </p:txBody>
      </p:sp>
      <p:sp>
        <p:nvSpPr>
          <p:cNvPr id="691" name="Google Shape;691;p57"/>
          <p:cNvSpPr/>
          <p:nvPr/>
        </p:nvSpPr>
        <p:spPr>
          <a:xfrm>
            <a:off x="4011000" y="2243150"/>
            <a:ext cx="2043300" cy="1306200"/>
          </a:xfrm>
          <a:prstGeom prst="roundRect">
            <a:avLst>
              <a:gd name="adj" fmla="val 8711"/>
            </a:avLst>
          </a:prstGeom>
          <a:solidFill>
            <a:srgbClr val="BBDEF6"/>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I løpet av 2030-årene blir kunstig intelligente og selvlærende løsninger allemannseie og en naturlig del av mange yrker. For noen betyr dette at oppgavene deres forsvinner, men for de fleste betyr det at de bruker mer tid på mer krevende oppgaver. </a:t>
            </a:r>
            <a:endParaRPr sz="1000">
              <a:solidFill>
                <a:schemeClr val="dk1"/>
              </a:solidFill>
            </a:endParaRPr>
          </a:p>
        </p:txBody>
      </p:sp>
      <p:sp>
        <p:nvSpPr>
          <p:cNvPr id="692" name="Google Shape;692;p57"/>
          <p:cNvSpPr/>
          <p:nvPr/>
        </p:nvSpPr>
        <p:spPr>
          <a:xfrm>
            <a:off x="4010997" y="3717299"/>
            <a:ext cx="2043300" cy="1140000"/>
          </a:xfrm>
          <a:prstGeom prst="roundRect">
            <a:avLst>
              <a:gd name="adj" fmla="val 8711"/>
            </a:avLst>
          </a:prstGeom>
          <a:solidFill>
            <a:srgbClr val="F4F2D8"/>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Kompetanseutviklingen preges av mer spesialisert fagkompetanse, men samtidig også mer “myke” kompetanser knyttet til samarbeid, omstilling, selvledelse og selvpromotering. </a:t>
            </a:r>
            <a:endParaRPr sz="1000" b="1">
              <a:solidFill>
                <a:schemeClr val="dk1"/>
              </a:solidFill>
            </a:endParaRPr>
          </a:p>
        </p:txBody>
      </p:sp>
      <p:sp>
        <p:nvSpPr>
          <p:cNvPr id="693" name="Google Shape;693;p57"/>
          <p:cNvSpPr/>
          <p:nvPr/>
        </p:nvSpPr>
        <p:spPr>
          <a:xfrm>
            <a:off x="4582300" y="5025251"/>
            <a:ext cx="2109000" cy="1140000"/>
          </a:xfrm>
          <a:prstGeom prst="roundRect">
            <a:avLst>
              <a:gd name="adj" fmla="val 8711"/>
            </a:avLst>
          </a:prstGeom>
          <a:solidFill>
            <a:srgbClr val="F3E3EE"/>
          </a:solidFill>
          <a:ln>
            <a:noFill/>
          </a:ln>
        </p:spPr>
        <p:txBody>
          <a:bodyPr spcFirstLastPara="1" wrap="square" lIns="90850" tIns="90850" rIns="90850" bIns="90850" anchor="ctr" anchorCtr="0">
            <a:noAutofit/>
          </a:bodyPr>
          <a:lstStyle/>
          <a:p>
            <a:pPr marL="0" lvl="0" indent="0" algn="l" rtl="0">
              <a:spcBef>
                <a:spcPts val="0"/>
              </a:spcBef>
              <a:spcAft>
                <a:spcPts val="0"/>
              </a:spcAft>
              <a:buNone/>
            </a:pPr>
            <a:r>
              <a:rPr lang="no" sz="900">
                <a:solidFill>
                  <a:schemeClr val="dk1"/>
                </a:solidFill>
              </a:rPr>
              <a:t>En rekke reformer innføres for å imøtekomme kompetansebehovet, inkludert mer praksisnære utdanningsløp, bedre vilkår for helsepersonell og enklere godkjenning av utenlandsk utdannelse innen kritiske yrker. </a:t>
            </a:r>
            <a:endParaRPr sz="900">
              <a:solidFill>
                <a:schemeClr val="dk1"/>
              </a:solidFill>
            </a:endParaRPr>
          </a:p>
        </p:txBody>
      </p:sp>
      <p:sp>
        <p:nvSpPr>
          <p:cNvPr id="694" name="Google Shape;694;p57"/>
          <p:cNvSpPr/>
          <p:nvPr/>
        </p:nvSpPr>
        <p:spPr>
          <a:xfrm>
            <a:off x="6897164" y="2243139"/>
            <a:ext cx="2043300" cy="1140000"/>
          </a:xfrm>
          <a:prstGeom prst="roundRect">
            <a:avLst>
              <a:gd name="adj" fmla="val 8711"/>
            </a:avLst>
          </a:prstGeom>
          <a:solidFill>
            <a:srgbClr val="F4F2D8"/>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Norge tiltrekker seg flere innvandrere, som er med å dekke opp noe av kompetansemangelen, men høye krav til ikke-faglige kompetanser gjør det vanskelig for mange å integrere seg i det norske arbeidslivet.</a:t>
            </a:r>
            <a:endParaRPr sz="900">
              <a:solidFill>
                <a:schemeClr val="dk1"/>
              </a:solidFill>
            </a:endParaRPr>
          </a:p>
        </p:txBody>
      </p:sp>
      <p:sp>
        <p:nvSpPr>
          <p:cNvPr id="695" name="Google Shape;695;p57"/>
          <p:cNvSpPr/>
          <p:nvPr/>
        </p:nvSpPr>
        <p:spPr>
          <a:xfrm>
            <a:off x="7585275" y="3527625"/>
            <a:ext cx="2043300" cy="1414500"/>
          </a:xfrm>
          <a:prstGeom prst="roundRect">
            <a:avLst>
              <a:gd name="adj" fmla="val 8711"/>
            </a:avLst>
          </a:prstGeom>
          <a:solidFill>
            <a:srgbClr val="F4F2D8"/>
          </a:solidFill>
          <a:ln>
            <a:noFill/>
          </a:ln>
        </p:spPr>
        <p:txBody>
          <a:bodyPr spcFirstLastPara="1" wrap="square" lIns="90850" tIns="90850" rIns="90850" bIns="90850" anchor="ctr" anchorCtr="0">
            <a:noAutofit/>
          </a:bodyPr>
          <a:lstStyle/>
          <a:p>
            <a:pPr marL="0" lvl="0" indent="0" algn="l" rtl="0">
              <a:spcBef>
                <a:spcPts val="0"/>
              </a:spcBef>
              <a:spcAft>
                <a:spcPts val="0"/>
              </a:spcAft>
              <a:buNone/>
            </a:pPr>
            <a:r>
              <a:rPr lang="no" sz="900">
                <a:solidFill>
                  <a:schemeClr val="dk1"/>
                </a:solidFill>
              </a:rPr>
              <a:t>De høye kravene for å stå i arbeidslivet gjør at de som faller utenfor ikke greier å komme inn igjen, og presset på unge oppleves som svært høyt. Mental helse og tilpasninger i sårbare faser av livet blir en viktig prioritering både for utdanningssektoren og i arbeidslivet. </a:t>
            </a:r>
            <a:endParaRPr sz="900">
              <a:solidFill>
                <a:schemeClr val="dk1"/>
              </a:solidFill>
            </a:endParaRPr>
          </a:p>
        </p:txBody>
      </p:sp>
      <p:sp>
        <p:nvSpPr>
          <p:cNvPr id="696" name="Google Shape;696;p57"/>
          <p:cNvSpPr/>
          <p:nvPr/>
        </p:nvSpPr>
        <p:spPr>
          <a:xfrm>
            <a:off x="7165575" y="5086600"/>
            <a:ext cx="2154600" cy="1306200"/>
          </a:xfrm>
          <a:prstGeom prst="roundRect">
            <a:avLst>
              <a:gd name="adj" fmla="val 8711"/>
            </a:avLst>
          </a:prstGeom>
          <a:solidFill>
            <a:srgbClr val="F3E3EE"/>
          </a:solidFill>
          <a:ln>
            <a:noFill/>
          </a:ln>
        </p:spPr>
        <p:txBody>
          <a:bodyPr spcFirstLastPara="1" wrap="square" lIns="90850" tIns="90850" rIns="90850" bIns="90850" anchor="ctr" anchorCtr="0">
            <a:noAutofit/>
          </a:bodyPr>
          <a:lstStyle/>
          <a:p>
            <a:pPr marL="0" lvl="0" indent="0" algn="l" rtl="0">
              <a:spcBef>
                <a:spcPts val="0"/>
              </a:spcBef>
              <a:spcAft>
                <a:spcPts val="0"/>
              </a:spcAft>
              <a:buNone/>
            </a:pPr>
            <a:r>
              <a:rPr lang="no" sz="900">
                <a:solidFill>
                  <a:schemeClr val="dk1"/>
                </a:solidFill>
              </a:rPr>
              <a:t>Høy fleksibilitet og mobilitet i arbeidslivet, kunstig intelligente løsninger og bedre vilkår i helse- og omsorgssektoren bidrar til at man er i stand til å håndtere eldrebølgen. Det brukes derimot mye ressurser på dette, som går utover utviklingen på andre områder. </a:t>
            </a:r>
            <a:endParaRPr sz="9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DE8FB"/>
        </a:solidFill>
        <a:effectLst/>
      </p:bgPr>
    </p:bg>
    <p:spTree>
      <p:nvGrpSpPr>
        <p:cNvPr id="1" name="Shape 700"/>
        <p:cNvGrpSpPr/>
        <p:nvPr/>
      </p:nvGrpSpPr>
      <p:grpSpPr>
        <a:xfrm>
          <a:off x="0" y="0"/>
          <a:ext cx="0" cy="0"/>
          <a:chOff x="0" y="0"/>
          <a:chExt cx="0" cy="0"/>
        </a:xfrm>
      </p:grpSpPr>
      <p:pic>
        <p:nvPicPr>
          <p:cNvPr id="701" name="Google Shape;701;p58"/>
          <p:cNvPicPr preferRelativeResize="0"/>
          <p:nvPr/>
        </p:nvPicPr>
        <p:blipFill rotWithShape="1">
          <a:blip r:embed="rId3">
            <a:alphaModFix/>
          </a:blip>
          <a:srcRect/>
          <a:stretch/>
        </p:blipFill>
        <p:spPr>
          <a:xfrm>
            <a:off x="736450" y="1468975"/>
            <a:ext cx="3770700" cy="3770700"/>
          </a:xfrm>
          <a:prstGeom prst="ellipse">
            <a:avLst/>
          </a:prstGeom>
          <a:noFill/>
          <a:ln>
            <a:noFill/>
          </a:ln>
        </p:spPr>
      </p:pic>
      <p:sp>
        <p:nvSpPr>
          <p:cNvPr id="702" name="Google Shape;702;p58"/>
          <p:cNvSpPr/>
          <p:nvPr/>
        </p:nvSpPr>
        <p:spPr>
          <a:xfrm>
            <a:off x="1247875" y="5392075"/>
            <a:ext cx="2667000" cy="1094400"/>
          </a:xfrm>
          <a:prstGeom prst="wedgeRoundRectCallout">
            <a:avLst>
              <a:gd name="adj1" fmla="val 20353"/>
              <a:gd name="adj2" fmla="val -105488"/>
              <a:gd name="adj3" fmla="val 0"/>
            </a:avLst>
          </a:prstGeom>
          <a:solidFill>
            <a:srgbClr val="12418B"/>
          </a:solidFill>
          <a:ln>
            <a:noFill/>
          </a:ln>
        </p:spPr>
        <p:txBody>
          <a:bodyPr spcFirstLastPara="1" wrap="square" lIns="93600" tIns="93600" rIns="93600" bIns="93600" anchor="ctr" anchorCtr="0">
            <a:noAutofit/>
          </a:bodyPr>
          <a:lstStyle/>
          <a:p>
            <a:pPr marL="0" lvl="0" indent="0" algn="l" rtl="0">
              <a:spcBef>
                <a:spcPts val="0"/>
              </a:spcBef>
              <a:spcAft>
                <a:spcPts val="0"/>
              </a:spcAft>
              <a:buNone/>
            </a:pPr>
            <a:r>
              <a:rPr lang="no">
                <a:solidFill>
                  <a:schemeClr val="lt1"/>
                </a:solidFill>
              </a:rPr>
              <a:t>Hva om spisevanene til nye generasjoner endrer seg betydelig? Hva om vi har et nytt matsystem?</a:t>
            </a:r>
            <a:endParaRPr>
              <a:solidFill>
                <a:schemeClr val="lt1"/>
              </a:solidFill>
            </a:endParaRPr>
          </a:p>
        </p:txBody>
      </p:sp>
      <p:sp>
        <p:nvSpPr>
          <p:cNvPr id="703" name="Google Shape;703;p58"/>
          <p:cNvSpPr txBox="1"/>
          <p:nvPr/>
        </p:nvSpPr>
        <p:spPr>
          <a:xfrm>
            <a:off x="4783075" y="2605975"/>
            <a:ext cx="5091600" cy="14967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sz="4200" b="1">
                <a:solidFill>
                  <a:srgbClr val="12418B"/>
                </a:solidFill>
              </a:rPr>
              <a:t>Bærekraftig selvforsyning</a:t>
            </a:r>
            <a:endParaRPr sz="4200" b="1">
              <a:solidFill>
                <a:srgbClr val="12418B"/>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7"/>
        <p:cNvGrpSpPr/>
        <p:nvPr/>
      </p:nvGrpSpPr>
      <p:grpSpPr>
        <a:xfrm>
          <a:off x="0" y="0"/>
          <a:ext cx="0" cy="0"/>
          <a:chOff x="0" y="0"/>
          <a:chExt cx="0" cy="0"/>
        </a:xfrm>
      </p:grpSpPr>
      <p:pic>
        <p:nvPicPr>
          <p:cNvPr id="708" name="Google Shape;708;p59"/>
          <p:cNvPicPr preferRelativeResize="0"/>
          <p:nvPr/>
        </p:nvPicPr>
        <p:blipFill rotWithShape="1">
          <a:blip r:embed="rId3">
            <a:alphaModFix/>
          </a:blip>
          <a:srcRect/>
          <a:stretch/>
        </p:blipFill>
        <p:spPr>
          <a:xfrm>
            <a:off x="448450" y="544525"/>
            <a:ext cx="779700" cy="779700"/>
          </a:xfrm>
          <a:prstGeom prst="ellipse">
            <a:avLst/>
          </a:prstGeom>
          <a:noFill/>
          <a:ln>
            <a:noFill/>
          </a:ln>
        </p:spPr>
      </p:pic>
      <p:sp>
        <p:nvSpPr>
          <p:cNvPr id="709" name="Google Shape;709;p59"/>
          <p:cNvSpPr txBox="1"/>
          <p:nvPr/>
        </p:nvSpPr>
        <p:spPr>
          <a:xfrm>
            <a:off x="1312849" y="616425"/>
            <a:ext cx="44652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0"/>
              </a:spcAft>
              <a:buNone/>
            </a:pPr>
            <a:r>
              <a:rPr lang="no" sz="1200">
                <a:solidFill>
                  <a:srgbClr val="12418B"/>
                </a:solidFill>
              </a:rPr>
              <a:t>Bærekraftig selvforsyning</a:t>
            </a:r>
            <a:endParaRPr sz="1200">
              <a:solidFill>
                <a:srgbClr val="12418B"/>
              </a:solidFill>
            </a:endParaRPr>
          </a:p>
          <a:p>
            <a:pPr marL="0" lvl="0" indent="0" algn="l" rtl="0">
              <a:lnSpc>
                <a:spcPct val="115000"/>
              </a:lnSpc>
              <a:spcBef>
                <a:spcPts val="600"/>
              </a:spcBef>
              <a:spcAft>
                <a:spcPts val="0"/>
              </a:spcAft>
              <a:buNone/>
            </a:pPr>
            <a:endParaRPr sz="1200">
              <a:solidFill>
                <a:srgbClr val="12418B"/>
              </a:solidFill>
            </a:endParaRPr>
          </a:p>
          <a:p>
            <a:pPr marL="0" lvl="0" indent="0" algn="l" rtl="0">
              <a:lnSpc>
                <a:spcPct val="115000"/>
              </a:lnSpc>
              <a:spcBef>
                <a:spcPts val="600"/>
              </a:spcBef>
              <a:spcAft>
                <a:spcPts val="600"/>
              </a:spcAft>
              <a:buNone/>
            </a:pPr>
            <a:endParaRPr sz="1200">
              <a:solidFill>
                <a:srgbClr val="12418B"/>
              </a:solidFill>
            </a:endParaRPr>
          </a:p>
        </p:txBody>
      </p:sp>
      <p:sp>
        <p:nvSpPr>
          <p:cNvPr id="710" name="Google Shape;710;p59"/>
          <p:cNvSpPr txBox="1"/>
          <p:nvPr/>
        </p:nvSpPr>
        <p:spPr>
          <a:xfrm>
            <a:off x="448452" y="1772770"/>
            <a:ext cx="4521300" cy="4388700"/>
          </a:xfrm>
          <a:prstGeom prst="rect">
            <a:avLst/>
          </a:prstGeom>
          <a:noFill/>
          <a:ln>
            <a:noFill/>
          </a:ln>
        </p:spPr>
        <p:txBody>
          <a:bodyPr spcFirstLastPara="1" wrap="square" lIns="43525" tIns="43525" rIns="43525" bIns="43525" anchor="t" anchorCtr="0">
            <a:spAutoFit/>
          </a:bodyPr>
          <a:lstStyle/>
          <a:p>
            <a:pPr marL="0" lvl="0" indent="0" algn="l" rtl="0">
              <a:lnSpc>
                <a:spcPct val="115000"/>
              </a:lnSpc>
              <a:spcBef>
                <a:spcPts val="0"/>
              </a:spcBef>
              <a:spcAft>
                <a:spcPts val="0"/>
              </a:spcAft>
              <a:buNone/>
            </a:pPr>
            <a:r>
              <a:rPr lang="no" sz="900" b="1">
                <a:solidFill>
                  <a:schemeClr val="dk1"/>
                </a:solidFill>
              </a:rPr>
              <a:t>Sosiale normer, oppmerksomhet og kunnskap om helse og klima</a:t>
            </a:r>
            <a:r>
              <a:rPr lang="no" sz="900">
                <a:solidFill>
                  <a:schemeClr val="dk1"/>
                </a:solidFill>
              </a:rPr>
              <a:t> har over de siste tiårene bidratt til å endre hvordan nordmenn ønsker at kostholdet skal se ut. Samtidig har teknologi, forskning og klimaendringer ført til store omstillinger i hva vi kan produsere og hvordan. </a:t>
            </a:r>
            <a:r>
              <a:rPr lang="no" sz="900" b="1">
                <a:solidFill>
                  <a:schemeClr val="dk1"/>
                </a:solidFill>
              </a:rPr>
              <a:t>Myndighetene har iverksatt tiltak for å gjøre matproduksjon mer bærekraftig</a:t>
            </a:r>
            <a:r>
              <a:rPr lang="no" sz="900">
                <a:solidFill>
                  <a:schemeClr val="dk1"/>
                </a:solidFill>
              </a:rPr>
              <a:t>. Dette inkluderer både virkemidler for å redusere utslipp knyttet til produksjon og krav til næringsinnhold i varene som produseres, enten det er råvarer eller prosesserte varer. Det har også vært en rekke store holdningskampanjer omkring kosthold, og personlig helse har fått større plass i læreplanene. Effektene av dette har vært en større etterspørsel etter mer mangfoldige og næringsrike matvarer og en stor nedgang i forbruket av ultraprosesserte matvarer.</a:t>
            </a:r>
            <a:endParaRPr sz="900">
              <a:solidFill>
                <a:schemeClr val="dk1"/>
              </a:solidFill>
            </a:endParaRPr>
          </a:p>
          <a:p>
            <a:pPr marL="0" lvl="0" indent="0" algn="l" rtl="0">
              <a:lnSpc>
                <a:spcPct val="115000"/>
              </a:lnSpc>
              <a:spcBef>
                <a:spcPts val="700"/>
              </a:spcBef>
              <a:spcAft>
                <a:spcPts val="0"/>
              </a:spcAft>
              <a:buNone/>
            </a:pPr>
            <a:r>
              <a:rPr lang="no" sz="900">
                <a:solidFill>
                  <a:schemeClr val="dk1"/>
                </a:solidFill>
              </a:rPr>
              <a:t>Store deler av matvareproduksjonen i Norge er plantebasert og skjer i form av </a:t>
            </a:r>
            <a:r>
              <a:rPr lang="no" sz="900" b="1">
                <a:solidFill>
                  <a:schemeClr val="dk1"/>
                </a:solidFill>
              </a:rPr>
              <a:t>vertikalt landbruk</a:t>
            </a:r>
            <a:r>
              <a:rPr lang="no" sz="900">
                <a:solidFill>
                  <a:schemeClr val="dk1"/>
                </a:solidFill>
              </a:rPr>
              <a:t>, ved bruk av ulike former for innendørs hydro- og aeroponikk. Produksjonen skjer som regel i større anlegg plassert i og rundt byer, men også i nye bolig- og kontorbygg som er designet for å kunne dyrke på tak, vegger og i egne rom. Mens planteproduksjon på anlegg og kontorbygg er en del av større selskapers virksomhet, er det </a:t>
            </a:r>
            <a:r>
              <a:rPr lang="no" sz="900" b="1">
                <a:solidFill>
                  <a:schemeClr val="dk1"/>
                </a:solidFill>
              </a:rPr>
              <a:t>mange som produserer til eget eller kollektivt forbruk</a:t>
            </a:r>
            <a:r>
              <a:rPr lang="no" sz="900">
                <a:solidFill>
                  <a:schemeClr val="dk1"/>
                </a:solidFill>
              </a:rPr>
              <a:t>. I nye bygg er dette en integrert del av boligens funksjonalitet, men det selges også småskalaløsninger til å ha i vinduskarmen og det er en utbredt bruk av smarte drivhus. </a:t>
            </a:r>
            <a:endParaRPr sz="900">
              <a:solidFill>
                <a:schemeClr val="dk1"/>
              </a:solidFill>
            </a:endParaRPr>
          </a:p>
          <a:p>
            <a:pPr marL="0" lvl="0" indent="0" algn="l" rtl="0">
              <a:lnSpc>
                <a:spcPct val="115000"/>
              </a:lnSpc>
              <a:spcBef>
                <a:spcPts val="700"/>
              </a:spcBef>
              <a:spcAft>
                <a:spcPts val="700"/>
              </a:spcAft>
              <a:buNone/>
            </a:pPr>
            <a:r>
              <a:rPr lang="no" sz="900">
                <a:solidFill>
                  <a:schemeClr val="dk1"/>
                </a:solidFill>
              </a:rPr>
              <a:t>I storproduksjonen av plantebaserte varer er de fleste ansatte ingeniører, biologer, kjemikere og programmerere, som har definerte ansvarsområder knyttet til enkelte deler av produksjonskjeden. </a:t>
            </a:r>
            <a:r>
              <a:rPr lang="no" sz="900" b="1">
                <a:solidFill>
                  <a:schemeClr val="dk1"/>
                </a:solidFill>
              </a:rPr>
              <a:t>Selve driften er i stor grad automatisert og arbeidsoppgavene handler først og fremst om testing, utvikling og optimalisering</a:t>
            </a:r>
            <a:r>
              <a:rPr lang="no" sz="900">
                <a:solidFill>
                  <a:schemeClr val="dk1"/>
                </a:solidFill>
              </a:rPr>
              <a:t>, ofte på tvers av anlegg. De ansatte har ordinære arbeidstider og en arbeidshverdag som for det meste er på et kontor, gjerne et helt annet sted enn hvor varene produseres. Disse utviklingene i arbeidsforhold har gjort matvareproduksjon til en attraktiv karrierevei for flere fagområder. </a:t>
            </a:r>
            <a:endParaRPr sz="900">
              <a:solidFill>
                <a:schemeClr val="dk1"/>
              </a:solidFill>
            </a:endParaRPr>
          </a:p>
        </p:txBody>
      </p:sp>
      <p:sp>
        <p:nvSpPr>
          <p:cNvPr id="711" name="Google Shape;711;p59"/>
          <p:cNvSpPr txBox="1"/>
          <p:nvPr/>
        </p:nvSpPr>
        <p:spPr>
          <a:xfrm>
            <a:off x="5566910" y="1772770"/>
            <a:ext cx="4521300" cy="5275200"/>
          </a:xfrm>
          <a:prstGeom prst="rect">
            <a:avLst/>
          </a:prstGeom>
          <a:noFill/>
          <a:ln>
            <a:noFill/>
          </a:ln>
        </p:spPr>
        <p:txBody>
          <a:bodyPr spcFirstLastPara="1" wrap="square" lIns="43525" tIns="43525" rIns="43525" bIns="43525" anchor="t" anchorCtr="0">
            <a:spAutoFit/>
          </a:bodyPr>
          <a:lstStyle/>
          <a:p>
            <a:pPr marL="0" lvl="0" indent="0" algn="l" rtl="0">
              <a:lnSpc>
                <a:spcPct val="115000"/>
              </a:lnSpc>
              <a:spcBef>
                <a:spcPts val="0"/>
              </a:spcBef>
              <a:spcAft>
                <a:spcPts val="0"/>
              </a:spcAft>
              <a:buNone/>
            </a:pPr>
            <a:r>
              <a:rPr lang="no" sz="900">
                <a:solidFill>
                  <a:schemeClr val="dk1"/>
                </a:solidFill>
              </a:rPr>
              <a:t>Utviklingen i produksjonsmuligheter er ikke begrenset til matvarer. Den samme teknologien, og lignende typer anlegg, brukes til produksjon av blant annet tekstiler, oljer og legemiddelstoffer. Relativt billig strøm og god tilgang på kvalifisert arbeidskraft har gjort </a:t>
            </a:r>
            <a:r>
              <a:rPr lang="no" sz="900" b="1">
                <a:solidFill>
                  <a:schemeClr val="dk1"/>
                </a:solidFill>
              </a:rPr>
              <a:t>Norge til en eksportør av en rekke organiske materialer</a:t>
            </a:r>
            <a:r>
              <a:rPr lang="no" sz="900">
                <a:solidFill>
                  <a:schemeClr val="dk1"/>
                </a:solidFill>
              </a:rPr>
              <a:t>. Det er tette bånd og mye samarbeid mellom organisk produksjon, forskning og teknologisk utvikling. Mange av de som er involvert har forskningsbakgrunn og det gjøres store investeringer i innovasjonsprosjekter på feltet, både offentlig og privat. </a:t>
            </a:r>
            <a:endParaRPr sz="900">
              <a:solidFill>
                <a:schemeClr val="dk1"/>
              </a:solidFill>
            </a:endParaRPr>
          </a:p>
          <a:p>
            <a:pPr marL="0" lvl="0" indent="0" algn="l" rtl="0">
              <a:lnSpc>
                <a:spcPct val="115000"/>
              </a:lnSpc>
              <a:spcBef>
                <a:spcPts val="700"/>
              </a:spcBef>
              <a:spcAft>
                <a:spcPts val="0"/>
              </a:spcAft>
              <a:buNone/>
            </a:pPr>
            <a:r>
              <a:rPr lang="no" sz="900">
                <a:solidFill>
                  <a:schemeClr val="dk1"/>
                </a:solidFill>
              </a:rPr>
              <a:t>Det er fremdeles noen </a:t>
            </a:r>
            <a:r>
              <a:rPr lang="no" sz="900" b="1">
                <a:solidFill>
                  <a:schemeClr val="dk1"/>
                </a:solidFill>
              </a:rPr>
              <a:t>tradisjonelle, familiedrevne gårder </a:t>
            </a:r>
            <a:r>
              <a:rPr lang="no" sz="900">
                <a:solidFill>
                  <a:schemeClr val="dk1"/>
                </a:solidFill>
              </a:rPr>
              <a:t>igjen i Norge. De produserer ofte mer eksklusive nisjevarer som ikke egner seg for stordrift eller tilbyr opplevelser for besøkende. Ettersom mye av matvareproduksjonen ikke lenger er avhengig av store landbruksområder, har det blitt innført ulike former for </a:t>
            </a:r>
            <a:r>
              <a:rPr lang="no" sz="900" b="1">
                <a:solidFill>
                  <a:schemeClr val="dk1"/>
                </a:solidFill>
              </a:rPr>
              <a:t>støtteordninger til virksomheter som bidrar til jordvern og opprettholdelse av kulturlandskap</a:t>
            </a:r>
            <a:r>
              <a:rPr lang="no" sz="900">
                <a:solidFill>
                  <a:schemeClr val="dk1"/>
                </a:solidFill>
              </a:rPr>
              <a:t>, som et tiltak for beredskap så vel som kulturvern. Blant virksomhetene som har sett særlig vekst er det mange som jobber med en kombinasjon av å opprettholde biologisk mangfold og drive undervisning. Dette inkluderer blant annet dyrehold uten produksjon, hvor det jobbes med å bevare dyrebestander som har vanskelig for å klare seg vilt, og botaniske vernegårder som jobber med å opprettholde biologisk mangfold i naturen og tilrettelegger for bruk av befolkningen.  </a:t>
            </a:r>
            <a:endParaRPr sz="900">
              <a:solidFill>
                <a:schemeClr val="dk1"/>
              </a:solidFill>
            </a:endParaRPr>
          </a:p>
          <a:p>
            <a:pPr marL="0" lvl="0" indent="0" algn="l" rtl="0">
              <a:lnSpc>
                <a:spcPct val="115000"/>
              </a:lnSpc>
              <a:spcBef>
                <a:spcPts val="700"/>
              </a:spcBef>
              <a:spcAft>
                <a:spcPts val="0"/>
              </a:spcAft>
              <a:buNone/>
            </a:pPr>
            <a:r>
              <a:rPr lang="no" sz="900">
                <a:solidFill>
                  <a:schemeClr val="dk1"/>
                </a:solidFill>
              </a:rPr>
              <a:t>Med introduksjonen av </a:t>
            </a:r>
            <a:r>
              <a:rPr lang="no" sz="900" b="1">
                <a:solidFill>
                  <a:schemeClr val="dk1"/>
                </a:solidFill>
              </a:rPr>
              <a:t>nye store aktører i matvareproduksjonen</a:t>
            </a:r>
            <a:r>
              <a:rPr lang="no" sz="900">
                <a:solidFill>
                  <a:schemeClr val="dk1"/>
                </a:solidFill>
              </a:rPr>
              <a:t> med lavere produksjonskostnader, mer hjemmebasert produksjon, bedre muligheter for å selge direkte til forbruker og større mangfold av både tilbudte og etterspurte matvarer, har </a:t>
            </a:r>
            <a:r>
              <a:rPr lang="no" sz="900" b="1">
                <a:solidFill>
                  <a:schemeClr val="dk1"/>
                </a:solidFill>
              </a:rPr>
              <a:t>mye av makten blitt tatt vekk fra de etablerte grossistene</a:t>
            </a:r>
            <a:r>
              <a:rPr lang="no" sz="900">
                <a:solidFill>
                  <a:schemeClr val="dk1"/>
                </a:solidFill>
              </a:rPr>
              <a:t>. Større og mer konkurransedyktig produksjon av matvarer i Norge har også gjort det mulig å senke noen av tollbarrierene fra resten av Europa og importerte varer har blitt billigere. Dette har skapt rom for nye og mer spesialiserte grossister å etablere seg. </a:t>
            </a:r>
            <a:endParaRPr sz="900">
              <a:solidFill>
                <a:schemeClr val="dk1"/>
              </a:solidFill>
            </a:endParaRPr>
          </a:p>
          <a:p>
            <a:pPr marL="0" lvl="0" indent="0" algn="l" rtl="0">
              <a:lnSpc>
                <a:spcPct val="115000"/>
              </a:lnSpc>
              <a:spcBef>
                <a:spcPts val="700"/>
              </a:spcBef>
              <a:spcAft>
                <a:spcPts val="700"/>
              </a:spcAft>
              <a:buNone/>
            </a:pPr>
            <a:r>
              <a:rPr lang="no" sz="900">
                <a:solidFill>
                  <a:schemeClr val="dk1"/>
                </a:solidFill>
              </a:rPr>
              <a:t>Endringene i både produksjon og konsum av matvarer har hatt en positiv effekt på flere områder, inkludert folkehelse, matvaremangfold, matsikkerhet og agroøkonomi. 2050 markerer </a:t>
            </a:r>
            <a:r>
              <a:rPr lang="no" sz="900" b="1">
                <a:solidFill>
                  <a:schemeClr val="dk1"/>
                </a:solidFill>
              </a:rPr>
              <a:t>den laveste målingen av livsstilssykdommer i norsk historie</a:t>
            </a:r>
            <a:r>
              <a:rPr lang="no" sz="900">
                <a:solidFill>
                  <a:schemeClr val="dk1"/>
                </a:solidFill>
              </a:rPr>
              <a:t> og organiske varer har blitt en av landets største eksportør. På den andre siden har det vært en </a:t>
            </a:r>
            <a:r>
              <a:rPr lang="no" sz="900" b="1">
                <a:solidFill>
                  <a:schemeClr val="dk1"/>
                </a:solidFill>
              </a:rPr>
              <a:t>økonomisk utfordring for flere av aktørene i det tradisjonelle landbruket og store deler av kulturlandskapet har forsvunnet</a:t>
            </a:r>
            <a:r>
              <a:rPr lang="no" sz="900">
                <a:solidFill>
                  <a:schemeClr val="dk1"/>
                </a:solidFill>
              </a:rPr>
              <a:t>.</a:t>
            </a:r>
            <a:endParaRPr sz="900">
              <a:solidFill>
                <a:schemeClr val="dk1"/>
              </a:solidFill>
            </a:endParaRPr>
          </a:p>
        </p:txBody>
      </p:sp>
      <p:sp>
        <p:nvSpPr>
          <p:cNvPr id="712" name="Google Shape;712;p59"/>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Hva kjennetegner denne fremtiden?</a:t>
            </a:r>
            <a:endParaRPr sz="1800" b="1">
              <a:solidFill>
                <a:srgbClr val="12418B"/>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E8FB"/>
        </a:solidFill>
        <a:effectLst/>
      </p:bgPr>
    </p:bg>
    <p:spTree>
      <p:nvGrpSpPr>
        <p:cNvPr id="1" name="Shape 716"/>
        <p:cNvGrpSpPr/>
        <p:nvPr/>
      </p:nvGrpSpPr>
      <p:grpSpPr>
        <a:xfrm>
          <a:off x="0" y="0"/>
          <a:ext cx="0" cy="0"/>
          <a:chOff x="0" y="0"/>
          <a:chExt cx="0" cy="0"/>
        </a:xfrm>
      </p:grpSpPr>
      <p:sp>
        <p:nvSpPr>
          <p:cNvPr id="717" name="Google Shape;717;p60"/>
          <p:cNvSpPr/>
          <p:nvPr/>
        </p:nvSpPr>
        <p:spPr>
          <a:xfrm>
            <a:off x="453725" y="3198700"/>
            <a:ext cx="2409000" cy="2408400"/>
          </a:xfrm>
          <a:prstGeom prst="ellipse">
            <a:avLst/>
          </a:prstGeom>
          <a:solidFill>
            <a:schemeClr val="lt1"/>
          </a:solidFill>
          <a:ln>
            <a:noFill/>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718" name="Google Shape;718;p60"/>
          <p:cNvSpPr txBox="1"/>
          <p:nvPr/>
        </p:nvSpPr>
        <p:spPr>
          <a:xfrm>
            <a:off x="3270300" y="2632438"/>
            <a:ext cx="6608400" cy="3426000"/>
          </a:xfrm>
          <a:prstGeom prst="rect">
            <a:avLst/>
          </a:prstGeom>
          <a:noFill/>
          <a:ln>
            <a:noFill/>
          </a:ln>
        </p:spPr>
        <p:txBody>
          <a:bodyPr spcFirstLastPara="1" wrap="square" lIns="43525" tIns="43525" rIns="43525" bIns="43525" anchor="t" anchorCtr="0">
            <a:spAutoFit/>
          </a:bodyPr>
          <a:lstStyle/>
          <a:p>
            <a:pPr marL="0" lvl="0" indent="0" algn="l" rtl="0">
              <a:lnSpc>
                <a:spcPct val="115000"/>
              </a:lnSpc>
              <a:spcBef>
                <a:spcPts val="0"/>
              </a:spcBef>
              <a:spcAft>
                <a:spcPts val="0"/>
              </a:spcAft>
              <a:buNone/>
            </a:pPr>
            <a:r>
              <a:rPr lang="no" sz="1200" i="1">
                <a:solidFill>
                  <a:srgbClr val="12418B"/>
                </a:solidFill>
              </a:rPr>
              <a:t>Leon jobber som utvikler i AgroSense, hvor han sammen med ingeniører, biologer og kjemikere lager sensor- og monitoreringssystemer for vertikale landbruksanlegg. Systemene kan måle alt fra temperatur og trykk til modningsgrad og næringsinnhold. Han bor og jobber på Ås, i nærheten av foreldrene sine som driver en liten gård. Tidligere hadde de slaktedyr, men etter hvert som etterspørselen gikk ned har de søkt og fått innvilget midler til å drive besøksgård for elever med særskilte behov. Her kan elever komme en eller to dager i uken og være med å ta vare på omplasserte dyr. </a:t>
            </a:r>
            <a:endParaRPr sz="1200" i="1">
              <a:solidFill>
                <a:srgbClr val="12418B"/>
              </a:solidFill>
            </a:endParaRPr>
          </a:p>
          <a:p>
            <a:pPr marL="0" lvl="0" indent="0" algn="l" rtl="0">
              <a:lnSpc>
                <a:spcPct val="115000"/>
              </a:lnSpc>
              <a:spcBef>
                <a:spcPts val="1400"/>
              </a:spcBef>
              <a:spcAft>
                <a:spcPts val="1400"/>
              </a:spcAft>
              <a:buNone/>
            </a:pPr>
            <a:r>
              <a:rPr lang="no" sz="1200" i="1">
                <a:solidFill>
                  <a:srgbClr val="12418B"/>
                </a:solidFill>
              </a:rPr>
              <a:t>I leilighetskomplekset til Leon dyrker de flere typer urter og grønnsaker på taket. En lokal frivillig organisasjon samler inn fra flere av byggene i nærområdet og deler ut til alle som bor der med jevne mellomrom. Basis- og tørrvarer får han levert på døren en gang i måneden, mens han går til nærbutikken for å handle prosesserte og mer eksklusive varer. Produkter med høye utslipp er relativt dyre, men han unner seg kjøttmiddag en gang eller to i uken. Både det han bestiller og det han handler i butikken kommer med detaljert informasjon om både utslipp og næringsinnhold, som automatisk registreres når han handler, så han har enkel oversikt over eget kosthold og klimaavtrykk.</a:t>
            </a:r>
            <a:endParaRPr sz="1200" i="1">
              <a:solidFill>
                <a:srgbClr val="12418B"/>
              </a:solidFill>
            </a:endParaRPr>
          </a:p>
        </p:txBody>
      </p:sp>
      <p:sp>
        <p:nvSpPr>
          <p:cNvPr id="719" name="Google Shape;719;p60"/>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Hvordan oppleves denne fremtiden?</a:t>
            </a:r>
            <a:endParaRPr sz="1800" b="1">
              <a:solidFill>
                <a:srgbClr val="12418B"/>
              </a:solidFill>
            </a:endParaRPr>
          </a:p>
        </p:txBody>
      </p:sp>
      <p:pic>
        <p:nvPicPr>
          <p:cNvPr id="720" name="Google Shape;720;p60"/>
          <p:cNvPicPr preferRelativeResize="0"/>
          <p:nvPr/>
        </p:nvPicPr>
        <p:blipFill rotWithShape="1">
          <a:blip r:embed="rId3">
            <a:alphaModFix/>
          </a:blip>
          <a:srcRect/>
          <a:stretch/>
        </p:blipFill>
        <p:spPr>
          <a:xfrm>
            <a:off x="448450" y="544525"/>
            <a:ext cx="779700" cy="779700"/>
          </a:xfrm>
          <a:prstGeom prst="ellipse">
            <a:avLst/>
          </a:prstGeom>
          <a:noFill/>
          <a:ln>
            <a:noFill/>
          </a:ln>
        </p:spPr>
      </p:pic>
      <p:sp>
        <p:nvSpPr>
          <p:cNvPr id="721" name="Google Shape;721;p60"/>
          <p:cNvSpPr txBox="1"/>
          <p:nvPr/>
        </p:nvSpPr>
        <p:spPr>
          <a:xfrm>
            <a:off x="1312849" y="616425"/>
            <a:ext cx="44652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0"/>
              </a:spcAft>
              <a:buNone/>
            </a:pPr>
            <a:r>
              <a:rPr lang="no" sz="1200">
                <a:solidFill>
                  <a:srgbClr val="12418B"/>
                </a:solidFill>
              </a:rPr>
              <a:t>Bærekraftig selvforsyning</a:t>
            </a:r>
            <a:endParaRPr sz="1200">
              <a:solidFill>
                <a:srgbClr val="12418B"/>
              </a:solidFill>
            </a:endParaRPr>
          </a:p>
          <a:p>
            <a:pPr marL="0" lvl="0" indent="0" algn="l" rtl="0">
              <a:lnSpc>
                <a:spcPct val="115000"/>
              </a:lnSpc>
              <a:spcBef>
                <a:spcPts val="600"/>
              </a:spcBef>
              <a:spcAft>
                <a:spcPts val="0"/>
              </a:spcAft>
              <a:buNone/>
            </a:pPr>
            <a:endParaRPr sz="1200">
              <a:solidFill>
                <a:srgbClr val="12418B"/>
              </a:solidFill>
            </a:endParaRPr>
          </a:p>
          <a:p>
            <a:pPr marL="0" lvl="0" indent="0" algn="l" rtl="0">
              <a:lnSpc>
                <a:spcPct val="115000"/>
              </a:lnSpc>
              <a:spcBef>
                <a:spcPts val="600"/>
              </a:spcBef>
              <a:spcAft>
                <a:spcPts val="600"/>
              </a:spcAft>
              <a:buNone/>
            </a:pPr>
            <a:endParaRPr sz="1200">
              <a:solidFill>
                <a:srgbClr val="12418B"/>
              </a:solidFill>
            </a:endParaRPr>
          </a:p>
        </p:txBody>
      </p:sp>
      <p:pic>
        <p:nvPicPr>
          <p:cNvPr id="722" name="Google Shape;722;p60"/>
          <p:cNvPicPr preferRelativeResize="0"/>
          <p:nvPr/>
        </p:nvPicPr>
        <p:blipFill>
          <a:blip r:embed="rId4">
            <a:alphaModFix/>
          </a:blip>
          <a:stretch>
            <a:fillRect/>
          </a:stretch>
        </p:blipFill>
        <p:spPr>
          <a:xfrm>
            <a:off x="911191" y="2572691"/>
            <a:ext cx="1474201" cy="35454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6"/>
        <p:cNvGrpSpPr/>
        <p:nvPr/>
      </p:nvGrpSpPr>
      <p:grpSpPr>
        <a:xfrm>
          <a:off x="0" y="0"/>
          <a:ext cx="0" cy="0"/>
          <a:chOff x="0" y="0"/>
          <a:chExt cx="0" cy="0"/>
        </a:xfrm>
      </p:grpSpPr>
      <p:sp>
        <p:nvSpPr>
          <p:cNvPr id="727" name="Google Shape;727;p61"/>
          <p:cNvSpPr/>
          <p:nvPr/>
        </p:nvSpPr>
        <p:spPr>
          <a:xfrm>
            <a:off x="448452" y="2166945"/>
            <a:ext cx="9910068" cy="3384920"/>
          </a:xfrm>
          <a:custGeom>
            <a:avLst/>
            <a:gdLst/>
            <a:ahLst/>
            <a:cxnLst/>
            <a:rect l="l" t="t" r="r" b="b"/>
            <a:pathLst>
              <a:path w="895623" h="233483" extrusionOk="0">
                <a:moveTo>
                  <a:pt x="0" y="0"/>
                </a:moveTo>
                <a:cubicBezTo>
                  <a:pt x="10992" y="6543"/>
                  <a:pt x="48070" y="2007"/>
                  <a:pt x="65954" y="39259"/>
                </a:cubicBezTo>
                <a:cubicBezTo>
                  <a:pt x="83839" y="76511"/>
                  <a:pt x="62639" y="223600"/>
                  <a:pt x="107307" y="223513"/>
                </a:cubicBezTo>
                <a:cubicBezTo>
                  <a:pt x="151975" y="223426"/>
                  <a:pt x="272281" y="37252"/>
                  <a:pt x="333961" y="38735"/>
                </a:cubicBezTo>
                <a:cubicBezTo>
                  <a:pt x="395641" y="40218"/>
                  <a:pt x="432457" y="231889"/>
                  <a:pt x="477386" y="232412"/>
                </a:cubicBezTo>
                <a:cubicBezTo>
                  <a:pt x="522316" y="232936"/>
                  <a:pt x="570822" y="41963"/>
                  <a:pt x="603538" y="41876"/>
                </a:cubicBezTo>
                <a:cubicBezTo>
                  <a:pt x="636254" y="41789"/>
                  <a:pt x="647333" y="217842"/>
                  <a:pt x="673680" y="231888"/>
                </a:cubicBezTo>
                <a:cubicBezTo>
                  <a:pt x="700027" y="245934"/>
                  <a:pt x="724630" y="157907"/>
                  <a:pt x="761620" y="126151"/>
                </a:cubicBezTo>
                <a:cubicBezTo>
                  <a:pt x="798611" y="94395"/>
                  <a:pt x="873289" y="55485"/>
                  <a:pt x="895623" y="41352"/>
                </a:cubicBezTo>
              </a:path>
            </a:pathLst>
          </a:custGeom>
          <a:noFill/>
          <a:ln w="228600" cap="flat" cmpd="sng">
            <a:solidFill>
              <a:srgbClr val="EAF2FF"/>
            </a:solidFill>
            <a:prstDash val="solid"/>
            <a:round/>
            <a:headEnd type="none" w="med" len="med"/>
            <a:tailEnd type="none" w="med" len="med"/>
          </a:ln>
        </p:spPr>
      </p:sp>
      <p:cxnSp>
        <p:nvCxnSpPr>
          <p:cNvPr id="728" name="Google Shape;728;p61"/>
          <p:cNvCxnSpPr/>
          <p:nvPr/>
        </p:nvCxnSpPr>
        <p:spPr>
          <a:xfrm>
            <a:off x="845550"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729" name="Google Shape;729;p61"/>
          <p:cNvSpPr txBox="1"/>
          <p:nvPr/>
        </p:nvSpPr>
        <p:spPr>
          <a:xfrm>
            <a:off x="555325"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2023</a:t>
            </a:r>
            <a:endParaRPr sz="1100" b="1">
              <a:solidFill>
                <a:srgbClr val="12418B"/>
              </a:solidFill>
            </a:endParaRPr>
          </a:p>
        </p:txBody>
      </p:sp>
      <p:cxnSp>
        <p:nvCxnSpPr>
          <p:cNvPr id="730" name="Google Shape;730;p61"/>
          <p:cNvCxnSpPr/>
          <p:nvPr/>
        </p:nvCxnSpPr>
        <p:spPr>
          <a:xfrm>
            <a:off x="3824808"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731" name="Google Shape;731;p61"/>
          <p:cNvSpPr txBox="1"/>
          <p:nvPr/>
        </p:nvSpPr>
        <p:spPr>
          <a:xfrm>
            <a:off x="3534588"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2030</a:t>
            </a:r>
            <a:endParaRPr sz="1100" b="1">
              <a:solidFill>
                <a:srgbClr val="12418B"/>
              </a:solidFill>
            </a:endParaRPr>
          </a:p>
        </p:txBody>
      </p:sp>
      <p:cxnSp>
        <p:nvCxnSpPr>
          <p:cNvPr id="732" name="Google Shape;732;p61"/>
          <p:cNvCxnSpPr/>
          <p:nvPr/>
        </p:nvCxnSpPr>
        <p:spPr>
          <a:xfrm>
            <a:off x="6804067"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733" name="Google Shape;733;p61"/>
          <p:cNvSpPr txBox="1"/>
          <p:nvPr/>
        </p:nvSpPr>
        <p:spPr>
          <a:xfrm>
            <a:off x="6513841"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2040</a:t>
            </a:r>
            <a:endParaRPr sz="1100" b="1">
              <a:solidFill>
                <a:srgbClr val="12418B"/>
              </a:solidFill>
            </a:endParaRPr>
          </a:p>
        </p:txBody>
      </p:sp>
      <p:cxnSp>
        <p:nvCxnSpPr>
          <p:cNvPr id="734" name="Google Shape;734;p61"/>
          <p:cNvCxnSpPr/>
          <p:nvPr/>
        </p:nvCxnSpPr>
        <p:spPr>
          <a:xfrm>
            <a:off x="9783325"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735" name="Google Shape;735;p61"/>
          <p:cNvSpPr txBox="1"/>
          <p:nvPr/>
        </p:nvSpPr>
        <p:spPr>
          <a:xfrm>
            <a:off x="9493105"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2050</a:t>
            </a:r>
            <a:endParaRPr sz="1100" b="1">
              <a:solidFill>
                <a:srgbClr val="12418B"/>
              </a:solidFill>
            </a:endParaRPr>
          </a:p>
        </p:txBody>
      </p:sp>
      <p:sp>
        <p:nvSpPr>
          <p:cNvPr id="736" name="Google Shape;736;p61"/>
          <p:cNvSpPr txBox="1"/>
          <p:nvPr/>
        </p:nvSpPr>
        <p:spPr>
          <a:xfrm>
            <a:off x="510286" y="7084850"/>
            <a:ext cx="11223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938B41"/>
                </a:solidFill>
              </a:rPr>
              <a:t>Folk og samfunn</a:t>
            </a:r>
            <a:endParaRPr sz="900" i="1">
              <a:solidFill>
                <a:srgbClr val="938B41"/>
              </a:solidFill>
            </a:endParaRPr>
          </a:p>
        </p:txBody>
      </p:sp>
      <p:sp>
        <p:nvSpPr>
          <p:cNvPr id="737" name="Google Shape;737;p61"/>
          <p:cNvSpPr txBox="1"/>
          <p:nvPr/>
        </p:nvSpPr>
        <p:spPr>
          <a:xfrm>
            <a:off x="1796050" y="7084850"/>
            <a:ext cx="15669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D13A8D"/>
                </a:solidFill>
              </a:rPr>
              <a:t>Politikk, demokrati og styring</a:t>
            </a:r>
            <a:endParaRPr sz="900" i="1">
              <a:solidFill>
                <a:srgbClr val="D13A8D"/>
              </a:solidFill>
            </a:endParaRPr>
          </a:p>
        </p:txBody>
      </p:sp>
      <p:sp>
        <p:nvSpPr>
          <p:cNvPr id="738" name="Google Shape;738;p61"/>
          <p:cNvSpPr txBox="1"/>
          <p:nvPr/>
        </p:nvSpPr>
        <p:spPr>
          <a:xfrm>
            <a:off x="3729923" y="7084849"/>
            <a:ext cx="5805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DE5B35"/>
                </a:solidFill>
              </a:rPr>
              <a:t>Økonomi</a:t>
            </a:r>
            <a:endParaRPr sz="900" i="1">
              <a:solidFill>
                <a:srgbClr val="DE5B35"/>
              </a:solidFill>
            </a:endParaRPr>
          </a:p>
        </p:txBody>
      </p:sp>
      <p:sp>
        <p:nvSpPr>
          <p:cNvPr id="739" name="Google Shape;739;p61"/>
          <p:cNvSpPr txBox="1"/>
          <p:nvPr/>
        </p:nvSpPr>
        <p:spPr>
          <a:xfrm>
            <a:off x="4668393" y="7084850"/>
            <a:ext cx="14643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4AA482"/>
                </a:solidFill>
              </a:rPr>
              <a:t>Stedsutvikling og bosetting</a:t>
            </a:r>
            <a:endParaRPr sz="900" i="1">
              <a:solidFill>
                <a:srgbClr val="4AA482"/>
              </a:solidFill>
            </a:endParaRPr>
          </a:p>
        </p:txBody>
      </p:sp>
      <p:sp>
        <p:nvSpPr>
          <p:cNvPr id="740" name="Google Shape;740;p61"/>
          <p:cNvSpPr txBox="1"/>
          <p:nvPr/>
        </p:nvSpPr>
        <p:spPr>
          <a:xfrm>
            <a:off x="6522263" y="7084850"/>
            <a:ext cx="8559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91B251"/>
                </a:solidFill>
              </a:rPr>
              <a:t>Klima og miljø</a:t>
            </a:r>
            <a:endParaRPr sz="900" i="1">
              <a:solidFill>
                <a:srgbClr val="91B251"/>
              </a:solidFill>
            </a:endParaRPr>
          </a:p>
        </p:txBody>
      </p:sp>
      <p:sp>
        <p:nvSpPr>
          <p:cNvPr id="741" name="Google Shape;741;p61"/>
          <p:cNvSpPr txBox="1"/>
          <p:nvPr/>
        </p:nvSpPr>
        <p:spPr>
          <a:xfrm>
            <a:off x="7769830" y="7084850"/>
            <a:ext cx="14364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54A7DC"/>
                </a:solidFill>
              </a:rPr>
              <a:t>Teknologi og digitalisering</a:t>
            </a:r>
            <a:endParaRPr sz="900" i="1">
              <a:solidFill>
                <a:srgbClr val="54A7DC"/>
              </a:solidFill>
            </a:endParaRPr>
          </a:p>
        </p:txBody>
      </p:sp>
      <p:sp>
        <p:nvSpPr>
          <p:cNvPr id="742" name="Google Shape;742;p61"/>
          <p:cNvSpPr/>
          <p:nvPr/>
        </p:nvSpPr>
        <p:spPr>
          <a:xfrm>
            <a:off x="323320" y="7114522"/>
            <a:ext cx="180000" cy="180000"/>
          </a:xfrm>
          <a:prstGeom prst="ellipse">
            <a:avLst/>
          </a:prstGeom>
          <a:solidFill>
            <a:srgbClr val="F4F2D8"/>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743" name="Google Shape;743;p61"/>
          <p:cNvSpPr/>
          <p:nvPr/>
        </p:nvSpPr>
        <p:spPr>
          <a:xfrm>
            <a:off x="1604958" y="7114522"/>
            <a:ext cx="180000" cy="180000"/>
          </a:xfrm>
          <a:prstGeom prst="ellipse">
            <a:avLst/>
          </a:prstGeom>
          <a:solidFill>
            <a:srgbClr val="F3E3EE"/>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744" name="Google Shape;744;p61"/>
          <p:cNvSpPr/>
          <p:nvPr/>
        </p:nvSpPr>
        <p:spPr>
          <a:xfrm>
            <a:off x="3531929" y="7114522"/>
            <a:ext cx="180000" cy="180000"/>
          </a:xfrm>
          <a:prstGeom prst="ellipse">
            <a:avLst/>
          </a:prstGeom>
          <a:solidFill>
            <a:srgbClr val="FED2AD"/>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745" name="Google Shape;745;p61"/>
          <p:cNvSpPr/>
          <p:nvPr/>
        </p:nvSpPr>
        <p:spPr>
          <a:xfrm>
            <a:off x="4482412" y="7114522"/>
            <a:ext cx="180000" cy="180000"/>
          </a:xfrm>
          <a:prstGeom prst="ellipse">
            <a:avLst/>
          </a:prstGeom>
          <a:solidFill>
            <a:srgbClr val="D8EBE2"/>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746" name="Google Shape;746;p61"/>
          <p:cNvSpPr/>
          <p:nvPr/>
        </p:nvSpPr>
        <p:spPr>
          <a:xfrm>
            <a:off x="6334946" y="7114522"/>
            <a:ext cx="180000" cy="180000"/>
          </a:xfrm>
          <a:prstGeom prst="ellipse">
            <a:avLst/>
          </a:prstGeom>
          <a:solidFill>
            <a:srgbClr val="E4F1DB"/>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747" name="Google Shape;747;p61"/>
          <p:cNvSpPr/>
          <p:nvPr/>
        </p:nvSpPr>
        <p:spPr>
          <a:xfrm>
            <a:off x="7582629" y="7114522"/>
            <a:ext cx="180000" cy="180000"/>
          </a:xfrm>
          <a:prstGeom prst="ellipse">
            <a:avLst/>
          </a:prstGeom>
          <a:solidFill>
            <a:srgbClr val="BBDEF6"/>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748" name="Google Shape;748;p61"/>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Hvordan ble denne fremtiden til?</a:t>
            </a:r>
            <a:endParaRPr sz="1800" b="1">
              <a:solidFill>
                <a:srgbClr val="12418B"/>
              </a:solidFill>
            </a:endParaRPr>
          </a:p>
        </p:txBody>
      </p:sp>
      <p:pic>
        <p:nvPicPr>
          <p:cNvPr id="749" name="Google Shape;749;p61"/>
          <p:cNvPicPr preferRelativeResize="0"/>
          <p:nvPr/>
        </p:nvPicPr>
        <p:blipFill rotWithShape="1">
          <a:blip r:embed="rId3">
            <a:alphaModFix/>
          </a:blip>
          <a:srcRect/>
          <a:stretch/>
        </p:blipFill>
        <p:spPr>
          <a:xfrm>
            <a:off x="448450" y="544525"/>
            <a:ext cx="779700" cy="779700"/>
          </a:xfrm>
          <a:prstGeom prst="ellipse">
            <a:avLst/>
          </a:prstGeom>
          <a:noFill/>
          <a:ln>
            <a:noFill/>
          </a:ln>
        </p:spPr>
      </p:pic>
      <p:sp>
        <p:nvSpPr>
          <p:cNvPr id="750" name="Google Shape;750;p61"/>
          <p:cNvSpPr txBox="1"/>
          <p:nvPr/>
        </p:nvSpPr>
        <p:spPr>
          <a:xfrm>
            <a:off x="1312849" y="616425"/>
            <a:ext cx="44652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0"/>
              </a:spcAft>
              <a:buNone/>
            </a:pPr>
            <a:r>
              <a:rPr lang="no" sz="1200">
                <a:solidFill>
                  <a:srgbClr val="12418B"/>
                </a:solidFill>
              </a:rPr>
              <a:t>Bærekraftig selvforsyning</a:t>
            </a:r>
            <a:endParaRPr sz="1200">
              <a:solidFill>
                <a:srgbClr val="12418B"/>
              </a:solidFill>
            </a:endParaRPr>
          </a:p>
          <a:p>
            <a:pPr marL="0" lvl="0" indent="0" algn="l" rtl="0">
              <a:lnSpc>
                <a:spcPct val="115000"/>
              </a:lnSpc>
              <a:spcBef>
                <a:spcPts val="600"/>
              </a:spcBef>
              <a:spcAft>
                <a:spcPts val="0"/>
              </a:spcAft>
              <a:buNone/>
            </a:pPr>
            <a:endParaRPr sz="1200">
              <a:solidFill>
                <a:srgbClr val="12418B"/>
              </a:solidFill>
            </a:endParaRPr>
          </a:p>
          <a:p>
            <a:pPr marL="0" lvl="0" indent="0" algn="l" rtl="0">
              <a:lnSpc>
                <a:spcPct val="115000"/>
              </a:lnSpc>
              <a:spcBef>
                <a:spcPts val="600"/>
              </a:spcBef>
              <a:spcAft>
                <a:spcPts val="600"/>
              </a:spcAft>
              <a:buNone/>
            </a:pPr>
            <a:endParaRPr sz="1200">
              <a:solidFill>
                <a:srgbClr val="12418B"/>
              </a:solidFill>
            </a:endParaRPr>
          </a:p>
        </p:txBody>
      </p:sp>
      <p:sp>
        <p:nvSpPr>
          <p:cNvPr id="751" name="Google Shape;751;p61"/>
          <p:cNvSpPr/>
          <p:nvPr/>
        </p:nvSpPr>
        <p:spPr>
          <a:xfrm>
            <a:off x="993947" y="2243139"/>
            <a:ext cx="2043300" cy="1140000"/>
          </a:xfrm>
          <a:prstGeom prst="roundRect">
            <a:avLst>
              <a:gd name="adj" fmla="val 8711"/>
            </a:avLst>
          </a:prstGeom>
          <a:solidFill>
            <a:srgbClr val="F4F2D8"/>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Unge flytter fra distriktene til byene for å ta høyere utdanning og blir boende der. Det er stadig færre som velger å overta driften av familiegårder, og enda færre som ønsker å gå inn i landbruk uten å være født inn i det.</a:t>
            </a:r>
            <a:endParaRPr sz="900">
              <a:solidFill>
                <a:schemeClr val="dk1"/>
              </a:solidFill>
            </a:endParaRPr>
          </a:p>
        </p:txBody>
      </p:sp>
      <p:sp>
        <p:nvSpPr>
          <p:cNvPr id="752" name="Google Shape;752;p61"/>
          <p:cNvSpPr/>
          <p:nvPr/>
        </p:nvSpPr>
        <p:spPr>
          <a:xfrm>
            <a:off x="1626700" y="3717801"/>
            <a:ext cx="2043300" cy="957300"/>
          </a:xfrm>
          <a:prstGeom prst="roundRect">
            <a:avLst>
              <a:gd name="adj" fmla="val 8711"/>
            </a:avLst>
          </a:prstGeom>
          <a:solidFill>
            <a:srgbClr val="E4F1DB"/>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Befolkningen blir mer opptatt av å ta bærekraftige valg. Matvaner, merkevarer og deltagelse i aktivisme blir viktige identitetsmarkører blant unge voksne.  </a:t>
            </a:r>
            <a:endParaRPr sz="1000" b="1">
              <a:solidFill>
                <a:schemeClr val="dk1"/>
              </a:solidFill>
            </a:endParaRPr>
          </a:p>
        </p:txBody>
      </p:sp>
      <p:sp>
        <p:nvSpPr>
          <p:cNvPr id="753" name="Google Shape;753;p61"/>
          <p:cNvSpPr/>
          <p:nvPr/>
        </p:nvSpPr>
        <p:spPr>
          <a:xfrm>
            <a:off x="1161025" y="4943550"/>
            <a:ext cx="2043300" cy="1205700"/>
          </a:xfrm>
          <a:prstGeom prst="roundRect">
            <a:avLst>
              <a:gd name="adj" fmla="val 8711"/>
            </a:avLst>
          </a:prstGeom>
          <a:solidFill>
            <a:srgbClr val="F3E3EE"/>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Staten er opptatt av å heve selvforsyningsgraden og produksjonen av varierte matvarer i Norge. De innfører flere insentiver til å drive med landbruk og tildeler midler til innovasjon i matvareproduksjon.</a:t>
            </a:r>
            <a:endParaRPr sz="1000" b="1">
              <a:solidFill>
                <a:schemeClr val="dk1"/>
              </a:solidFill>
            </a:endParaRPr>
          </a:p>
        </p:txBody>
      </p:sp>
      <p:sp>
        <p:nvSpPr>
          <p:cNvPr id="754" name="Google Shape;754;p61"/>
          <p:cNvSpPr/>
          <p:nvPr/>
        </p:nvSpPr>
        <p:spPr>
          <a:xfrm>
            <a:off x="3983653" y="2467405"/>
            <a:ext cx="2043300" cy="769500"/>
          </a:xfrm>
          <a:prstGeom prst="roundRect">
            <a:avLst>
              <a:gd name="adj" fmla="val 8711"/>
            </a:avLst>
          </a:prstGeom>
          <a:solidFill>
            <a:srgbClr val="F4F2D8"/>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I løpet av 2030-årene går konsumet av kjøtt og meieriprodukter ned for første gang i Norges historie. </a:t>
            </a:r>
            <a:endParaRPr sz="1000">
              <a:solidFill>
                <a:schemeClr val="dk1"/>
              </a:solidFill>
            </a:endParaRPr>
          </a:p>
        </p:txBody>
      </p:sp>
      <p:sp>
        <p:nvSpPr>
          <p:cNvPr id="755" name="Google Shape;755;p61"/>
          <p:cNvSpPr/>
          <p:nvPr/>
        </p:nvSpPr>
        <p:spPr>
          <a:xfrm>
            <a:off x="4263200" y="3520175"/>
            <a:ext cx="2043300" cy="1109700"/>
          </a:xfrm>
          <a:prstGeom prst="roundRect">
            <a:avLst>
              <a:gd name="adj" fmla="val 8711"/>
            </a:avLst>
          </a:prstGeom>
          <a:solidFill>
            <a:srgbClr val="FED2AD"/>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Produksjonen av matvarer på fastlands-Norge har ikke greid å omstille seg til endringene i etterspørsel og grossistene importerer stadig flere plantebaserte varer.</a:t>
            </a:r>
            <a:endParaRPr sz="1000" b="1">
              <a:solidFill>
                <a:schemeClr val="dk1"/>
              </a:solidFill>
            </a:endParaRPr>
          </a:p>
        </p:txBody>
      </p:sp>
      <p:sp>
        <p:nvSpPr>
          <p:cNvPr id="756" name="Google Shape;756;p61"/>
          <p:cNvSpPr/>
          <p:nvPr/>
        </p:nvSpPr>
        <p:spPr>
          <a:xfrm>
            <a:off x="4624000" y="4943551"/>
            <a:ext cx="2043300" cy="957300"/>
          </a:xfrm>
          <a:prstGeom prst="roundRect">
            <a:avLst>
              <a:gd name="adj" fmla="val 8711"/>
            </a:avLst>
          </a:prstGeom>
          <a:solidFill>
            <a:srgbClr val="F3E3EE"/>
          </a:solidFill>
          <a:ln>
            <a:noFill/>
          </a:ln>
        </p:spPr>
        <p:txBody>
          <a:bodyPr spcFirstLastPara="1" wrap="square" lIns="90850" tIns="90850" rIns="90850" bIns="90850" anchor="ctr" anchorCtr="0">
            <a:noAutofit/>
          </a:bodyPr>
          <a:lstStyle/>
          <a:p>
            <a:pPr marL="0" lvl="0" indent="0" algn="l" rtl="0">
              <a:spcBef>
                <a:spcPts val="0"/>
              </a:spcBef>
              <a:spcAft>
                <a:spcPts val="0"/>
              </a:spcAft>
              <a:buNone/>
            </a:pPr>
            <a:r>
              <a:rPr lang="no" sz="900">
                <a:solidFill>
                  <a:schemeClr val="dk1"/>
                </a:solidFill>
              </a:rPr>
              <a:t>Staten innfører insentiver til å studere fag knyttet til landbruk og matproduksjon og tildeler stadig flere forskningsmidler til dette fagfeltet.</a:t>
            </a:r>
            <a:endParaRPr sz="900">
              <a:solidFill>
                <a:schemeClr val="dk1"/>
              </a:solidFill>
            </a:endParaRPr>
          </a:p>
        </p:txBody>
      </p:sp>
      <p:sp>
        <p:nvSpPr>
          <p:cNvPr id="757" name="Google Shape;757;p61"/>
          <p:cNvSpPr/>
          <p:nvPr/>
        </p:nvSpPr>
        <p:spPr>
          <a:xfrm>
            <a:off x="6973375" y="2243151"/>
            <a:ext cx="2043300" cy="1205700"/>
          </a:xfrm>
          <a:prstGeom prst="roundRect">
            <a:avLst>
              <a:gd name="adj" fmla="val 8711"/>
            </a:avLst>
          </a:prstGeom>
          <a:solidFill>
            <a:srgbClr val="F4F2D8"/>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I løpet av 2040-årene har urbanisering og manglende evne til å møte etterspørselen etter matvarer ført til at den politiske støtten til å opprettholde tradisjonelt landbruk har blitt marginal.</a:t>
            </a:r>
            <a:endParaRPr sz="900">
              <a:solidFill>
                <a:schemeClr val="dk1"/>
              </a:solidFill>
            </a:endParaRPr>
          </a:p>
        </p:txBody>
      </p:sp>
      <p:sp>
        <p:nvSpPr>
          <p:cNvPr id="758" name="Google Shape;758;p61"/>
          <p:cNvSpPr/>
          <p:nvPr/>
        </p:nvSpPr>
        <p:spPr>
          <a:xfrm>
            <a:off x="7575350" y="3717550"/>
            <a:ext cx="2043300" cy="957300"/>
          </a:xfrm>
          <a:prstGeom prst="roundRect">
            <a:avLst>
              <a:gd name="adj" fmla="val 8711"/>
            </a:avLst>
          </a:prstGeom>
          <a:solidFill>
            <a:srgbClr val="FED2AD"/>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Både offentlige og private aktører investerer i planteproduksjon som ikke er avhengig av jord, blant annet hydro- og aeroponikk, og som i stor grad kan automatiseres.</a:t>
            </a:r>
            <a:endParaRPr sz="900">
              <a:solidFill>
                <a:schemeClr val="dk1"/>
              </a:solidFill>
            </a:endParaRPr>
          </a:p>
        </p:txBody>
      </p:sp>
      <p:sp>
        <p:nvSpPr>
          <p:cNvPr id="759" name="Google Shape;759;p61"/>
          <p:cNvSpPr/>
          <p:nvPr/>
        </p:nvSpPr>
        <p:spPr>
          <a:xfrm>
            <a:off x="7241775" y="4943549"/>
            <a:ext cx="2043300" cy="1285200"/>
          </a:xfrm>
          <a:prstGeom prst="roundRect">
            <a:avLst>
              <a:gd name="adj" fmla="val 8711"/>
            </a:avLst>
          </a:prstGeom>
          <a:solidFill>
            <a:srgbClr val="D8EBE2"/>
          </a:solidFill>
          <a:ln>
            <a:noFill/>
          </a:ln>
        </p:spPr>
        <p:txBody>
          <a:bodyPr spcFirstLastPara="1" wrap="square" lIns="90850" tIns="90850" rIns="90850" bIns="90850" anchor="ctr" anchorCtr="0">
            <a:noAutofit/>
          </a:bodyPr>
          <a:lstStyle/>
          <a:p>
            <a:pPr marL="0" lvl="0" indent="0" algn="l" rtl="0">
              <a:spcBef>
                <a:spcPts val="0"/>
              </a:spcBef>
              <a:spcAft>
                <a:spcPts val="0"/>
              </a:spcAft>
              <a:buNone/>
            </a:pPr>
            <a:r>
              <a:rPr lang="no" sz="900">
                <a:solidFill>
                  <a:schemeClr val="dk1"/>
                </a:solidFill>
              </a:rPr>
              <a:t>Veksten i byene, med utbygging av nye boligområder og infrastruktur, fører til at stadig større deler av de mest dyrkbare landområdene har forsvunnet. Norge har aldri importert så mye mat som de gjør nå, og mange er bekymret for forsyning.</a:t>
            </a:r>
            <a:endParaRPr sz="9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4"/>
          <p:cNvSpPr txBox="1"/>
          <p:nvPr/>
        </p:nvSpPr>
        <p:spPr>
          <a:xfrm>
            <a:off x="625450" y="618125"/>
            <a:ext cx="8327400" cy="6039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sz="2600" b="1">
                <a:solidFill>
                  <a:srgbClr val="12418B"/>
                </a:solidFill>
              </a:rPr>
              <a:t>Hva finner dere i dette dokumentet?</a:t>
            </a:r>
            <a:endParaRPr sz="2600" b="1">
              <a:solidFill>
                <a:srgbClr val="393348"/>
              </a:solidFill>
            </a:endParaRPr>
          </a:p>
        </p:txBody>
      </p:sp>
      <p:sp>
        <p:nvSpPr>
          <p:cNvPr id="488" name="Google Shape;488;p44"/>
          <p:cNvSpPr txBox="1"/>
          <p:nvPr/>
        </p:nvSpPr>
        <p:spPr>
          <a:xfrm>
            <a:off x="642000" y="4705175"/>
            <a:ext cx="4117800" cy="4500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sz="1600" b="1">
                <a:solidFill>
                  <a:srgbClr val="12418B"/>
                </a:solidFill>
              </a:rPr>
              <a:t>Mer informasjon om fremtidshistoriene</a:t>
            </a:r>
            <a:endParaRPr sz="1600" b="1">
              <a:solidFill>
                <a:srgbClr val="393348"/>
              </a:solidFill>
            </a:endParaRPr>
          </a:p>
        </p:txBody>
      </p:sp>
      <p:pic>
        <p:nvPicPr>
          <p:cNvPr id="489" name="Google Shape;489;p44"/>
          <p:cNvPicPr preferRelativeResize="0"/>
          <p:nvPr/>
        </p:nvPicPr>
        <p:blipFill>
          <a:blip r:embed="rId3">
            <a:alphaModFix/>
          </a:blip>
          <a:stretch>
            <a:fillRect/>
          </a:stretch>
        </p:blipFill>
        <p:spPr>
          <a:xfrm>
            <a:off x="753764" y="1570349"/>
            <a:ext cx="1861156" cy="1314958"/>
          </a:xfrm>
          <a:prstGeom prst="rect">
            <a:avLst/>
          </a:prstGeom>
          <a:noFill/>
          <a:ln w="9525" cap="flat" cmpd="sng">
            <a:solidFill>
              <a:srgbClr val="CCCCCC"/>
            </a:solidFill>
            <a:prstDash val="solid"/>
            <a:round/>
            <a:headEnd type="none" w="sm" len="sm"/>
            <a:tailEnd type="none" w="sm" len="sm"/>
          </a:ln>
        </p:spPr>
      </p:pic>
      <p:pic>
        <p:nvPicPr>
          <p:cNvPr id="490" name="Google Shape;490;p44"/>
          <p:cNvPicPr preferRelativeResize="0"/>
          <p:nvPr/>
        </p:nvPicPr>
        <p:blipFill>
          <a:blip r:embed="rId4">
            <a:alphaModFix/>
          </a:blip>
          <a:stretch>
            <a:fillRect/>
          </a:stretch>
        </p:blipFill>
        <p:spPr>
          <a:xfrm>
            <a:off x="753751" y="2987612"/>
            <a:ext cx="1861156" cy="1312249"/>
          </a:xfrm>
          <a:prstGeom prst="rect">
            <a:avLst/>
          </a:prstGeom>
          <a:noFill/>
          <a:ln w="9525" cap="flat" cmpd="sng">
            <a:solidFill>
              <a:srgbClr val="CCCCCC"/>
            </a:solidFill>
            <a:prstDash val="solid"/>
            <a:round/>
            <a:headEnd type="none" w="sm" len="sm"/>
            <a:tailEnd type="none" w="sm" len="sm"/>
          </a:ln>
        </p:spPr>
      </p:pic>
      <p:pic>
        <p:nvPicPr>
          <p:cNvPr id="491" name="Google Shape;491;p44"/>
          <p:cNvPicPr preferRelativeResize="0"/>
          <p:nvPr/>
        </p:nvPicPr>
        <p:blipFill>
          <a:blip r:embed="rId5">
            <a:alphaModFix/>
          </a:blip>
          <a:stretch>
            <a:fillRect/>
          </a:stretch>
        </p:blipFill>
        <p:spPr>
          <a:xfrm>
            <a:off x="2719707" y="1569917"/>
            <a:ext cx="1862344" cy="1315826"/>
          </a:xfrm>
          <a:prstGeom prst="rect">
            <a:avLst/>
          </a:prstGeom>
          <a:noFill/>
          <a:ln w="9525" cap="flat" cmpd="sng">
            <a:solidFill>
              <a:srgbClr val="CCCCCC"/>
            </a:solidFill>
            <a:prstDash val="solid"/>
            <a:round/>
            <a:headEnd type="none" w="sm" len="sm"/>
            <a:tailEnd type="none" w="sm" len="sm"/>
          </a:ln>
        </p:spPr>
      </p:pic>
      <p:pic>
        <p:nvPicPr>
          <p:cNvPr id="492" name="Google Shape;492;p44"/>
          <p:cNvPicPr preferRelativeResize="0"/>
          <p:nvPr/>
        </p:nvPicPr>
        <p:blipFill>
          <a:blip r:embed="rId6">
            <a:alphaModFix/>
          </a:blip>
          <a:stretch>
            <a:fillRect/>
          </a:stretch>
        </p:blipFill>
        <p:spPr>
          <a:xfrm>
            <a:off x="2720307" y="2985341"/>
            <a:ext cx="1861161" cy="1316808"/>
          </a:xfrm>
          <a:prstGeom prst="rect">
            <a:avLst/>
          </a:prstGeom>
          <a:noFill/>
          <a:ln w="9525" cap="flat" cmpd="sng">
            <a:solidFill>
              <a:srgbClr val="CCCCCC"/>
            </a:solidFill>
            <a:prstDash val="solid"/>
            <a:round/>
            <a:headEnd type="none" w="sm" len="sm"/>
            <a:tailEnd type="none" w="sm" len="sm"/>
          </a:ln>
        </p:spPr>
      </p:pic>
      <p:sp>
        <p:nvSpPr>
          <p:cNvPr id="493" name="Google Shape;493;p44"/>
          <p:cNvSpPr txBox="1"/>
          <p:nvPr/>
        </p:nvSpPr>
        <p:spPr>
          <a:xfrm>
            <a:off x="642000" y="5166750"/>
            <a:ext cx="4117800" cy="206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no" sz="1200">
                <a:solidFill>
                  <a:schemeClr val="dk1"/>
                </a:solidFill>
              </a:rPr>
              <a:t>Du finner ytterligere informasjon om hver fremtidshistorie som du kan skrive ut i enten A4 eller A3 og bruke i diskusjonen. Hver fremtidshistorie inneholder 4 sider: </a:t>
            </a:r>
            <a:endParaRPr sz="1200">
              <a:solidFill>
                <a:schemeClr val="dk1"/>
              </a:solidFill>
            </a:endParaRPr>
          </a:p>
          <a:p>
            <a:pPr marL="208799" lvl="0" indent="-198600" algn="l" rtl="0">
              <a:lnSpc>
                <a:spcPct val="115000"/>
              </a:lnSpc>
              <a:spcBef>
                <a:spcPts val="0"/>
              </a:spcBef>
              <a:spcAft>
                <a:spcPts val="0"/>
              </a:spcAft>
              <a:buClr>
                <a:schemeClr val="dk1"/>
              </a:buClr>
              <a:buSzPts val="1200"/>
              <a:buChar char="●"/>
            </a:pPr>
            <a:r>
              <a:rPr lang="no" sz="1200">
                <a:solidFill>
                  <a:schemeClr val="dk1"/>
                </a:solidFill>
              </a:rPr>
              <a:t>Forside</a:t>
            </a:r>
            <a:endParaRPr sz="1200">
              <a:solidFill>
                <a:schemeClr val="dk1"/>
              </a:solidFill>
            </a:endParaRPr>
          </a:p>
          <a:p>
            <a:pPr marL="208799" lvl="0" indent="-198600" algn="l" rtl="0">
              <a:lnSpc>
                <a:spcPct val="115000"/>
              </a:lnSpc>
              <a:spcBef>
                <a:spcPts val="0"/>
              </a:spcBef>
              <a:spcAft>
                <a:spcPts val="0"/>
              </a:spcAft>
              <a:buClr>
                <a:schemeClr val="dk1"/>
              </a:buClr>
              <a:buSzPts val="1200"/>
              <a:buChar char="●"/>
            </a:pPr>
            <a:r>
              <a:rPr lang="no" sz="1200">
                <a:solidFill>
                  <a:schemeClr val="dk1"/>
                </a:solidFill>
              </a:rPr>
              <a:t>Beskrivelse av hvordan samfunnet ser ut i 2050</a:t>
            </a:r>
            <a:endParaRPr sz="1200">
              <a:solidFill>
                <a:schemeClr val="dk1"/>
              </a:solidFill>
            </a:endParaRPr>
          </a:p>
          <a:p>
            <a:pPr marL="208799" lvl="0" indent="-198600" algn="l" rtl="0">
              <a:lnSpc>
                <a:spcPct val="115000"/>
              </a:lnSpc>
              <a:spcBef>
                <a:spcPts val="0"/>
              </a:spcBef>
              <a:spcAft>
                <a:spcPts val="0"/>
              </a:spcAft>
              <a:buClr>
                <a:schemeClr val="dk1"/>
              </a:buClr>
              <a:buSzPts val="1200"/>
              <a:buChar char="●"/>
            </a:pPr>
            <a:r>
              <a:rPr lang="no" sz="1200">
                <a:solidFill>
                  <a:schemeClr val="dk1"/>
                </a:solidFill>
              </a:rPr>
              <a:t>Eksempel på hvordan fremtiden oppleves av en innbygger </a:t>
            </a:r>
            <a:endParaRPr sz="1200">
              <a:solidFill>
                <a:schemeClr val="dk1"/>
              </a:solidFill>
            </a:endParaRPr>
          </a:p>
          <a:p>
            <a:pPr marL="208799" lvl="0" indent="-198600" algn="l" rtl="0">
              <a:lnSpc>
                <a:spcPct val="115000"/>
              </a:lnSpc>
              <a:spcBef>
                <a:spcPts val="0"/>
              </a:spcBef>
              <a:spcAft>
                <a:spcPts val="0"/>
              </a:spcAft>
              <a:buClr>
                <a:schemeClr val="dk1"/>
              </a:buClr>
              <a:buSzPts val="1200"/>
              <a:buChar char="●"/>
            </a:pPr>
            <a:r>
              <a:rPr lang="no" sz="1200">
                <a:solidFill>
                  <a:schemeClr val="dk1"/>
                </a:solidFill>
              </a:rPr>
              <a:t>Tidslinje som viser hendelser og utviklinger som har gjort at fremtiden ble til</a:t>
            </a:r>
            <a:endParaRPr sz="1200">
              <a:solidFill>
                <a:schemeClr val="dk1"/>
              </a:solidFill>
            </a:endParaRPr>
          </a:p>
        </p:txBody>
      </p:sp>
      <p:cxnSp>
        <p:nvCxnSpPr>
          <p:cNvPr id="494" name="Google Shape;494;p44"/>
          <p:cNvCxnSpPr/>
          <p:nvPr/>
        </p:nvCxnSpPr>
        <p:spPr>
          <a:xfrm>
            <a:off x="751462" y="4622828"/>
            <a:ext cx="3828300" cy="0"/>
          </a:xfrm>
          <a:prstGeom prst="straightConnector1">
            <a:avLst/>
          </a:prstGeom>
          <a:noFill/>
          <a:ln w="28575" cap="flat" cmpd="sng">
            <a:solidFill>
              <a:srgbClr val="12418B"/>
            </a:solidFill>
            <a:prstDash val="solid"/>
            <a:round/>
            <a:headEnd type="none" w="med" len="med"/>
            <a:tailEnd type="none" w="med" len="med"/>
          </a:ln>
        </p:spPr>
      </p:cxnSp>
      <p:cxnSp>
        <p:nvCxnSpPr>
          <p:cNvPr id="495" name="Google Shape;495;p44"/>
          <p:cNvCxnSpPr/>
          <p:nvPr/>
        </p:nvCxnSpPr>
        <p:spPr>
          <a:xfrm>
            <a:off x="6074975" y="4628978"/>
            <a:ext cx="3828300" cy="0"/>
          </a:xfrm>
          <a:prstGeom prst="straightConnector1">
            <a:avLst/>
          </a:prstGeom>
          <a:noFill/>
          <a:ln w="28575" cap="flat" cmpd="sng">
            <a:solidFill>
              <a:srgbClr val="12418B"/>
            </a:solidFill>
            <a:prstDash val="solid"/>
            <a:round/>
            <a:headEnd type="none" w="med" len="med"/>
            <a:tailEnd type="none" w="med" len="med"/>
          </a:ln>
        </p:spPr>
      </p:cxnSp>
      <p:sp>
        <p:nvSpPr>
          <p:cNvPr id="496" name="Google Shape;496;p44"/>
          <p:cNvSpPr txBox="1"/>
          <p:nvPr/>
        </p:nvSpPr>
        <p:spPr>
          <a:xfrm>
            <a:off x="5973825" y="4705175"/>
            <a:ext cx="3828300" cy="4500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sz="1600" b="1">
                <a:solidFill>
                  <a:srgbClr val="12418B"/>
                </a:solidFill>
              </a:rPr>
              <a:t>Underlag for å diskutere fremtiden</a:t>
            </a:r>
            <a:endParaRPr sz="1600" b="1">
              <a:solidFill>
                <a:srgbClr val="12418B"/>
              </a:solidFill>
            </a:endParaRPr>
          </a:p>
        </p:txBody>
      </p:sp>
      <p:sp>
        <p:nvSpPr>
          <p:cNvPr id="497" name="Google Shape;497;p44"/>
          <p:cNvSpPr txBox="1"/>
          <p:nvPr/>
        </p:nvSpPr>
        <p:spPr>
          <a:xfrm>
            <a:off x="5969726" y="5166750"/>
            <a:ext cx="39336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no" sz="1200">
                <a:solidFill>
                  <a:schemeClr val="dk1"/>
                </a:solidFill>
              </a:rPr>
              <a:t>Du finner følgende maler du kan skrive ut i enten A4 eller A3 for å skrive ned resultatene av diskusjonene:</a:t>
            </a:r>
            <a:endParaRPr sz="1200">
              <a:solidFill>
                <a:schemeClr val="dk1"/>
              </a:solidFill>
            </a:endParaRPr>
          </a:p>
          <a:p>
            <a:pPr marL="208799" lvl="0" indent="-198600" algn="l" rtl="0">
              <a:lnSpc>
                <a:spcPct val="115000"/>
              </a:lnSpc>
              <a:spcBef>
                <a:spcPts val="0"/>
              </a:spcBef>
              <a:spcAft>
                <a:spcPts val="0"/>
              </a:spcAft>
              <a:buClr>
                <a:schemeClr val="dk1"/>
              </a:buClr>
              <a:buSzPts val="1200"/>
              <a:buChar char="●"/>
            </a:pPr>
            <a:r>
              <a:rPr lang="no" sz="1200">
                <a:solidFill>
                  <a:schemeClr val="dk1"/>
                </a:solidFill>
              </a:rPr>
              <a:t>1 underlag for å velge fremtidshistorien(e) dere ønsker å drøfte</a:t>
            </a:r>
            <a:endParaRPr sz="1200">
              <a:solidFill>
                <a:schemeClr val="dk1"/>
              </a:solidFill>
            </a:endParaRPr>
          </a:p>
          <a:p>
            <a:pPr marL="208799" lvl="0" indent="-198600" algn="l" rtl="0">
              <a:lnSpc>
                <a:spcPct val="115000"/>
              </a:lnSpc>
              <a:spcBef>
                <a:spcPts val="0"/>
              </a:spcBef>
              <a:spcAft>
                <a:spcPts val="0"/>
              </a:spcAft>
              <a:buClr>
                <a:schemeClr val="dk1"/>
              </a:buClr>
              <a:buSzPts val="1200"/>
              <a:buChar char="●"/>
            </a:pPr>
            <a:r>
              <a:rPr lang="no" sz="1200">
                <a:solidFill>
                  <a:schemeClr val="dk1"/>
                </a:solidFill>
              </a:rPr>
              <a:t>2 alternative maler for å drøfte implikasjoner </a:t>
            </a:r>
            <a:endParaRPr sz="1200">
              <a:solidFill>
                <a:schemeClr val="dk1"/>
              </a:solidFill>
            </a:endParaRPr>
          </a:p>
          <a:p>
            <a:pPr marL="208799" lvl="0" indent="-198600" algn="l" rtl="0">
              <a:lnSpc>
                <a:spcPct val="115000"/>
              </a:lnSpc>
              <a:spcBef>
                <a:spcPts val="0"/>
              </a:spcBef>
              <a:spcAft>
                <a:spcPts val="0"/>
              </a:spcAft>
              <a:buClr>
                <a:schemeClr val="dk1"/>
              </a:buClr>
              <a:buSzPts val="1200"/>
              <a:buChar char="●"/>
            </a:pPr>
            <a:r>
              <a:rPr lang="no" sz="1200">
                <a:solidFill>
                  <a:schemeClr val="dk1"/>
                </a:solidFill>
              </a:rPr>
              <a:t>1 mal for å identifisere muligheter</a:t>
            </a:r>
            <a:endParaRPr sz="1200">
              <a:solidFill>
                <a:schemeClr val="dk1"/>
              </a:solidFill>
            </a:endParaRPr>
          </a:p>
        </p:txBody>
      </p:sp>
      <p:pic>
        <p:nvPicPr>
          <p:cNvPr id="498" name="Google Shape;498;p44"/>
          <p:cNvPicPr preferRelativeResize="0"/>
          <p:nvPr/>
        </p:nvPicPr>
        <p:blipFill rotWithShape="1">
          <a:blip r:embed="rId7">
            <a:alphaModFix/>
          </a:blip>
          <a:srcRect/>
          <a:stretch/>
        </p:blipFill>
        <p:spPr>
          <a:xfrm>
            <a:off x="6076128" y="1569914"/>
            <a:ext cx="1877556" cy="1327002"/>
          </a:xfrm>
          <a:prstGeom prst="rect">
            <a:avLst/>
          </a:prstGeom>
          <a:noFill/>
          <a:ln w="9525" cap="flat" cmpd="sng">
            <a:solidFill>
              <a:srgbClr val="CCCCCC"/>
            </a:solidFill>
            <a:prstDash val="solid"/>
            <a:round/>
            <a:headEnd type="none" w="sm" len="sm"/>
            <a:tailEnd type="none" w="sm" len="sm"/>
          </a:ln>
        </p:spPr>
      </p:pic>
      <p:pic>
        <p:nvPicPr>
          <p:cNvPr id="499" name="Google Shape;499;p44"/>
          <p:cNvPicPr preferRelativeResize="0"/>
          <p:nvPr/>
        </p:nvPicPr>
        <p:blipFill rotWithShape="1">
          <a:blip r:embed="rId8">
            <a:alphaModFix/>
          </a:blip>
          <a:srcRect t="79" b="89"/>
          <a:stretch/>
        </p:blipFill>
        <p:spPr>
          <a:xfrm>
            <a:off x="6076128" y="2979829"/>
            <a:ext cx="1877554" cy="1325816"/>
          </a:xfrm>
          <a:prstGeom prst="rect">
            <a:avLst/>
          </a:prstGeom>
          <a:noFill/>
          <a:ln w="9525" cap="flat" cmpd="sng">
            <a:solidFill>
              <a:srgbClr val="CCCCCC"/>
            </a:solidFill>
            <a:prstDash val="solid"/>
            <a:round/>
            <a:headEnd type="none" w="sm" len="sm"/>
            <a:tailEnd type="none" w="sm" len="sm"/>
          </a:ln>
        </p:spPr>
      </p:pic>
      <p:pic>
        <p:nvPicPr>
          <p:cNvPr id="500" name="Google Shape;500;p44"/>
          <p:cNvPicPr preferRelativeResize="0"/>
          <p:nvPr/>
        </p:nvPicPr>
        <p:blipFill>
          <a:blip r:embed="rId9">
            <a:alphaModFix/>
          </a:blip>
          <a:stretch>
            <a:fillRect/>
          </a:stretch>
        </p:blipFill>
        <p:spPr>
          <a:xfrm>
            <a:off x="8025718" y="1570026"/>
            <a:ext cx="1877556" cy="1326785"/>
          </a:xfrm>
          <a:prstGeom prst="rect">
            <a:avLst/>
          </a:prstGeom>
          <a:noFill/>
          <a:ln w="9525" cap="flat" cmpd="sng">
            <a:solidFill>
              <a:srgbClr val="B7B7B7"/>
            </a:solidFill>
            <a:prstDash val="solid"/>
            <a:round/>
            <a:headEnd type="none" w="sm" len="sm"/>
            <a:tailEnd type="none" w="sm" len="sm"/>
          </a:ln>
        </p:spPr>
      </p:pic>
      <p:pic>
        <p:nvPicPr>
          <p:cNvPr id="501" name="Google Shape;501;p44"/>
          <p:cNvPicPr preferRelativeResize="0"/>
          <p:nvPr/>
        </p:nvPicPr>
        <p:blipFill rotWithShape="1">
          <a:blip r:embed="rId10">
            <a:alphaModFix/>
          </a:blip>
          <a:srcRect/>
          <a:stretch/>
        </p:blipFill>
        <p:spPr>
          <a:xfrm>
            <a:off x="8025718" y="2979832"/>
            <a:ext cx="1877556" cy="1324924"/>
          </a:xfrm>
          <a:prstGeom prst="rect">
            <a:avLst/>
          </a:prstGeom>
          <a:noFill/>
          <a:ln w="9525" cap="flat" cmpd="sng">
            <a:solidFill>
              <a:srgbClr val="CCCCCC"/>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E8FB"/>
        </a:solidFill>
        <a:effectLst/>
      </p:bgPr>
    </p:bg>
    <p:spTree>
      <p:nvGrpSpPr>
        <p:cNvPr id="1" name="Shape 763"/>
        <p:cNvGrpSpPr/>
        <p:nvPr/>
      </p:nvGrpSpPr>
      <p:grpSpPr>
        <a:xfrm>
          <a:off x="0" y="0"/>
          <a:ext cx="0" cy="0"/>
          <a:chOff x="0" y="0"/>
          <a:chExt cx="0" cy="0"/>
        </a:xfrm>
      </p:grpSpPr>
      <p:pic>
        <p:nvPicPr>
          <p:cNvPr id="764" name="Google Shape;764;p62"/>
          <p:cNvPicPr preferRelativeResize="0"/>
          <p:nvPr/>
        </p:nvPicPr>
        <p:blipFill>
          <a:blip r:embed="rId3">
            <a:alphaModFix/>
          </a:blip>
          <a:stretch>
            <a:fillRect/>
          </a:stretch>
        </p:blipFill>
        <p:spPr>
          <a:xfrm>
            <a:off x="736450" y="1468975"/>
            <a:ext cx="3770700" cy="3770400"/>
          </a:xfrm>
          <a:prstGeom prst="ellipse">
            <a:avLst/>
          </a:prstGeom>
          <a:noFill/>
          <a:ln>
            <a:noFill/>
          </a:ln>
        </p:spPr>
      </p:pic>
      <p:sp>
        <p:nvSpPr>
          <p:cNvPr id="765" name="Google Shape;765;p62"/>
          <p:cNvSpPr/>
          <p:nvPr/>
        </p:nvSpPr>
        <p:spPr>
          <a:xfrm>
            <a:off x="1247875" y="5392075"/>
            <a:ext cx="2667000" cy="1094400"/>
          </a:xfrm>
          <a:prstGeom prst="wedgeRoundRectCallout">
            <a:avLst>
              <a:gd name="adj1" fmla="val 20353"/>
              <a:gd name="adj2" fmla="val -105488"/>
              <a:gd name="adj3" fmla="val 0"/>
            </a:avLst>
          </a:prstGeom>
          <a:solidFill>
            <a:srgbClr val="12418B"/>
          </a:solidFill>
          <a:ln>
            <a:noFill/>
          </a:ln>
        </p:spPr>
        <p:txBody>
          <a:bodyPr spcFirstLastPara="1" wrap="square" lIns="93600" tIns="93600" rIns="93600" bIns="93600" anchor="ctr" anchorCtr="0">
            <a:noAutofit/>
          </a:bodyPr>
          <a:lstStyle/>
          <a:p>
            <a:pPr marL="0" lvl="0" indent="0" algn="l" rtl="0">
              <a:spcBef>
                <a:spcPts val="0"/>
              </a:spcBef>
              <a:spcAft>
                <a:spcPts val="0"/>
              </a:spcAft>
              <a:buNone/>
            </a:pPr>
            <a:r>
              <a:rPr lang="no">
                <a:solidFill>
                  <a:schemeClr val="lt1"/>
                </a:solidFill>
              </a:rPr>
              <a:t>Hva om verdensorden slik vi kjenner den endrer seg betydelig?</a:t>
            </a:r>
            <a:endParaRPr>
              <a:solidFill>
                <a:schemeClr val="lt1"/>
              </a:solidFill>
            </a:endParaRPr>
          </a:p>
        </p:txBody>
      </p:sp>
      <p:sp>
        <p:nvSpPr>
          <p:cNvPr id="766" name="Google Shape;766;p62"/>
          <p:cNvSpPr txBox="1"/>
          <p:nvPr/>
        </p:nvSpPr>
        <p:spPr>
          <a:xfrm>
            <a:off x="4783075" y="1959475"/>
            <a:ext cx="5091600" cy="27894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sz="4200" b="1">
                <a:solidFill>
                  <a:srgbClr val="12418B"/>
                </a:solidFill>
              </a:rPr>
              <a:t>Europeisk proteksjonisme i en mer likestilt verdensorden</a:t>
            </a:r>
            <a:endParaRPr sz="4200" b="1">
              <a:solidFill>
                <a:srgbClr val="12418B"/>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0"/>
        <p:cNvGrpSpPr/>
        <p:nvPr/>
      </p:nvGrpSpPr>
      <p:grpSpPr>
        <a:xfrm>
          <a:off x="0" y="0"/>
          <a:ext cx="0" cy="0"/>
          <a:chOff x="0" y="0"/>
          <a:chExt cx="0" cy="0"/>
        </a:xfrm>
      </p:grpSpPr>
      <p:pic>
        <p:nvPicPr>
          <p:cNvPr id="771" name="Google Shape;771;p63"/>
          <p:cNvPicPr preferRelativeResize="0"/>
          <p:nvPr/>
        </p:nvPicPr>
        <p:blipFill>
          <a:blip r:embed="rId3">
            <a:alphaModFix/>
          </a:blip>
          <a:stretch>
            <a:fillRect/>
          </a:stretch>
        </p:blipFill>
        <p:spPr>
          <a:xfrm>
            <a:off x="448450" y="544537"/>
            <a:ext cx="779700" cy="779700"/>
          </a:xfrm>
          <a:prstGeom prst="ellipse">
            <a:avLst/>
          </a:prstGeom>
          <a:noFill/>
          <a:ln>
            <a:noFill/>
          </a:ln>
        </p:spPr>
      </p:pic>
      <p:sp>
        <p:nvSpPr>
          <p:cNvPr id="772" name="Google Shape;772;p63"/>
          <p:cNvSpPr txBox="1"/>
          <p:nvPr/>
        </p:nvSpPr>
        <p:spPr>
          <a:xfrm>
            <a:off x="1312849" y="616425"/>
            <a:ext cx="44652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0"/>
              </a:spcAft>
              <a:buNone/>
            </a:pPr>
            <a:r>
              <a:rPr lang="no" sz="1200">
                <a:solidFill>
                  <a:srgbClr val="12418B"/>
                </a:solidFill>
              </a:rPr>
              <a:t>Europeisk proteksjonisme i en mer likestilt verdensorden</a:t>
            </a:r>
            <a:endParaRPr sz="1200">
              <a:solidFill>
                <a:srgbClr val="12418B"/>
              </a:solidFill>
            </a:endParaRPr>
          </a:p>
          <a:p>
            <a:pPr marL="0" lvl="0" indent="0" algn="l" rtl="0">
              <a:lnSpc>
                <a:spcPct val="115000"/>
              </a:lnSpc>
              <a:spcBef>
                <a:spcPts val="600"/>
              </a:spcBef>
              <a:spcAft>
                <a:spcPts val="0"/>
              </a:spcAft>
              <a:buNone/>
            </a:pPr>
            <a:endParaRPr sz="1200">
              <a:solidFill>
                <a:srgbClr val="12418B"/>
              </a:solidFill>
            </a:endParaRPr>
          </a:p>
          <a:p>
            <a:pPr marL="0" lvl="0" indent="0" algn="l" rtl="0">
              <a:lnSpc>
                <a:spcPct val="115000"/>
              </a:lnSpc>
              <a:spcBef>
                <a:spcPts val="600"/>
              </a:spcBef>
              <a:spcAft>
                <a:spcPts val="600"/>
              </a:spcAft>
              <a:buNone/>
            </a:pPr>
            <a:endParaRPr sz="1200">
              <a:solidFill>
                <a:srgbClr val="12418B"/>
              </a:solidFill>
            </a:endParaRPr>
          </a:p>
        </p:txBody>
      </p:sp>
      <p:sp>
        <p:nvSpPr>
          <p:cNvPr id="773" name="Google Shape;773;p63"/>
          <p:cNvSpPr txBox="1"/>
          <p:nvPr/>
        </p:nvSpPr>
        <p:spPr>
          <a:xfrm>
            <a:off x="448452" y="1772770"/>
            <a:ext cx="4521300" cy="5026200"/>
          </a:xfrm>
          <a:prstGeom prst="rect">
            <a:avLst/>
          </a:prstGeom>
          <a:noFill/>
          <a:ln>
            <a:noFill/>
          </a:ln>
        </p:spPr>
        <p:txBody>
          <a:bodyPr spcFirstLastPara="1" wrap="square" lIns="43525" tIns="43525" rIns="43525" bIns="43525" anchor="t" anchorCtr="0">
            <a:spAutoFit/>
          </a:bodyPr>
          <a:lstStyle/>
          <a:p>
            <a:pPr marL="0" lvl="0" indent="0" algn="l" rtl="0">
              <a:lnSpc>
                <a:spcPct val="115000"/>
              </a:lnSpc>
              <a:spcBef>
                <a:spcPts val="0"/>
              </a:spcBef>
              <a:spcAft>
                <a:spcPts val="0"/>
              </a:spcAft>
              <a:buNone/>
            </a:pPr>
            <a:r>
              <a:rPr lang="no" sz="900" b="1">
                <a:solidFill>
                  <a:schemeClr val="dk1"/>
                </a:solidFill>
              </a:rPr>
              <a:t>I 2050 har ikke "vesten" og Norge den samme definisjonsmakten i det globale samfunnet, verken økonomisk eller kulturelt.</a:t>
            </a:r>
            <a:r>
              <a:rPr lang="no" sz="900">
                <a:solidFill>
                  <a:schemeClr val="dk1"/>
                </a:solidFill>
              </a:rPr>
              <a:t> Europa på 2020-tallet var preget av pandemi, en krig i Ukraina som strakk seg over flere år, økonomisk resesjon og strømkrise. Disse utfordringene ble følt over hele verden, men i varierende grad. Kina benyttet perioden med relativt enklere vekst til å posisjonere seg tydeligere som en verdensmakt og regional hegemon. </a:t>
            </a:r>
            <a:r>
              <a:rPr lang="no" sz="900" b="1">
                <a:solidFill>
                  <a:schemeClr val="dk1"/>
                </a:solidFill>
              </a:rPr>
              <a:t>Internasjonale relasjoner er preget av skepsis og beredskap</a:t>
            </a:r>
            <a:r>
              <a:rPr lang="no" sz="900">
                <a:solidFill>
                  <a:schemeClr val="dk1"/>
                </a:solidFill>
              </a:rPr>
              <a:t>, særlig etter at Kina annekterte Taiwan i 2033. FN og andre globale institusjoner er langt på vei sidestilt, mens regionale institusjoner har blitt mer relevante. Både EU og NATO har ekspandert i løpet av de siste tiårene, med Norge som ett av de nye EU-landene og Japan i prosess om NATO-medlemskap. </a:t>
            </a:r>
            <a:endParaRPr sz="900">
              <a:solidFill>
                <a:schemeClr val="dk1"/>
              </a:solidFill>
            </a:endParaRPr>
          </a:p>
          <a:p>
            <a:pPr marL="0" lvl="0" indent="0" algn="l" rtl="0">
              <a:lnSpc>
                <a:spcPct val="115000"/>
              </a:lnSpc>
              <a:spcBef>
                <a:spcPts val="700"/>
              </a:spcBef>
              <a:spcAft>
                <a:spcPts val="0"/>
              </a:spcAft>
              <a:buNone/>
            </a:pPr>
            <a:r>
              <a:rPr lang="no" sz="900" b="1">
                <a:solidFill>
                  <a:schemeClr val="dk1"/>
                </a:solidFill>
              </a:rPr>
              <a:t>Det teknologiske kappløpet mellom “Øst” og “Vest” handler i stor grad om maskinlærte, “kunstig intelligente”, løsninger.</a:t>
            </a:r>
            <a:r>
              <a:rPr lang="no" sz="900">
                <a:solidFill>
                  <a:schemeClr val="dk1"/>
                </a:solidFill>
              </a:rPr>
              <a:t> Dette kappløpet handler både om utviklingen av selve løsningene og bruken av data som danner grunnlaget for “intelligensen”. Asiatiske land har en langt enklere tilgang på store mengder persongenerert data, men Europa leder an i å produsere og samle inn data av høy kvalitet. Dette lykkes man med gjennom </a:t>
            </a:r>
            <a:r>
              <a:rPr lang="no" sz="900" b="1">
                <a:solidFill>
                  <a:schemeClr val="dk1"/>
                </a:solidFill>
              </a:rPr>
              <a:t>et fokus på reguleringer og standardiseringer</a:t>
            </a:r>
            <a:r>
              <a:rPr lang="no" sz="900">
                <a:solidFill>
                  <a:schemeClr val="dk1"/>
                </a:solidFill>
              </a:rPr>
              <a:t> internt i EU, som har blitt den klart ledende aktørene innen </a:t>
            </a:r>
            <a:r>
              <a:rPr lang="no" sz="900" b="1">
                <a:solidFill>
                  <a:schemeClr val="dk1"/>
                </a:solidFill>
              </a:rPr>
              <a:t>“digital governance”</a:t>
            </a:r>
            <a:r>
              <a:rPr lang="no" sz="900">
                <a:solidFill>
                  <a:schemeClr val="dk1"/>
                </a:solidFill>
              </a:rPr>
              <a:t>. Dette innebærer derimot også at nasjonale og overnasjonale myndigheter har en stor tilstedeværelse i digitale sfærer. Hvilke digitale friheter innbyggere skal ha, har vært en stor debatt i løpet av 2030- og 40-årene. Men i 2050 har folk i stor grad vent seg til tanken om at fysiske og digitale handlinger og arenaer er forlengelser av hverandre og omfattes av samme myndigheter. </a:t>
            </a:r>
            <a:endParaRPr sz="900">
              <a:solidFill>
                <a:schemeClr val="dk1"/>
              </a:solidFill>
            </a:endParaRPr>
          </a:p>
          <a:p>
            <a:pPr marL="0" lvl="0" indent="0" algn="l" rtl="0">
              <a:lnSpc>
                <a:spcPct val="115000"/>
              </a:lnSpc>
              <a:spcBef>
                <a:spcPts val="700"/>
              </a:spcBef>
              <a:spcAft>
                <a:spcPts val="700"/>
              </a:spcAft>
              <a:buNone/>
            </a:pPr>
            <a:r>
              <a:rPr lang="no" sz="900" b="1">
                <a:solidFill>
                  <a:schemeClr val="dk1"/>
                </a:solidFill>
              </a:rPr>
              <a:t>Redusert handel mellom Asia og Europa medfører et behov for investering i lokal produksjon i Europa, særlig når det gjelder matvarer, tekstiler og elektroniske komponenter. </a:t>
            </a:r>
            <a:r>
              <a:rPr lang="no" sz="900">
                <a:solidFill>
                  <a:schemeClr val="dk1"/>
                </a:solidFill>
              </a:rPr>
              <a:t>Selv om kraftmarkedet er stabilt, er det fremdeles strenge krav til energibruk i industri og produksjon, så vel som til klimautslipp og arbeidsmiljø. Utviklingen sørger for at Europa i større grad enn på lang tid produserer egne varer og det har blitt mange nye arbeidsplasser i de fleste landene. Samtidig har mange varer også blitt betydelig dyrere. </a:t>
            </a:r>
            <a:r>
              <a:rPr lang="no" sz="900" b="1">
                <a:solidFill>
                  <a:schemeClr val="dk1"/>
                </a:solidFill>
              </a:rPr>
              <a:t>For store deler av befolkningen er det en opplevelse av at man har merkbart mindre materielle goder enn sine foreldre. </a:t>
            </a:r>
            <a:endParaRPr sz="900" b="1">
              <a:solidFill>
                <a:schemeClr val="dk1"/>
              </a:solidFill>
            </a:endParaRPr>
          </a:p>
        </p:txBody>
      </p:sp>
      <p:sp>
        <p:nvSpPr>
          <p:cNvPr id="774" name="Google Shape;774;p63"/>
          <p:cNvSpPr txBox="1"/>
          <p:nvPr/>
        </p:nvSpPr>
        <p:spPr>
          <a:xfrm>
            <a:off x="5566910" y="1772770"/>
            <a:ext cx="4521300" cy="3273600"/>
          </a:xfrm>
          <a:prstGeom prst="rect">
            <a:avLst/>
          </a:prstGeom>
          <a:noFill/>
          <a:ln>
            <a:noFill/>
          </a:ln>
        </p:spPr>
        <p:txBody>
          <a:bodyPr spcFirstLastPara="1" wrap="square" lIns="43525" tIns="43525" rIns="43525" bIns="43525" anchor="t" anchorCtr="0">
            <a:spAutoFit/>
          </a:bodyPr>
          <a:lstStyle/>
          <a:p>
            <a:pPr marL="0" lvl="0" indent="0" algn="l" rtl="0">
              <a:lnSpc>
                <a:spcPct val="115000"/>
              </a:lnSpc>
              <a:spcBef>
                <a:spcPts val="0"/>
              </a:spcBef>
              <a:spcAft>
                <a:spcPts val="0"/>
              </a:spcAft>
              <a:buNone/>
            </a:pPr>
            <a:r>
              <a:rPr lang="no" sz="900" b="1">
                <a:solidFill>
                  <a:schemeClr val="dk1"/>
                </a:solidFill>
              </a:rPr>
              <a:t>Manglende globalt samarbeid gjør det vanskelig å takle de store klimaendringene</a:t>
            </a:r>
            <a:r>
              <a:rPr lang="no" sz="900">
                <a:solidFill>
                  <a:schemeClr val="dk1"/>
                </a:solidFill>
              </a:rPr>
              <a:t>, selv om det er en langt større prioritering enn det det var for 30 år siden. Ressurser og politisk vilje har derfor gradvis skiftet retning til fordel for lokale tilpasninger. I de mest velstående regionene i verden skjer det store fremskritt i å tilpasse seg høyere temperaturer, sikre seg mot ekstremvær, heve matforsyningen og verne om biologisk mangfold. I mindre velstående land skaper endringene derimot store omveltninger og ustabilitet. </a:t>
            </a:r>
            <a:endParaRPr sz="900">
              <a:solidFill>
                <a:schemeClr val="dk1"/>
              </a:solidFill>
            </a:endParaRPr>
          </a:p>
          <a:p>
            <a:pPr marL="0" lvl="0" indent="0" algn="l" rtl="0">
              <a:lnSpc>
                <a:spcPct val="115000"/>
              </a:lnSpc>
              <a:spcBef>
                <a:spcPts val="700"/>
              </a:spcBef>
              <a:spcAft>
                <a:spcPts val="0"/>
              </a:spcAft>
              <a:buNone/>
            </a:pPr>
            <a:r>
              <a:rPr lang="no" sz="900">
                <a:solidFill>
                  <a:schemeClr val="dk1"/>
                </a:solidFill>
              </a:rPr>
              <a:t>Verden i 2050 er mer splittet enn på lang tid. </a:t>
            </a:r>
            <a:r>
              <a:rPr lang="no" sz="900" b="1">
                <a:solidFill>
                  <a:schemeClr val="dk1"/>
                </a:solidFill>
              </a:rPr>
              <a:t>Innbyggere i Europa opplever ikke nødvendigvis at utviklingen går i riktig retning for dem.</a:t>
            </a:r>
            <a:r>
              <a:rPr lang="no" sz="900">
                <a:solidFill>
                  <a:schemeClr val="dk1"/>
                </a:solidFill>
              </a:rPr>
              <a:t> Det politiske og kulturelle landskapet er preget av generasjonsforskjeller mellom desillusjonert "woke" og “universalistiske” godt voksne på den ene siden, og unge voksne som har langt mindre følelse av fellesskap med og skyld overfor andre land og folkeslag, på den andre siden. </a:t>
            </a:r>
            <a:r>
              <a:rPr lang="no" sz="900" b="1">
                <a:solidFill>
                  <a:schemeClr val="dk1"/>
                </a:solidFill>
              </a:rPr>
              <a:t>Man har lyktes i å skape en mer felles europeisk identitet, men det har også gitt grobunn for frykt, populisme og en tilbakeskuende kultur.</a:t>
            </a:r>
            <a:r>
              <a:rPr lang="no" sz="900">
                <a:solidFill>
                  <a:schemeClr val="dk1"/>
                </a:solidFill>
              </a:rPr>
              <a:t> På kunstfeltene har man begynt å snakke om “moderne romantikk”. Dette er preget av romantiserte skildringer av det vestlige samfunnet i andre halvdel av 1900-tallet, som en kontrast til det som av mange oppfattes som et dekadent og retningsløst postmoderne samfunn på 2000-tallet. </a:t>
            </a:r>
            <a:endParaRPr sz="900">
              <a:solidFill>
                <a:schemeClr val="dk1"/>
              </a:solidFill>
            </a:endParaRPr>
          </a:p>
          <a:p>
            <a:pPr marL="0" lvl="0" indent="0" algn="l" rtl="0">
              <a:lnSpc>
                <a:spcPct val="115000"/>
              </a:lnSpc>
              <a:spcBef>
                <a:spcPts val="700"/>
              </a:spcBef>
              <a:spcAft>
                <a:spcPts val="700"/>
              </a:spcAft>
              <a:buNone/>
            </a:pPr>
            <a:endParaRPr sz="900">
              <a:solidFill>
                <a:schemeClr val="dk1"/>
              </a:solidFill>
            </a:endParaRPr>
          </a:p>
        </p:txBody>
      </p:sp>
      <p:sp>
        <p:nvSpPr>
          <p:cNvPr id="775" name="Google Shape;775;p63"/>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Hva kjennetegner denne fremtiden?</a:t>
            </a:r>
            <a:endParaRPr sz="1800" b="1">
              <a:solidFill>
                <a:srgbClr val="12418B"/>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DE8FB"/>
        </a:solidFill>
        <a:effectLst/>
      </p:bgPr>
    </p:bg>
    <p:spTree>
      <p:nvGrpSpPr>
        <p:cNvPr id="1" name="Shape 779"/>
        <p:cNvGrpSpPr/>
        <p:nvPr/>
      </p:nvGrpSpPr>
      <p:grpSpPr>
        <a:xfrm>
          <a:off x="0" y="0"/>
          <a:ext cx="0" cy="0"/>
          <a:chOff x="0" y="0"/>
          <a:chExt cx="0" cy="0"/>
        </a:xfrm>
      </p:grpSpPr>
      <p:sp>
        <p:nvSpPr>
          <p:cNvPr id="780" name="Google Shape;780;p64"/>
          <p:cNvSpPr/>
          <p:nvPr/>
        </p:nvSpPr>
        <p:spPr>
          <a:xfrm>
            <a:off x="453725" y="3198700"/>
            <a:ext cx="2409000" cy="2408400"/>
          </a:xfrm>
          <a:prstGeom prst="ellipse">
            <a:avLst/>
          </a:prstGeom>
          <a:solidFill>
            <a:schemeClr val="lt1"/>
          </a:solidFill>
          <a:ln>
            <a:noFill/>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781" name="Google Shape;781;p64"/>
          <p:cNvSpPr txBox="1"/>
          <p:nvPr/>
        </p:nvSpPr>
        <p:spPr>
          <a:xfrm>
            <a:off x="3270300" y="3327088"/>
            <a:ext cx="6608400" cy="2151600"/>
          </a:xfrm>
          <a:prstGeom prst="rect">
            <a:avLst/>
          </a:prstGeom>
          <a:noFill/>
          <a:ln>
            <a:noFill/>
          </a:ln>
        </p:spPr>
        <p:txBody>
          <a:bodyPr spcFirstLastPara="1" wrap="square" lIns="43525" tIns="43525" rIns="43525" bIns="43525" anchor="t" anchorCtr="0">
            <a:spAutoFit/>
          </a:bodyPr>
          <a:lstStyle/>
          <a:p>
            <a:pPr marL="0" lvl="0" indent="0" algn="l" rtl="0">
              <a:lnSpc>
                <a:spcPct val="115000"/>
              </a:lnSpc>
              <a:spcBef>
                <a:spcPts val="0"/>
              </a:spcBef>
              <a:spcAft>
                <a:spcPts val="0"/>
              </a:spcAft>
              <a:buNone/>
            </a:pPr>
            <a:r>
              <a:rPr lang="no" sz="1200" i="1">
                <a:solidFill>
                  <a:srgbClr val="12418B"/>
                </a:solidFill>
              </a:rPr>
              <a:t>Ea er i 20-årene og har vokst opp i Norge, men hun har også bodd deler av oppveksten i både Frankrike og Tyskland. Foreldrene hennes jobbet begge i internasjonale selskaper, og familien hadde en nomadisk tilværelse. Hun er en av de mange unge voksne som ikke lenger identifiserer seg med nasjonalstaten som en primær kilde til fellesskap og mening. Hun ser først og fremst på seg selv som europeisk, deretter som norsk. </a:t>
            </a:r>
            <a:endParaRPr sz="1200" i="1">
              <a:solidFill>
                <a:srgbClr val="12418B"/>
              </a:solidFill>
            </a:endParaRPr>
          </a:p>
          <a:p>
            <a:pPr marL="0" lvl="0" indent="0" algn="l" rtl="0">
              <a:lnSpc>
                <a:spcPct val="115000"/>
              </a:lnSpc>
              <a:spcBef>
                <a:spcPts val="1400"/>
              </a:spcBef>
              <a:spcAft>
                <a:spcPts val="1400"/>
              </a:spcAft>
              <a:buNone/>
            </a:pPr>
            <a:r>
              <a:rPr lang="no" sz="1200" i="1">
                <a:solidFill>
                  <a:srgbClr val="12418B"/>
                </a:solidFill>
              </a:rPr>
              <a:t>Ea diskuterer ofte politikk med foreldrene. Selv om hun setter pris på diskusjonene, skammer hun seg ofte over uttalelsene deres. De snakker om hvor bra det er at levestandarden i Asia har blitt like bra som i Europa, at det er synd at vi ikke kan lære mer av dem. “Så feigt” tenker hun ofte. Vennene hennes ville kalt foreldrene hennes “woke” og ledd av dem. </a:t>
            </a:r>
            <a:endParaRPr sz="1200" i="1">
              <a:solidFill>
                <a:srgbClr val="12418B"/>
              </a:solidFill>
            </a:endParaRPr>
          </a:p>
        </p:txBody>
      </p:sp>
      <p:sp>
        <p:nvSpPr>
          <p:cNvPr id="782" name="Google Shape;782;p64"/>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Hvordan oppleves denne fremtiden?</a:t>
            </a:r>
            <a:endParaRPr sz="1800" b="1">
              <a:solidFill>
                <a:srgbClr val="12418B"/>
              </a:solidFill>
            </a:endParaRPr>
          </a:p>
        </p:txBody>
      </p:sp>
      <p:pic>
        <p:nvPicPr>
          <p:cNvPr id="783" name="Google Shape;783;p64"/>
          <p:cNvPicPr preferRelativeResize="0"/>
          <p:nvPr/>
        </p:nvPicPr>
        <p:blipFill>
          <a:blip r:embed="rId3">
            <a:alphaModFix/>
          </a:blip>
          <a:stretch>
            <a:fillRect/>
          </a:stretch>
        </p:blipFill>
        <p:spPr>
          <a:xfrm>
            <a:off x="448450" y="544537"/>
            <a:ext cx="779700" cy="779700"/>
          </a:xfrm>
          <a:prstGeom prst="ellipse">
            <a:avLst/>
          </a:prstGeom>
          <a:noFill/>
          <a:ln>
            <a:noFill/>
          </a:ln>
        </p:spPr>
      </p:pic>
      <p:sp>
        <p:nvSpPr>
          <p:cNvPr id="784" name="Google Shape;784;p64"/>
          <p:cNvSpPr txBox="1"/>
          <p:nvPr/>
        </p:nvSpPr>
        <p:spPr>
          <a:xfrm>
            <a:off x="1312849" y="616425"/>
            <a:ext cx="44652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0"/>
              </a:spcAft>
              <a:buNone/>
            </a:pPr>
            <a:r>
              <a:rPr lang="no" sz="1200">
                <a:solidFill>
                  <a:srgbClr val="12418B"/>
                </a:solidFill>
              </a:rPr>
              <a:t>Europeisk proteksjonisme i en mer likestilt verdensorden</a:t>
            </a:r>
            <a:endParaRPr sz="1200">
              <a:solidFill>
                <a:srgbClr val="12418B"/>
              </a:solidFill>
            </a:endParaRPr>
          </a:p>
          <a:p>
            <a:pPr marL="0" lvl="0" indent="0" algn="l" rtl="0">
              <a:lnSpc>
                <a:spcPct val="115000"/>
              </a:lnSpc>
              <a:spcBef>
                <a:spcPts val="600"/>
              </a:spcBef>
              <a:spcAft>
                <a:spcPts val="0"/>
              </a:spcAft>
              <a:buNone/>
            </a:pPr>
            <a:endParaRPr sz="1200">
              <a:solidFill>
                <a:srgbClr val="12418B"/>
              </a:solidFill>
            </a:endParaRPr>
          </a:p>
          <a:p>
            <a:pPr marL="0" lvl="0" indent="0" algn="l" rtl="0">
              <a:lnSpc>
                <a:spcPct val="115000"/>
              </a:lnSpc>
              <a:spcBef>
                <a:spcPts val="600"/>
              </a:spcBef>
              <a:spcAft>
                <a:spcPts val="600"/>
              </a:spcAft>
              <a:buNone/>
            </a:pPr>
            <a:endParaRPr sz="1200">
              <a:solidFill>
                <a:srgbClr val="12418B"/>
              </a:solidFill>
            </a:endParaRPr>
          </a:p>
        </p:txBody>
      </p:sp>
      <p:pic>
        <p:nvPicPr>
          <p:cNvPr id="785" name="Google Shape;785;p64"/>
          <p:cNvPicPr preferRelativeResize="0"/>
          <p:nvPr/>
        </p:nvPicPr>
        <p:blipFill>
          <a:blip r:embed="rId4">
            <a:alphaModFix/>
          </a:blip>
          <a:stretch>
            <a:fillRect/>
          </a:stretch>
        </p:blipFill>
        <p:spPr>
          <a:xfrm>
            <a:off x="1036800" y="2538712"/>
            <a:ext cx="1242858" cy="3613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9"/>
        <p:cNvGrpSpPr/>
        <p:nvPr/>
      </p:nvGrpSpPr>
      <p:grpSpPr>
        <a:xfrm>
          <a:off x="0" y="0"/>
          <a:ext cx="0" cy="0"/>
          <a:chOff x="0" y="0"/>
          <a:chExt cx="0" cy="0"/>
        </a:xfrm>
      </p:grpSpPr>
      <p:sp>
        <p:nvSpPr>
          <p:cNvPr id="790" name="Google Shape;790;p65"/>
          <p:cNvSpPr/>
          <p:nvPr/>
        </p:nvSpPr>
        <p:spPr>
          <a:xfrm>
            <a:off x="448452" y="2166945"/>
            <a:ext cx="9910068" cy="3384920"/>
          </a:xfrm>
          <a:custGeom>
            <a:avLst/>
            <a:gdLst/>
            <a:ahLst/>
            <a:cxnLst/>
            <a:rect l="l" t="t" r="r" b="b"/>
            <a:pathLst>
              <a:path w="895623" h="233483" extrusionOk="0">
                <a:moveTo>
                  <a:pt x="0" y="0"/>
                </a:moveTo>
                <a:cubicBezTo>
                  <a:pt x="10992" y="6543"/>
                  <a:pt x="48070" y="2007"/>
                  <a:pt x="65954" y="39259"/>
                </a:cubicBezTo>
                <a:cubicBezTo>
                  <a:pt x="83839" y="76511"/>
                  <a:pt x="62639" y="223600"/>
                  <a:pt x="107307" y="223513"/>
                </a:cubicBezTo>
                <a:cubicBezTo>
                  <a:pt x="151975" y="223426"/>
                  <a:pt x="272281" y="37252"/>
                  <a:pt x="333961" y="38735"/>
                </a:cubicBezTo>
                <a:cubicBezTo>
                  <a:pt x="395641" y="40218"/>
                  <a:pt x="432457" y="231889"/>
                  <a:pt x="477386" y="232412"/>
                </a:cubicBezTo>
                <a:cubicBezTo>
                  <a:pt x="522316" y="232936"/>
                  <a:pt x="570822" y="41963"/>
                  <a:pt x="603538" y="41876"/>
                </a:cubicBezTo>
                <a:cubicBezTo>
                  <a:pt x="636254" y="41789"/>
                  <a:pt x="647333" y="217842"/>
                  <a:pt x="673680" y="231888"/>
                </a:cubicBezTo>
                <a:cubicBezTo>
                  <a:pt x="700027" y="245934"/>
                  <a:pt x="724630" y="157907"/>
                  <a:pt x="761620" y="126151"/>
                </a:cubicBezTo>
                <a:cubicBezTo>
                  <a:pt x="798611" y="94395"/>
                  <a:pt x="873289" y="55485"/>
                  <a:pt x="895623" y="41352"/>
                </a:cubicBezTo>
              </a:path>
            </a:pathLst>
          </a:custGeom>
          <a:noFill/>
          <a:ln w="228600" cap="flat" cmpd="sng">
            <a:solidFill>
              <a:srgbClr val="EAF2FF"/>
            </a:solidFill>
            <a:prstDash val="solid"/>
            <a:round/>
            <a:headEnd type="none" w="med" len="med"/>
            <a:tailEnd type="none" w="med" len="med"/>
          </a:ln>
        </p:spPr>
      </p:sp>
      <p:cxnSp>
        <p:nvCxnSpPr>
          <p:cNvPr id="791" name="Google Shape;791;p65"/>
          <p:cNvCxnSpPr/>
          <p:nvPr/>
        </p:nvCxnSpPr>
        <p:spPr>
          <a:xfrm>
            <a:off x="845550"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792" name="Google Shape;792;p65"/>
          <p:cNvSpPr txBox="1"/>
          <p:nvPr/>
        </p:nvSpPr>
        <p:spPr>
          <a:xfrm>
            <a:off x="555325"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2023</a:t>
            </a:r>
            <a:endParaRPr sz="1100" b="1">
              <a:solidFill>
                <a:srgbClr val="12418B"/>
              </a:solidFill>
            </a:endParaRPr>
          </a:p>
        </p:txBody>
      </p:sp>
      <p:cxnSp>
        <p:nvCxnSpPr>
          <p:cNvPr id="793" name="Google Shape;793;p65"/>
          <p:cNvCxnSpPr/>
          <p:nvPr/>
        </p:nvCxnSpPr>
        <p:spPr>
          <a:xfrm>
            <a:off x="3824808"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794" name="Google Shape;794;p65"/>
          <p:cNvSpPr txBox="1"/>
          <p:nvPr/>
        </p:nvSpPr>
        <p:spPr>
          <a:xfrm>
            <a:off x="3534588"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2030</a:t>
            </a:r>
            <a:endParaRPr sz="1100" b="1">
              <a:solidFill>
                <a:srgbClr val="12418B"/>
              </a:solidFill>
            </a:endParaRPr>
          </a:p>
        </p:txBody>
      </p:sp>
      <p:cxnSp>
        <p:nvCxnSpPr>
          <p:cNvPr id="795" name="Google Shape;795;p65"/>
          <p:cNvCxnSpPr/>
          <p:nvPr/>
        </p:nvCxnSpPr>
        <p:spPr>
          <a:xfrm>
            <a:off x="6804067"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796" name="Google Shape;796;p65"/>
          <p:cNvSpPr txBox="1"/>
          <p:nvPr/>
        </p:nvSpPr>
        <p:spPr>
          <a:xfrm>
            <a:off x="6513841"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2040</a:t>
            </a:r>
            <a:endParaRPr sz="1100" b="1">
              <a:solidFill>
                <a:srgbClr val="12418B"/>
              </a:solidFill>
            </a:endParaRPr>
          </a:p>
        </p:txBody>
      </p:sp>
      <p:cxnSp>
        <p:nvCxnSpPr>
          <p:cNvPr id="797" name="Google Shape;797;p65"/>
          <p:cNvCxnSpPr/>
          <p:nvPr/>
        </p:nvCxnSpPr>
        <p:spPr>
          <a:xfrm>
            <a:off x="9783325"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798" name="Google Shape;798;p65"/>
          <p:cNvSpPr txBox="1"/>
          <p:nvPr/>
        </p:nvSpPr>
        <p:spPr>
          <a:xfrm>
            <a:off x="9493105"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2050</a:t>
            </a:r>
            <a:endParaRPr sz="1100" b="1">
              <a:solidFill>
                <a:srgbClr val="12418B"/>
              </a:solidFill>
            </a:endParaRPr>
          </a:p>
        </p:txBody>
      </p:sp>
      <p:sp>
        <p:nvSpPr>
          <p:cNvPr id="799" name="Google Shape;799;p65"/>
          <p:cNvSpPr txBox="1"/>
          <p:nvPr/>
        </p:nvSpPr>
        <p:spPr>
          <a:xfrm>
            <a:off x="510286" y="7084850"/>
            <a:ext cx="11223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938B41"/>
                </a:solidFill>
              </a:rPr>
              <a:t>Folk og samfunn</a:t>
            </a:r>
            <a:endParaRPr sz="900" i="1">
              <a:solidFill>
                <a:srgbClr val="938B41"/>
              </a:solidFill>
            </a:endParaRPr>
          </a:p>
        </p:txBody>
      </p:sp>
      <p:sp>
        <p:nvSpPr>
          <p:cNvPr id="800" name="Google Shape;800;p65"/>
          <p:cNvSpPr txBox="1"/>
          <p:nvPr/>
        </p:nvSpPr>
        <p:spPr>
          <a:xfrm>
            <a:off x="1796050" y="7084850"/>
            <a:ext cx="15669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D13A8D"/>
                </a:solidFill>
              </a:rPr>
              <a:t>Politikk, demokrati og styring</a:t>
            </a:r>
            <a:endParaRPr sz="900" i="1">
              <a:solidFill>
                <a:srgbClr val="D13A8D"/>
              </a:solidFill>
            </a:endParaRPr>
          </a:p>
        </p:txBody>
      </p:sp>
      <p:sp>
        <p:nvSpPr>
          <p:cNvPr id="801" name="Google Shape;801;p65"/>
          <p:cNvSpPr txBox="1"/>
          <p:nvPr/>
        </p:nvSpPr>
        <p:spPr>
          <a:xfrm>
            <a:off x="3729923" y="7084849"/>
            <a:ext cx="5805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DE5B35"/>
                </a:solidFill>
              </a:rPr>
              <a:t>Økonomi</a:t>
            </a:r>
            <a:endParaRPr sz="900" i="1">
              <a:solidFill>
                <a:srgbClr val="DE5B35"/>
              </a:solidFill>
            </a:endParaRPr>
          </a:p>
        </p:txBody>
      </p:sp>
      <p:sp>
        <p:nvSpPr>
          <p:cNvPr id="802" name="Google Shape;802;p65"/>
          <p:cNvSpPr txBox="1"/>
          <p:nvPr/>
        </p:nvSpPr>
        <p:spPr>
          <a:xfrm>
            <a:off x="4668393" y="7084850"/>
            <a:ext cx="14643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4AA482"/>
                </a:solidFill>
              </a:rPr>
              <a:t>Stedsutvikling og bosetting</a:t>
            </a:r>
            <a:endParaRPr sz="900" i="1">
              <a:solidFill>
                <a:srgbClr val="4AA482"/>
              </a:solidFill>
            </a:endParaRPr>
          </a:p>
        </p:txBody>
      </p:sp>
      <p:sp>
        <p:nvSpPr>
          <p:cNvPr id="803" name="Google Shape;803;p65"/>
          <p:cNvSpPr txBox="1"/>
          <p:nvPr/>
        </p:nvSpPr>
        <p:spPr>
          <a:xfrm>
            <a:off x="6522263" y="7084850"/>
            <a:ext cx="8559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91B251"/>
                </a:solidFill>
              </a:rPr>
              <a:t>Klima og miljø</a:t>
            </a:r>
            <a:endParaRPr sz="900" i="1">
              <a:solidFill>
                <a:srgbClr val="91B251"/>
              </a:solidFill>
            </a:endParaRPr>
          </a:p>
        </p:txBody>
      </p:sp>
      <p:sp>
        <p:nvSpPr>
          <p:cNvPr id="804" name="Google Shape;804;p65"/>
          <p:cNvSpPr txBox="1"/>
          <p:nvPr/>
        </p:nvSpPr>
        <p:spPr>
          <a:xfrm>
            <a:off x="7769830" y="7084850"/>
            <a:ext cx="14364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54A7DC"/>
                </a:solidFill>
              </a:rPr>
              <a:t>Teknologi og digitalisering</a:t>
            </a:r>
            <a:endParaRPr sz="900" i="1">
              <a:solidFill>
                <a:srgbClr val="54A7DC"/>
              </a:solidFill>
            </a:endParaRPr>
          </a:p>
        </p:txBody>
      </p:sp>
      <p:sp>
        <p:nvSpPr>
          <p:cNvPr id="805" name="Google Shape;805;p65"/>
          <p:cNvSpPr/>
          <p:nvPr/>
        </p:nvSpPr>
        <p:spPr>
          <a:xfrm>
            <a:off x="323320" y="7114522"/>
            <a:ext cx="180000" cy="180000"/>
          </a:xfrm>
          <a:prstGeom prst="ellipse">
            <a:avLst/>
          </a:prstGeom>
          <a:solidFill>
            <a:srgbClr val="F4F2D8"/>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806" name="Google Shape;806;p65"/>
          <p:cNvSpPr/>
          <p:nvPr/>
        </p:nvSpPr>
        <p:spPr>
          <a:xfrm>
            <a:off x="1604958" y="7114522"/>
            <a:ext cx="180000" cy="180000"/>
          </a:xfrm>
          <a:prstGeom prst="ellipse">
            <a:avLst/>
          </a:prstGeom>
          <a:solidFill>
            <a:srgbClr val="F3E3EE"/>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807" name="Google Shape;807;p65"/>
          <p:cNvSpPr/>
          <p:nvPr/>
        </p:nvSpPr>
        <p:spPr>
          <a:xfrm>
            <a:off x="3531929" y="7114522"/>
            <a:ext cx="180000" cy="180000"/>
          </a:xfrm>
          <a:prstGeom prst="ellipse">
            <a:avLst/>
          </a:prstGeom>
          <a:solidFill>
            <a:srgbClr val="FED2AD"/>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808" name="Google Shape;808;p65"/>
          <p:cNvSpPr/>
          <p:nvPr/>
        </p:nvSpPr>
        <p:spPr>
          <a:xfrm>
            <a:off x="4482412" y="7114522"/>
            <a:ext cx="180000" cy="180000"/>
          </a:xfrm>
          <a:prstGeom prst="ellipse">
            <a:avLst/>
          </a:prstGeom>
          <a:solidFill>
            <a:srgbClr val="D8EBE2"/>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809" name="Google Shape;809;p65"/>
          <p:cNvSpPr/>
          <p:nvPr/>
        </p:nvSpPr>
        <p:spPr>
          <a:xfrm>
            <a:off x="6334946" y="7114522"/>
            <a:ext cx="180000" cy="180000"/>
          </a:xfrm>
          <a:prstGeom prst="ellipse">
            <a:avLst/>
          </a:prstGeom>
          <a:solidFill>
            <a:srgbClr val="E4F1DB"/>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810" name="Google Shape;810;p65"/>
          <p:cNvSpPr/>
          <p:nvPr/>
        </p:nvSpPr>
        <p:spPr>
          <a:xfrm>
            <a:off x="7582629" y="7114522"/>
            <a:ext cx="180000" cy="180000"/>
          </a:xfrm>
          <a:prstGeom prst="ellipse">
            <a:avLst/>
          </a:prstGeom>
          <a:solidFill>
            <a:srgbClr val="BBDEF6"/>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811" name="Google Shape;811;p65"/>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Hvordan ble denne fremtiden til?</a:t>
            </a:r>
            <a:endParaRPr sz="1800" b="1">
              <a:solidFill>
                <a:srgbClr val="12418B"/>
              </a:solidFill>
            </a:endParaRPr>
          </a:p>
        </p:txBody>
      </p:sp>
      <p:pic>
        <p:nvPicPr>
          <p:cNvPr id="812" name="Google Shape;812;p65"/>
          <p:cNvPicPr preferRelativeResize="0"/>
          <p:nvPr/>
        </p:nvPicPr>
        <p:blipFill>
          <a:blip r:embed="rId3">
            <a:alphaModFix/>
          </a:blip>
          <a:stretch>
            <a:fillRect/>
          </a:stretch>
        </p:blipFill>
        <p:spPr>
          <a:xfrm>
            <a:off x="448450" y="544537"/>
            <a:ext cx="779700" cy="779700"/>
          </a:xfrm>
          <a:prstGeom prst="ellipse">
            <a:avLst/>
          </a:prstGeom>
          <a:noFill/>
          <a:ln>
            <a:noFill/>
          </a:ln>
        </p:spPr>
      </p:pic>
      <p:sp>
        <p:nvSpPr>
          <p:cNvPr id="813" name="Google Shape;813;p65"/>
          <p:cNvSpPr txBox="1"/>
          <p:nvPr/>
        </p:nvSpPr>
        <p:spPr>
          <a:xfrm>
            <a:off x="1312849" y="616425"/>
            <a:ext cx="44652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0"/>
              </a:spcAft>
              <a:buNone/>
            </a:pPr>
            <a:r>
              <a:rPr lang="no" sz="1200">
                <a:solidFill>
                  <a:srgbClr val="12418B"/>
                </a:solidFill>
              </a:rPr>
              <a:t>Europeisk proteksjonisme i en mer likestilt verdensorden</a:t>
            </a:r>
            <a:endParaRPr sz="1200">
              <a:solidFill>
                <a:srgbClr val="12418B"/>
              </a:solidFill>
            </a:endParaRPr>
          </a:p>
          <a:p>
            <a:pPr marL="0" lvl="0" indent="0" algn="l" rtl="0">
              <a:lnSpc>
                <a:spcPct val="115000"/>
              </a:lnSpc>
              <a:spcBef>
                <a:spcPts val="600"/>
              </a:spcBef>
              <a:spcAft>
                <a:spcPts val="0"/>
              </a:spcAft>
              <a:buNone/>
            </a:pPr>
            <a:endParaRPr sz="1200">
              <a:solidFill>
                <a:srgbClr val="12418B"/>
              </a:solidFill>
            </a:endParaRPr>
          </a:p>
          <a:p>
            <a:pPr marL="0" lvl="0" indent="0" algn="l" rtl="0">
              <a:lnSpc>
                <a:spcPct val="115000"/>
              </a:lnSpc>
              <a:spcBef>
                <a:spcPts val="600"/>
              </a:spcBef>
              <a:spcAft>
                <a:spcPts val="600"/>
              </a:spcAft>
              <a:buNone/>
            </a:pPr>
            <a:endParaRPr sz="1200">
              <a:solidFill>
                <a:srgbClr val="12418B"/>
              </a:solidFill>
            </a:endParaRPr>
          </a:p>
        </p:txBody>
      </p:sp>
      <p:sp>
        <p:nvSpPr>
          <p:cNvPr id="814" name="Google Shape;814;p65"/>
          <p:cNvSpPr/>
          <p:nvPr/>
        </p:nvSpPr>
        <p:spPr>
          <a:xfrm>
            <a:off x="993950" y="2243150"/>
            <a:ext cx="2043300" cy="826500"/>
          </a:xfrm>
          <a:prstGeom prst="roundRect">
            <a:avLst>
              <a:gd name="adj" fmla="val 8711"/>
            </a:avLst>
          </a:prstGeom>
          <a:solidFill>
            <a:srgbClr val="F6E4CB"/>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Klimaendringer, befolkningsvekst, levekårsvekst og internasjonal konflikt skaper konkurranse om energi og råvarer.</a:t>
            </a:r>
            <a:endParaRPr sz="900">
              <a:solidFill>
                <a:schemeClr val="dk1"/>
              </a:solidFill>
            </a:endParaRPr>
          </a:p>
        </p:txBody>
      </p:sp>
      <p:sp>
        <p:nvSpPr>
          <p:cNvPr id="815" name="Google Shape;815;p65"/>
          <p:cNvSpPr/>
          <p:nvPr/>
        </p:nvSpPr>
        <p:spPr>
          <a:xfrm>
            <a:off x="1622935" y="3498176"/>
            <a:ext cx="2043300" cy="1140000"/>
          </a:xfrm>
          <a:prstGeom prst="roundRect">
            <a:avLst>
              <a:gd name="adj" fmla="val 8711"/>
            </a:avLst>
          </a:prstGeom>
          <a:solidFill>
            <a:srgbClr val="F3E3EE"/>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Kina danner tettere bånd til land som har ideologiske konflikter med Europa og USA, bl.a. Russland og Brasil, og tar stadig flere beslutninger utenom de internasjonale institusjonene.</a:t>
            </a:r>
            <a:endParaRPr sz="1000" b="1">
              <a:solidFill>
                <a:schemeClr val="dk1"/>
              </a:solidFill>
            </a:endParaRPr>
          </a:p>
        </p:txBody>
      </p:sp>
      <p:sp>
        <p:nvSpPr>
          <p:cNvPr id="816" name="Google Shape;816;p65"/>
          <p:cNvSpPr/>
          <p:nvPr/>
        </p:nvSpPr>
        <p:spPr>
          <a:xfrm>
            <a:off x="1186025" y="4943550"/>
            <a:ext cx="2043300" cy="1096500"/>
          </a:xfrm>
          <a:prstGeom prst="roundRect">
            <a:avLst>
              <a:gd name="adj" fmla="val 8711"/>
            </a:avLst>
          </a:prstGeom>
          <a:solidFill>
            <a:srgbClr val="F3E3EE"/>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EU og NATO er opptatt av å gjenoppbygge etter krigen i Ukraina og skape et mer tydelig europeisk fellesskap, både kulturelt, politisk og militært.</a:t>
            </a:r>
            <a:endParaRPr sz="1000" b="1">
              <a:solidFill>
                <a:schemeClr val="dk1"/>
              </a:solidFill>
            </a:endParaRPr>
          </a:p>
        </p:txBody>
      </p:sp>
      <p:sp>
        <p:nvSpPr>
          <p:cNvPr id="817" name="Google Shape;817;p65"/>
          <p:cNvSpPr/>
          <p:nvPr/>
        </p:nvSpPr>
        <p:spPr>
          <a:xfrm>
            <a:off x="4087198" y="2243145"/>
            <a:ext cx="2043300" cy="1242600"/>
          </a:xfrm>
          <a:prstGeom prst="roundRect">
            <a:avLst>
              <a:gd name="adj" fmla="val 8711"/>
            </a:avLst>
          </a:prstGeom>
          <a:solidFill>
            <a:srgbClr val="F4F2D8"/>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Hongkong har formelt blitt en del av Kina, og Kina annekterer Taiwan på starten av 2030-tallet. Dette skaper en sterk fremvekst av patriotiske holdninger i Europa og vesten, og mindre følelse av skyld overfor andre land.</a:t>
            </a:r>
            <a:endParaRPr sz="900">
              <a:solidFill>
                <a:schemeClr val="dk1"/>
              </a:solidFill>
            </a:endParaRPr>
          </a:p>
        </p:txBody>
      </p:sp>
      <p:sp>
        <p:nvSpPr>
          <p:cNvPr id="818" name="Google Shape;818;p65"/>
          <p:cNvSpPr/>
          <p:nvPr/>
        </p:nvSpPr>
        <p:spPr>
          <a:xfrm>
            <a:off x="4368994" y="3698288"/>
            <a:ext cx="2043300" cy="1316400"/>
          </a:xfrm>
          <a:prstGeom prst="roundRect">
            <a:avLst>
              <a:gd name="adj" fmla="val 8711"/>
            </a:avLst>
          </a:prstGeom>
          <a:solidFill>
            <a:srgbClr val="FED2AD"/>
          </a:solidFill>
          <a:ln>
            <a:noFill/>
          </a:ln>
        </p:spPr>
        <p:txBody>
          <a:bodyPr spcFirstLastPara="1" wrap="square" lIns="90850" tIns="90850" rIns="90850" bIns="90850" anchor="ctr" anchorCtr="0">
            <a:noAutofit/>
          </a:bodyPr>
          <a:lstStyle/>
          <a:p>
            <a:pPr marL="0" lvl="0" indent="0" algn="l" rtl="0">
              <a:spcBef>
                <a:spcPts val="0"/>
              </a:spcBef>
              <a:spcAft>
                <a:spcPts val="0"/>
              </a:spcAft>
              <a:buNone/>
            </a:pPr>
            <a:r>
              <a:rPr lang="no" sz="900">
                <a:solidFill>
                  <a:schemeClr val="dk1"/>
                </a:solidFill>
              </a:rPr>
              <a:t>Handelen mellom Europa og Asia reduseres betydelig. Europa investerer tungt i egen industri, økt beredskap og bærekraft, men må anerkjenne en vedvarende økonomiske stagnering samtidig som de asiatiske økonomiene fortsetter å vokse.  </a:t>
            </a:r>
            <a:endParaRPr sz="900">
              <a:solidFill>
                <a:schemeClr val="dk1"/>
              </a:solidFill>
            </a:endParaRPr>
          </a:p>
        </p:txBody>
      </p:sp>
      <p:sp>
        <p:nvSpPr>
          <p:cNvPr id="819" name="Google Shape;819;p65"/>
          <p:cNvSpPr/>
          <p:nvPr/>
        </p:nvSpPr>
        <p:spPr>
          <a:xfrm>
            <a:off x="4624000" y="5227225"/>
            <a:ext cx="2043300" cy="951900"/>
          </a:xfrm>
          <a:prstGeom prst="roundRect">
            <a:avLst>
              <a:gd name="adj" fmla="val 8711"/>
            </a:avLst>
          </a:prstGeom>
          <a:solidFill>
            <a:srgbClr val="F4F2D8"/>
          </a:solidFill>
          <a:ln>
            <a:noFill/>
          </a:ln>
        </p:spPr>
        <p:txBody>
          <a:bodyPr spcFirstLastPara="1" wrap="square" lIns="90850" tIns="90850" rIns="90850" bIns="90850" anchor="ctr" anchorCtr="0">
            <a:noAutofit/>
          </a:bodyPr>
          <a:lstStyle/>
          <a:p>
            <a:pPr marL="0" lvl="0" indent="0" algn="l" rtl="0">
              <a:spcBef>
                <a:spcPts val="0"/>
              </a:spcBef>
              <a:spcAft>
                <a:spcPts val="0"/>
              </a:spcAft>
              <a:buNone/>
            </a:pPr>
            <a:r>
              <a:rPr lang="no" sz="900">
                <a:solidFill>
                  <a:schemeClr val="dk1"/>
                </a:solidFill>
              </a:rPr>
              <a:t>Det blir en stadig tydeligere felles europeisk identitet og flere land søker medlemskap i både EU og NATO. Norge blir medlem av EU mot slutten av tiåret.</a:t>
            </a:r>
            <a:endParaRPr sz="900">
              <a:solidFill>
                <a:schemeClr val="dk1"/>
              </a:solidFill>
            </a:endParaRPr>
          </a:p>
        </p:txBody>
      </p:sp>
      <p:sp>
        <p:nvSpPr>
          <p:cNvPr id="820" name="Google Shape;820;p65"/>
          <p:cNvSpPr/>
          <p:nvPr/>
        </p:nvSpPr>
        <p:spPr>
          <a:xfrm>
            <a:off x="6973375" y="2243151"/>
            <a:ext cx="2043300" cy="1194000"/>
          </a:xfrm>
          <a:prstGeom prst="roundRect">
            <a:avLst>
              <a:gd name="adj" fmla="val 8711"/>
            </a:avLst>
          </a:prstGeom>
          <a:solidFill>
            <a:srgbClr val="E4F1DB"/>
          </a:solidFill>
          <a:ln>
            <a:noFill/>
          </a:ln>
        </p:spPr>
        <p:txBody>
          <a:bodyPr spcFirstLastPara="1" wrap="square" lIns="90850" tIns="90850" rIns="90850" bIns="90850" anchor="ctr" anchorCtr="0">
            <a:noAutofit/>
          </a:bodyPr>
          <a:lstStyle/>
          <a:p>
            <a:pPr marL="0" lvl="0" indent="0" algn="l" rtl="0">
              <a:spcBef>
                <a:spcPts val="0"/>
              </a:spcBef>
              <a:spcAft>
                <a:spcPts val="0"/>
              </a:spcAft>
              <a:buNone/>
            </a:pPr>
            <a:r>
              <a:rPr lang="no" sz="900">
                <a:solidFill>
                  <a:schemeClr val="dk1"/>
                </a:solidFill>
              </a:rPr>
              <a:t>Klimautfordringer er fremdeles høyt på den politiske agendaen, men manglende globalt samarbeid fører til at de fleste løsningene handler om å håndtere lokale konsekvenser i stedet for å redusere utslipp. </a:t>
            </a:r>
            <a:endParaRPr sz="900">
              <a:solidFill>
                <a:schemeClr val="dk1"/>
              </a:solidFill>
            </a:endParaRPr>
          </a:p>
        </p:txBody>
      </p:sp>
      <p:sp>
        <p:nvSpPr>
          <p:cNvPr id="821" name="Google Shape;821;p65"/>
          <p:cNvSpPr/>
          <p:nvPr/>
        </p:nvSpPr>
        <p:spPr>
          <a:xfrm>
            <a:off x="7717206" y="3565750"/>
            <a:ext cx="1909800" cy="1401600"/>
          </a:xfrm>
          <a:prstGeom prst="roundRect">
            <a:avLst>
              <a:gd name="adj" fmla="val 8711"/>
            </a:avLst>
          </a:prstGeom>
          <a:solidFill>
            <a:srgbClr val="F4F2D8"/>
          </a:solidFill>
          <a:ln>
            <a:noFill/>
          </a:ln>
        </p:spPr>
        <p:txBody>
          <a:bodyPr spcFirstLastPara="1" wrap="square" lIns="90850" tIns="90850" rIns="90850" bIns="90850" anchor="ctr" anchorCtr="0">
            <a:noAutofit/>
          </a:bodyPr>
          <a:lstStyle/>
          <a:p>
            <a:pPr marL="0" lvl="0" indent="0" algn="l" rtl="0">
              <a:spcBef>
                <a:spcPts val="0"/>
              </a:spcBef>
              <a:spcAft>
                <a:spcPts val="0"/>
              </a:spcAft>
              <a:buNone/>
            </a:pPr>
            <a:r>
              <a:rPr lang="no" sz="900">
                <a:solidFill>
                  <a:schemeClr val="dk1"/>
                </a:solidFill>
              </a:rPr>
              <a:t>EU får en stadig større innflytelse i den europeiske samfunns- og næringsutviklingen. Spørsmål om demokrati og kapitalisme skaper stor splid i befolkningen, drevet av en følelse blant mange om at utviklingen ikke går rett vei. </a:t>
            </a:r>
            <a:endParaRPr sz="900">
              <a:solidFill>
                <a:schemeClr val="dk1"/>
              </a:solidFill>
            </a:endParaRPr>
          </a:p>
        </p:txBody>
      </p:sp>
      <p:sp>
        <p:nvSpPr>
          <p:cNvPr id="822" name="Google Shape;822;p65"/>
          <p:cNvSpPr/>
          <p:nvPr/>
        </p:nvSpPr>
        <p:spPr>
          <a:xfrm>
            <a:off x="7241775" y="5095949"/>
            <a:ext cx="2271300" cy="1401600"/>
          </a:xfrm>
          <a:prstGeom prst="roundRect">
            <a:avLst>
              <a:gd name="adj" fmla="val 8711"/>
            </a:avLst>
          </a:prstGeom>
          <a:solidFill>
            <a:srgbClr val="BBDEF6"/>
          </a:solidFill>
          <a:ln>
            <a:noFill/>
          </a:ln>
        </p:spPr>
        <p:txBody>
          <a:bodyPr spcFirstLastPara="1" wrap="square" lIns="90850" tIns="90850" rIns="90850" bIns="90850" anchor="ctr" anchorCtr="0">
            <a:noAutofit/>
          </a:bodyPr>
          <a:lstStyle/>
          <a:p>
            <a:pPr marL="0" lvl="0" indent="0" algn="l" rtl="0">
              <a:spcBef>
                <a:spcPts val="0"/>
              </a:spcBef>
              <a:spcAft>
                <a:spcPts val="0"/>
              </a:spcAft>
              <a:buNone/>
            </a:pPr>
            <a:r>
              <a:rPr lang="no" sz="900">
                <a:solidFill>
                  <a:schemeClr val="dk1"/>
                </a:solidFill>
              </a:rPr>
              <a:t>Det vokser frem et teknologisk kappløp om digitale og kunstig intelligente løsninger, både av økonomiske og militære hensyn. Gjennom både oppkjøp, egen utvikling og nasjonalisering av etablerte virksomheter, tar europeiske myndigheter stadig større kontroll over digitale arenaer. </a:t>
            </a:r>
            <a:endParaRPr sz="9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2418B"/>
        </a:solidFill>
        <a:effectLst/>
      </p:bgPr>
    </p:bg>
    <p:spTree>
      <p:nvGrpSpPr>
        <p:cNvPr id="1" name="Shape 826"/>
        <p:cNvGrpSpPr/>
        <p:nvPr/>
      </p:nvGrpSpPr>
      <p:grpSpPr>
        <a:xfrm>
          <a:off x="0" y="0"/>
          <a:ext cx="0" cy="0"/>
          <a:chOff x="0" y="0"/>
          <a:chExt cx="0" cy="0"/>
        </a:xfrm>
      </p:grpSpPr>
      <p:sp>
        <p:nvSpPr>
          <p:cNvPr id="827" name="Google Shape;827;p66"/>
          <p:cNvSpPr txBox="1"/>
          <p:nvPr/>
        </p:nvSpPr>
        <p:spPr>
          <a:xfrm>
            <a:off x="625450" y="3566863"/>
            <a:ext cx="9114600" cy="850200"/>
          </a:xfrm>
          <a:prstGeom prst="rect">
            <a:avLst/>
          </a:prstGeom>
          <a:noFill/>
          <a:ln>
            <a:noFill/>
          </a:ln>
        </p:spPr>
        <p:txBody>
          <a:bodyPr spcFirstLastPara="1" wrap="square" lIns="100800" tIns="100800" rIns="100800" bIns="100800" anchor="t" anchorCtr="0">
            <a:spAutoFit/>
          </a:bodyPr>
          <a:lstStyle/>
          <a:p>
            <a:pPr marL="0" lvl="0" indent="0" algn="l" rtl="0">
              <a:spcBef>
                <a:spcPts val="0"/>
              </a:spcBef>
              <a:spcAft>
                <a:spcPts val="0"/>
              </a:spcAft>
              <a:buNone/>
            </a:pPr>
            <a:r>
              <a:rPr lang="no" sz="4200" b="1">
                <a:solidFill>
                  <a:schemeClr val="lt1"/>
                </a:solidFill>
              </a:rPr>
              <a:t>Underlag for å drøfte fremtiden</a:t>
            </a:r>
            <a:endParaRPr sz="4200" b="1">
              <a:solidFill>
                <a:schemeClr val="lt1"/>
              </a:solidFill>
            </a:endParaRPr>
          </a:p>
        </p:txBody>
      </p:sp>
      <p:sp>
        <p:nvSpPr>
          <p:cNvPr id="828" name="Google Shape;828;p66"/>
          <p:cNvSpPr txBox="1"/>
          <p:nvPr/>
        </p:nvSpPr>
        <p:spPr>
          <a:xfrm>
            <a:off x="625450" y="3142925"/>
            <a:ext cx="3268200" cy="388200"/>
          </a:xfrm>
          <a:prstGeom prst="rect">
            <a:avLst/>
          </a:prstGeom>
          <a:noFill/>
          <a:ln>
            <a:noFill/>
          </a:ln>
        </p:spPr>
        <p:txBody>
          <a:bodyPr spcFirstLastPara="1" wrap="square" lIns="100800" tIns="100800" rIns="100800" bIns="100800" anchor="t" anchorCtr="0">
            <a:spAutoFit/>
          </a:bodyPr>
          <a:lstStyle/>
          <a:p>
            <a:pPr marL="0" lvl="0" indent="0" algn="l" rtl="0">
              <a:spcBef>
                <a:spcPts val="0"/>
              </a:spcBef>
              <a:spcAft>
                <a:spcPts val="0"/>
              </a:spcAft>
              <a:buNone/>
            </a:pPr>
            <a:r>
              <a:rPr lang="no" sz="1200" b="1" i="1" u="sng">
                <a:solidFill>
                  <a:schemeClr val="lt1"/>
                </a:solidFill>
              </a:rPr>
              <a:t>Vedlegg – “En reise mot 2050”</a:t>
            </a:r>
            <a:endParaRPr sz="1200" b="1" i="1" u="sng">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F1DB"/>
        </a:solidFill>
        <a:effectLst/>
      </p:bgPr>
    </p:bg>
    <p:spTree>
      <p:nvGrpSpPr>
        <p:cNvPr id="1" name="Shape 832"/>
        <p:cNvGrpSpPr/>
        <p:nvPr/>
      </p:nvGrpSpPr>
      <p:grpSpPr>
        <a:xfrm>
          <a:off x="0" y="0"/>
          <a:ext cx="0" cy="0"/>
          <a:chOff x="0" y="0"/>
          <a:chExt cx="0" cy="0"/>
        </a:xfrm>
      </p:grpSpPr>
      <p:sp>
        <p:nvSpPr>
          <p:cNvPr id="833" name="Google Shape;833;p67"/>
          <p:cNvSpPr txBox="1"/>
          <p:nvPr/>
        </p:nvSpPr>
        <p:spPr>
          <a:xfrm>
            <a:off x="7995390" y="77825"/>
            <a:ext cx="2604000" cy="326700"/>
          </a:xfrm>
          <a:prstGeom prst="rect">
            <a:avLst/>
          </a:prstGeom>
          <a:noFill/>
          <a:ln>
            <a:noFill/>
          </a:ln>
        </p:spPr>
        <p:txBody>
          <a:bodyPr spcFirstLastPara="1" wrap="square" lIns="100800" tIns="100800" rIns="100800" bIns="100800" anchor="t" anchorCtr="0">
            <a:spAutoFit/>
          </a:bodyPr>
          <a:lstStyle/>
          <a:p>
            <a:pPr marL="0" lvl="0" indent="0" algn="r" rtl="0">
              <a:lnSpc>
                <a:spcPct val="100000"/>
              </a:lnSpc>
              <a:spcBef>
                <a:spcPts val="0"/>
              </a:spcBef>
              <a:spcAft>
                <a:spcPts val="0"/>
              </a:spcAft>
              <a:buNone/>
            </a:pPr>
            <a:r>
              <a:rPr lang="no" sz="800" i="1">
                <a:solidFill>
                  <a:srgbClr val="12418B"/>
                </a:solidFill>
              </a:rPr>
              <a:t>Underlag 1 – skriv dette ut i A4 eller A3 format</a:t>
            </a:r>
            <a:endParaRPr sz="800" i="1">
              <a:solidFill>
                <a:srgbClr val="393348"/>
              </a:solidFill>
            </a:endParaRPr>
          </a:p>
        </p:txBody>
      </p:sp>
      <p:sp>
        <p:nvSpPr>
          <p:cNvPr id="834" name="Google Shape;834;p67"/>
          <p:cNvSpPr txBox="1"/>
          <p:nvPr/>
        </p:nvSpPr>
        <p:spPr>
          <a:xfrm>
            <a:off x="625450" y="491469"/>
            <a:ext cx="9706200" cy="4806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sz="1800" b="1">
                <a:solidFill>
                  <a:srgbClr val="12418B"/>
                </a:solidFill>
              </a:rPr>
              <a:t>Plasser fremtidshistorier i matrisen og velg én eller flere som dere ønsker å diskutere</a:t>
            </a:r>
            <a:endParaRPr sz="1800" b="1">
              <a:solidFill>
                <a:srgbClr val="393348"/>
              </a:solidFill>
            </a:endParaRPr>
          </a:p>
        </p:txBody>
      </p:sp>
      <p:sp>
        <p:nvSpPr>
          <p:cNvPr id="835" name="Google Shape;835;p67"/>
          <p:cNvSpPr txBox="1"/>
          <p:nvPr/>
        </p:nvSpPr>
        <p:spPr>
          <a:xfrm>
            <a:off x="625450" y="4374475"/>
            <a:ext cx="957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200" b="1">
                <a:solidFill>
                  <a:srgbClr val="12418B"/>
                </a:solidFill>
              </a:rPr>
              <a:t>Kjente temaer</a:t>
            </a:r>
            <a:endParaRPr sz="1200" b="1">
              <a:solidFill>
                <a:srgbClr val="12418B"/>
              </a:solidFill>
            </a:endParaRPr>
          </a:p>
        </p:txBody>
      </p:sp>
      <p:cxnSp>
        <p:nvCxnSpPr>
          <p:cNvPr id="836" name="Google Shape;836;p67"/>
          <p:cNvCxnSpPr/>
          <p:nvPr/>
        </p:nvCxnSpPr>
        <p:spPr>
          <a:xfrm>
            <a:off x="5329800" y="1211175"/>
            <a:ext cx="0" cy="5960100"/>
          </a:xfrm>
          <a:prstGeom prst="straightConnector1">
            <a:avLst/>
          </a:prstGeom>
          <a:noFill/>
          <a:ln w="9525" cap="flat" cmpd="sng">
            <a:solidFill>
              <a:srgbClr val="12418B"/>
            </a:solidFill>
            <a:prstDash val="solid"/>
            <a:round/>
            <a:headEnd type="triangle" w="med" len="med"/>
            <a:tailEnd type="triangle" w="med" len="med"/>
          </a:ln>
        </p:spPr>
      </p:cxnSp>
      <p:cxnSp>
        <p:nvCxnSpPr>
          <p:cNvPr id="837" name="Google Shape;837;p67"/>
          <p:cNvCxnSpPr/>
          <p:nvPr/>
        </p:nvCxnSpPr>
        <p:spPr>
          <a:xfrm rot="10800000">
            <a:off x="715350" y="4320175"/>
            <a:ext cx="9228900" cy="0"/>
          </a:xfrm>
          <a:prstGeom prst="straightConnector1">
            <a:avLst/>
          </a:prstGeom>
          <a:noFill/>
          <a:ln w="9525" cap="flat" cmpd="sng">
            <a:solidFill>
              <a:srgbClr val="12418B"/>
            </a:solidFill>
            <a:prstDash val="solid"/>
            <a:round/>
            <a:headEnd type="triangle" w="med" len="med"/>
            <a:tailEnd type="triangle" w="med" len="med"/>
          </a:ln>
        </p:spPr>
      </p:cxnSp>
      <p:sp>
        <p:nvSpPr>
          <p:cNvPr id="838" name="Google Shape;838;p67"/>
          <p:cNvSpPr txBox="1"/>
          <p:nvPr/>
        </p:nvSpPr>
        <p:spPr>
          <a:xfrm>
            <a:off x="8577212" y="4374476"/>
            <a:ext cx="14493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no" sz="1200" b="1">
                <a:solidFill>
                  <a:srgbClr val="12418B"/>
                </a:solidFill>
              </a:rPr>
              <a:t>Ukjente </a:t>
            </a:r>
            <a:endParaRPr sz="1200" b="1">
              <a:solidFill>
                <a:srgbClr val="12418B"/>
              </a:solidFill>
            </a:endParaRPr>
          </a:p>
          <a:p>
            <a:pPr marL="0" lvl="0" indent="0" algn="r" rtl="0">
              <a:spcBef>
                <a:spcPts val="0"/>
              </a:spcBef>
              <a:spcAft>
                <a:spcPts val="0"/>
              </a:spcAft>
              <a:buNone/>
            </a:pPr>
            <a:r>
              <a:rPr lang="no" sz="1200" b="1">
                <a:solidFill>
                  <a:srgbClr val="12418B"/>
                </a:solidFill>
              </a:rPr>
              <a:t>temaer</a:t>
            </a:r>
            <a:endParaRPr sz="1200" b="1">
              <a:solidFill>
                <a:srgbClr val="12418B"/>
              </a:solidFill>
            </a:endParaRPr>
          </a:p>
        </p:txBody>
      </p:sp>
      <p:sp>
        <p:nvSpPr>
          <p:cNvPr id="839" name="Google Shape;839;p67"/>
          <p:cNvSpPr txBox="1"/>
          <p:nvPr/>
        </p:nvSpPr>
        <p:spPr>
          <a:xfrm>
            <a:off x="5398602" y="1104425"/>
            <a:ext cx="169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200" b="1">
                <a:solidFill>
                  <a:srgbClr val="12418B"/>
                </a:solidFill>
              </a:rPr>
              <a:t>Høy relevans for oss</a:t>
            </a:r>
            <a:endParaRPr sz="1200" b="1">
              <a:solidFill>
                <a:srgbClr val="12418B"/>
              </a:solidFill>
            </a:endParaRPr>
          </a:p>
        </p:txBody>
      </p:sp>
      <p:sp>
        <p:nvSpPr>
          <p:cNvPr id="840" name="Google Shape;840;p67"/>
          <p:cNvSpPr txBox="1"/>
          <p:nvPr/>
        </p:nvSpPr>
        <p:spPr>
          <a:xfrm>
            <a:off x="5398602" y="6924100"/>
            <a:ext cx="169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200" b="1">
                <a:solidFill>
                  <a:srgbClr val="12418B"/>
                </a:solidFill>
              </a:rPr>
              <a:t>Lite relevans for oss</a:t>
            </a:r>
            <a:endParaRPr sz="1200" b="1">
              <a:solidFill>
                <a:srgbClr val="12418B"/>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4F1DB"/>
        </a:solidFill>
        <a:effectLst/>
      </p:bgPr>
    </p:bg>
    <p:spTree>
      <p:nvGrpSpPr>
        <p:cNvPr id="1" name="Shape 844"/>
        <p:cNvGrpSpPr/>
        <p:nvPr/>
      </p:nvGrpSpPr>
      <p:grpSpPr>
        <a:xfrm>
          <a:off x="0" y="0"/>
          <a:ext cx="0" cy="0"/>
          <a:chOff x="0" y="0"/>
          <a:chExt cx="0" cy="0"/>
        </a:xfrm>
      </p:grpSpPr>
      <p:sp>
        <p:nvSpPr>
          <p:cNvPr id="845" name="Google Shape;845;p68"/>
          <p:cNvSpPr/>
          <p:nvPr/>
        </p:nvSpPr>
        <p:spPr>
          <a:xfrm>
            <a:off x="5264324" y="3434875"/>
            <a:ext cx="4758000" cy="17190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8"/>
          <p:cNvSpPr/>
          <p:nvPr/>
        </p:nvSpPr>
        <p:spPr>
          <a:xfrm>
            <a:off x="5264324" y="5341925"/>
            <a:ext cx="4758000" cy="17190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8"/>
          <p:cNvSpPr/>
          <p:nvPr/>
        </p:nvSpPr>
        <p:spPr>
          <a:xfrm>
            <a:off x="726875" y="1527825"/>
            <a:ext cx="2109000" cy="55329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8"/>
          <p:cNvSpPr/>
          <p:nvPr/>
        </p:nvSpPr>
        <p:spPr>
          <a:xfrm>
            <a:off x="2834524" y="1527825"/>
            <a:ext cx="2263500" cy="55329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8"/>
          <p:cNvSpPr/>
          <p:nvPr/>
        </p:nvSpPr>
        <p:spPr>
          <a:xfrm>
            <a:off x="5264300" y="1527825"/>
            <a:ext cx="4758000" cy="17190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8"/>
          <p:cNvSpPr/>
          <p:nvPr/>
        </p:nvSpPr>
        <p:spPr>
          <a:xfrm>
            <a:off x="6029925" y="691074"/>
            <a:ext cx="3992400" cy="338700"/>
          </a:xfrm>
          <a:prstGeom prst="rect">
            <a:avLst/>
          </a:prstGeom>
          <a:noFill/>
          <a:ln w="9525" cap="flat" cmpd="sng">
            <a:solidFill>
              <a:srgbClr val="12418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68"/>
          <p:cNvGrpSpPr/>
          <p:nvPr/>
        </p:nvGrpSpPr>
        <p:grpSpPr>
          <a:xfrm>
            <a:off x="308702" y="3878557"/>
            <a:ext cx="831441" cy="831426"/>
            <a:chOff x="4351213" y="3356709"/>
            <a:chExt cx="1188623" cy="1188600"/>
          </a:xfrm>
        </p:grpSpPr>
        <p:sp>
          <p:nvSpPr>
            <p:cNvPr id="852" name="Google Shape;852;p68"/>
            <p:cNvSpPr/>
            <p:nvPr/>
          </p:nvSpPr>
          <p:spPr>
            <a:xfrm>
              <a:off x="4351213" y="3356709"/>
              <a:ext cx="1188600" cy="1188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3" name="Google Shape;853;p68"/>
            <p:cNvPicPr preferRelativeResize="0"/>
            <p:nvPr/>
          </p:nvPicPr>
          <p:blipFill>
            <a:blip r:embed="rId3">
              <a:alphaModFix/>
            </a:blip>
            <a:stretch>
              <a:fillRect/>
            </a:stretch>
          </p:blipFill>
          <p:spPr>
            <a:xfrm>
              <a:off x="4351236" y="3410654"/>
              <a:ext cx="1188599" cy="1080722"/>
            </a:xfrm>
            <a:prstGeom prst="rect">
              <a:avLst/>
            </a:prstGeom>
            <a:noFill/>
            <a:ln>
              <a:noFill/>
            </a:ln>
          </p:spPr>
        </p:pic>
      </p:grpSp>
      <p:sp>
        <p:nvSpPr>
          <p:cNvPr id="854" name="Google Shape;854;p68"/>
          <p:cNvSpPr txBox="1"/>
          <p:nvPr/>
        </p:nvSpPr>
        <p:spPr>
          <a:xfrm>
            <a:off x="625450" y="481650"/>
            <a:ext cx="3992400" cy="7578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sz="1800" b="1" dirty="0">
                <a:solidFill>
                  <a:srgbClr val="12418B"/>
                </a:solidFill>
              </a:rPr>
              <a:t>Hva betyr det for oss i kommunen eller fylkeskommunen?</a:t>
            </a:r>
            <a:endParaRPr sz="1800" b="1" dirty="0">
              <a:solidFill>
                <a:srgbClr val="393348"/>
              </a:solidFill>
            </a:endParaRPr>
          </a:p>
        </p:txBody>
      </p:sp>
      <p:sp>
        <p:nvSpPr>
          <p:cNvPr id="855" name="Google Shape;855;p68"/>
          <p:cNvSpPr txBox="1"/>
          <p:nvPr/>
        </p:nvSpPr>
        <p:spPr>
          <a:xfrm>
            <a:off x="6042028" y="698999"/>
            <a:ext cx="1161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900">
                <a:solidFill>
                  <a:srgbClr val="12418B"/>
                </a:solidFill>
              </a:rPr>
              <a:t>Fremtidshistorie:</a:t>
            </a:r>
            <a:endParaRPr sz="900">
              <a:solidFill>
                <a:srgbClr val="12418B"/>
              </a:solidFill>
            </a:endParaRPr>
          </a:p>
        </p:txBody>
      </p:sp>
      <p:sp>
        <p:nvSpPr>
          <p:cNvPr id="856" name="Google Shape;856;p68"/>
          <p:cNvSpPr txBox="1"/>
          <p:nvPr/>
        </p:nvSpPr>
        <p:spPr>
          <a:xfrm>
            <a:off x="788947" y="1573200"/>
            <a:ext cx="1620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a:solidFill>
                  <a:srgbClr val="12418B"/>
                </a:solidFill>
              </a:rPr>
              <a:t>Styring og ledelse</a:t>
            </a:r>
            <a:endParaRPr sz="1000" b="1">
              <a:solidFill>
                <a:srgbClr val="12418B"/>
              </a:solidFill>
            </a:endParaRPr>
          </a:p>
        </p:txBody>
      </p:sp>
      <p:sp>
        <p:nvSpPr>
          <p:cNvPr id="857" name="Google Shape;857;p68"/>
          <p:cNvSpPr txBox="1"/>
          <p:nvPr/>
        </p:nvSpPr>
        <p:spPr>
          <a:xfrm>
            <a:off x="5305876" y="3467149"/>
            <a:ext cx="3488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a:solidFill>
                  <a:srgbClr val="12418B"/>
                </a:solidFill>
              </a:rPr>
              <a:t>Innbyggermedvirkning og demokratiske prosesser</a:t>
            </a:r>
            <a:endParaRPr sz="1000" b="1">
              <a:solidFill>
                <a:srgbClr val="12418B"/>
              </a:solidFill>
            </a:endParaRPr>
          </a:p>
        </p:txBody>
      </p:sp>
      <p:sp>
        <p:nvSpPr>
          <p:cNvPr id="858" name="Google Shape;858;p68"/>
          <p:cNvSpPr txBox="1"/>
          <p:nvPr/>
        </p:nvSpPr>
        <p:spPr>
          <a:xfrm>
            <a:off x="5305876" y="5385486"/>
            <a:ext cx="2023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a:solidFill>
                  <a:srgbClr val="12418B"/>
                </a:solidFill>
              </a:rPr>
              <a:t>Lokalsamfunnsutvikling</a:t>
            </a:r>
            <a:endParaRPr sz="1000" b="1">
              <a:solidFill>
                <a:srgbClr val="12418B"/>
              </a:solidFill>
            </a:endParaRPr>
          </a:p>
        </p:txBody>
      </p:sp>
      <p:sp>
        <p:nvSpPr>
          <p:cNvPr id="859" name="Google Shape;859;p68"/>
          <p:cNvSpPr txBox="1"/>
          <p:nvPr/>
        </p:nvSpPr>
        <p:spPr>
          <a:xfrm>
            <a:off x="5305876" y="1573191"/>
            <a:ext cx="2341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a:solidFill>
                  <a:srgbClr val="12418B"/>
                </a:solidFill>
              </a:rPr>
              <a:t>Tjenesteutvikling</a:t>
            </a:r>
            <a:endParaRPr sz="1000" b="1">
              <a:solidFill>
                <a:srgbClr val="12418B"/>
              </a:solidFill>
            </a:endParaRPr>
          </a:p>
        </p:txBody>
      </p:sp>
      <p:sp>
        <p:nvSpPr>
          <p:cNvPr id="860" name="Google Shape;860;p68"/>
          <p:cNvSpPr txBox="1"/>
          <p:nvPr/>
        </p:nvSpPr>
        <p:spPr>
          <a:xfrm>
            <a:off x="2896876" y="1573200"/>
            <a:ext cx="1931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a:solidFill>
                  <a:srgbClr val="12418B"/>
                </a:solidFill>
              </a:rPr>
              <a:t>Arbeidsmåter: prosesser, kompetanse og samarbeid</a:t>
            </a:r>
            <a:endParaRPr sz="1000" b="1">
              <a:solidFill>
                <a:srgbClr val="12418B"/>
              </a:solidFill>
            </a:endParaRPr>
          </a:p>
        </p:txBody>
      </p:sp>
      <p:sp>
        <p:nvSpPr>
          <p:cNvPr id="861" name="Google Shape;861;p68"/>
          <p:cNvSpPr txBox="1"/>
          <p:nvPr/>
        </p:nvSpPr>
        <p:spPr>
          <a:xfrm>
            <a:off x="7995390" y="77825"/>
            <a:ext cx="2604000" cy="326700"/>
          </a:xfrm>
          <a:prstGeom prst="rect">
            <a:avLst/>
          </a:prstGeom>
          <a:noFill/>
          <a:ln>
            <a:noFill/>
          </a:ln>
        </p:spPr>
        <p:txBody>
          <a:bodyPr spcFirstLastPara="1" wrap="square" lIns="100800" tIns="100800" rIns="100800" bIns="100800" anchor="t" anchorCtr="0">
            <a:spAutoFit/>
          </a:bodyPr>
          <a:lstStyle/>
          <a:p>
            <a:pPr marL="0" lvl="0" indent="0" algn="r" rtl="0">
              <a:lnSpc>
                <a:spcPct val="100000"/>
              </a:lnSpc>
              <a:spcBef>
                <a:spcPts val="0"/>
              </a:spcBef>
              <a:spcAft>
                <a:spcPts val="0"/>
              </a:spcAft>
              <a:buNone/>
            </a:pPr>
            <a:r>
              <a:rPr lang="no" sz="800" i="1">
                <a:solidFill>
                  <a:srgbClr val="12418B"/>
                </a:solidFill>
              </a:rPr>
              <a:t>Underlag 2 – skriv dette ut i A4 eller A3 format</a:t>
            </a:r>
            <a:endParaRPr sz="800" i="1">
              <a:solidFill>
                <a:srgbClr val="393348"/>
              </a:solidFill>
            </a:endParaRPr>
          </a:p>
        </p:txBody>
      </p:sp>
      <p:cxnSp>
        <p:nvCxnSpPr>
          <p:cNvPr id="862" name="Google Shape;862;p68"/>
          <p:cNvCxnSpPr/>
          <p:nvPr/>
        </p:nvCxnSpPr>
        <p:spPr>
          <a:xfrm>
            <a:off x="4980223" y="2425207"/>
            <a:ext cx="459300" cy="0"/>
          </a:xfrm>
          <a:prstGeom prst="straightConnector1">
            <a:avLst/>
          </a:prstGeom>
          <a:noFill/>
          <a:ln w="9525" cap="flat" cmpd="sng">
            <a:solidFill>
              <a:srgbClr val="12418B"/>
            </a:solidFill>
            <a:prstDash val="solid"/>
            <a:round/>
            <a:headEnd type="none" w="med" len="med"/>
            <a:tailEnd type="triangle" w="med" len="med"/>
          </a:ln>
        </p:spPr>
      </p:cxnSp>
      <p:cxnSp>
        <p:nvCxnSpPr>
          <p:cNvPr id="863" name="Google Shape;863;p68"/>
          <p:cNvCxnSpPr/>
          <p:nvPr/>
        </p:nvCxnSpPr>
        <p:spPr>
          <a:xfrm>
            <a:off x="4980223" y="4310107"/>
            <a:ext cx="459300" cy="0"/>
          </a:xfrm>
          <a:prstGeom prst="straightConnector1">
            <a:avLst/>
          </a:prstGeom>
          <a:noFill/>
          <a:ln w="9525" cap="flat" cmpd="sng">
            <a:solidFill>
              <a:srgbClr val="12418B"/>
            </a:solidFill>
            <a:prstDash val="solid"/>
            <a:round/>
            <a:headEnd type="none" w="med" len="med"/>
            <a:tailEnd type="triangle" w="med" len="med"/>
          </a:ln>
        </p:spPr>
      </p:cxnSp>
      <p:cxnSp>
        <p:nvCxnSpPr>
          <p:cNvPr id="864" name="Google Shape;864;p68"/>
          <p:cNvCxnSpPr/>
          <p:nvPr/>
        </p:nvCxnSpPr>
        <p:spPr>
          <a:xfrm>
            <a:off x="4980223" y="6217257"/>
            <a:ext cx="459300" cy="0"/>
          </a:xfrm>
          <a:prstGeom prst="straightConnector1">
            <a:avLst/>
          </a:prstGeom>
          <a:noFill/>
          <a:ln w="9525" cap="flat" cmpd="sng">
            <a:solidFill>
              <a:srgbClr val="12418B"/>
            </a:solidFill>
            <a:prstDash val="solid"/>
            <a:round/>
            <a:headEnd type="none" w="med" len="med"/>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4F1DB"/>
        </a:solidFill>
        <a:effectLst/>
      </p:bgPr>
    </p:bg>
    <p:spTree>
      <p:nvGrpSpPr>
        <p:cNvPr id="1" name="Shape 868"/>
        <p:cNvGrpSpPr/>
        <p:nvPr/>
      </p:nvGrpSpPr>
      <p:grpSpPr>
        <a:xfrm>
          <a:off x="0" y="0"/>
          <a:ext cx="0" cy="0"/>
          <a:chOff x="0" y="0"/>
          <a:chExt cx="0" cy="0"/>
        </a:xfrm>
      </p:grpSpPr>
      <p:sp>
        <p:nvSpPr>
          <p:cNvPr id="869" name="Google Shape;869;p69"/>
          <p:cNvSpPr/>
          <p:nvPr/>
        </p:nvSpPr>
        <p:spPr>
          <a:xfrm>
            <a:off x="7203925" y="1527825"/>
            <a:ext cx="2818200" cy="55329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9"/>
          <p:cNvSpPr/>
          <p:nvPr/>
        </p:nvSpPr>
        <p:spPr>
          <a:xfrm>
            <a:off x="732775" y="1527825"/>
            <a:ext cx="2818200" cy="55329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9"/>
          <p:cNvSpPr txBox="1"/>
          <p:nvPr/>
        </p:nvSpPr>
        <p:spPr>
          <a:xfrm>
            <a:off x="786557" y="1579050"/>
            <a:ext cx="1656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a:solidFill>
                  <a:srgbClr val="12418B"/>
                </a:solidFill>
              </a:rPr>
              <a:t>Innbyggere</a:t>
            </a:r>
            <a:endParaRPr sz="1000" b="1">
              <a:solidFill>
                <a:srgbClr val="12418B"/>
              </a:solidFill>
            </a:endParaRPr>
          </a:p>
        </p:txBody>
      </p:sp>
      <p:sp>
        <p:nvSpPr>
          <p:cNvPr id="872" name="Google Shape;872;p69"/>
          <p:cNvSpPr txBox="1"/>
          <p:nvPr/>
        </p:nvSpPr>
        <p:spPr>
          <a:xfrm>
            <a:off x="7261444" y="1579047"/>
            <a:ext cx="2101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a:solidFill>
                  <a:srgbClr val="12418B"/>
                </a:solidFill>
              </a:rPr>
              <a:t>Kommunen/fylkeskommunen</a:t>
            </a:r>
            <a:endParaRPr sz="1000" b="1">
              <a:solidFill>
                <a:srgbClr val="12418B"/>
              </a:solidFill>
            </a:endParaRPr>
          </a:p>
        </p:txBody>
      </p:sp>
      <p:sp>
        <p:nvSpPr>
          <p:cNvPr id="873" name="Google Shape;873;p69"/>
          <p:cNvSpPr/>
          <p:nvPr/>
        </p:nvSpPr>
        <p:spPr>
          <a:xfrm>
            <a:off x="3735625" y="1527825"/>
            <a:ext cx="3280800" cy="18873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9"/>
          <p:cNvSpPr txBox="1"/>
          <p:nvPr/>
        </p:nvSpPr>
        <p:spPr>
          <a:xfrm>
            <a:off x="3781613" y="1579050"/>
            <a:ext cx="1904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a:solidFill>
                  <a:srgbClr val="12418B"/>
                </a:solidFill>
              </a:rPr>
              <a:t>Lokalt næringsliv</a:t>
            </a:r>
            <a:endParaRPr sz="1000" b="1">
              <a:solidFill>
                <a:srgbClr val="12418B"/>
              </a:solidFill>
            </a:endParaRPr>
          </a:p>
        </p:txBody>
      </p:sp>
      <p:sp>
        <p:nvSpPr>
          <p:cNvPr id="875" name="Google Shape;875;p69"/>
          <p:cNvSpPr/>
          <p:nvPr/>
        </p:nvSpPr>
        <p:spPr>
          <a:xfrm>
            <a:off x="3735625" y="3599325"/>
            <a:ext cx="3280800" cy="16386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9"/>
          <p:cNvSpPr/>
          <p:nvPr/>
        </p:nvSpPr>
        <p:spPr>
          <a:xfrm>
            <a:off x="3735625" y="5422125"/>
            <a:ext cx="3280800" cy="1638600"/>
          </a:xfrm>
          <a:prstGeom prst="rect">
            <a:avLst/>
          </a:pr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9"/>
          <p:cNvSpPr txBox="1"/>
          <p:nvPr/>
        </p:nvSpPr>
        <p:spPr>
          <a:xfrm>
            <a:off x="3781613" y="3644150"/>
            <a:ext cx="1365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a:solidFill>
                  <a:srgbClr val="12418B"/>
                </a:solidFill>
              </a:rPr>
              <a:t>Frivillighet</a:t>
            </a:r>
            <a:endParaRPr sz="1000" b="1">
              <a:solidFill>
                <a:srgbClr val="12418B"/>
              </a:solidFill>
            </a:endParaRPr>
          </a:p>
        </p:txBody>
      </p:sp>
      <p:sp>
        <p:nvSpPr>
          <p:cNvPr id="878" name="Google Shape;878;p69"/>
          <p:cNvSpPr txBox="1"/>
          <p:nvPr/>
        </p:nvSpPr>
        <p:spPr>
          <a:xfrm>
            <a:off x="3781613" y="5478575"/>
            <a:ext cx="1041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a:solidFill>
                  <a:srgbClr val="12418B"/>
                </a:solidFill>
              </a:rPr>
              <a:t>Andre</a:t>
            </a:r>
            <a:endParaRPr sz="1000" b="1">
              <a:solidFill>
                <a:srgbClr val="12418B"/>
              </a:solidFill>
            </a:endParaRPr>
          </a:p>
        </p:txBody>
      </p:sp>
      <p:sp>
        <p:nvSpPr>
          <p:cNvPr id="879" name="Google Shape;879;p69"/>
          <p:cNvSpPr/>
          <p:nvPr/>
        </p:nvSpPr>
        <p:spPr>
          <a:xfrm>
            <a:off x="6029925" y="691074"/>
            <a:ext cx="3992400" cy="338700"/>
          </a:xfrm>
          <a:prstGeom prst="rect">
            <a:avLst/>
          </a:prstGeom>
          <a:noFill/>
          <a:ln w="9525" cap="flat" cmpd="sng">
            <a:solidFill>
              <a:srgbClr val="12418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9"/>
          <p:cNvSpPr txBox="1"/>
          <p:nvPr/>
        </p:nvSpPr>
        <p:spPr>
          <a:xfrm>
            <a:off x="625450" y="467725"/>
            <a:ext cx="4797300" cy="7578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sz="1800" b="1">
                <a:solidFill>
                  <a:srgbClr val="12418B"/>
                </a:solidFill>
              </a:rPr>
              <a:t>Hva betyr det for ulike aktører i vårt lokalsamfunn?</a:t>
            </a:r>
            <a:endParaRPr sz="1800" b="1">
              <a:solidFill>
                <a:srgbClr val="393348"/>
              </a:solidFill>
            </a:endParaRPr>
          </a:p>
        </p:txBody>
      </p:sp>
      <p:sp>
        <p:nvSpPr>
          <p:cNvPr id="881" name="Google Shape;881;p69"/>
          <p:cNvSpPr txBox="1"/>
          <p:nvPr/>
        </p:nvSpPr>
        <p:spPr>
          <a:xfrm>
            <a:off x="6042028" y="698999"/>
            <a:ext cx="1161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900">
                <a:solidFill>
                  <a:srgbClr val="12418B"/>
                </a:solidFill>
              </a:rPr>
              <a:t>Fremtidshistorie:</a:t>
            </a:r>
            <a:endParaRPr sz="900">
              <a:solidFill>
                <a:srgbClr val="12418B"/>
              </a:solidFill>
            </a:endParaRPr>
          </a:p>
        </p:txBody>
      </p:sp>
      <p:sp>
        <p:nvSpPr>
          <p:cNvPr id="882" name="Google Shape;882;p69"/>
          <p:cNvSpPr txBox="1"/>
          <p:nvPr/>
        </p:nvSpPr>
        <p:spPr>
          <a:xfrm>
            <a:off x="7995390" y="77825"/>
            <a:ext cx="2604000" cy="326700"/>
          </a:xfrm>
          <a:prstGeom prst="rect">
            <a:avLst/>
          </a:prstGeom>
          <a:noFill/>
          <a:ln>
            <a:noFill/>
          </a:ln>
        </p:spPr>
        <p:txBody>
          <a:bodyPr spcFirstLastPara="1" wrap="square" lIns="100800" tIns="100800" rIns="100800" bIns="100800" anchor="t" anchorCtr="0">
            <a:spAutoFit/>
          </a:bodyPr>
          <a:lstStyle/>
          <a:p>
            <a:pPr marL="0" lvl="0" indent="0" algn="r" rtl="0">
              <a:lnSpc>
                <a:spcPct val="100000"/>
              </a:lnSpc>
              <a:spcBef>
                <a:spcPts val="0"/>
              </a:spcBef>
              <a:spcAft>
                <a:spcPts val="0"/>
              </a:spcAft>
              <a:buNone/>
            </a:pPr>
            <a:r>
              <a:rPr lang="no" sz="800" i="1">
                <a:solidFill>
                  <a:srgbClr val="12418B"/>
                </a:solidFill>
              </a:rPr>
              <a:t>Underlag 3 – skriv dette ut i A4 eller A3 format</a:t>
            </a:r>
            <a:endParaRPr sz="800" i="1">
              <a:solidFill>
                <a:srgbClr val="393348"/>
              </a:solidFill>
            </a:endParaRPr>
          </a:p>
        </p:txBody>
      </p:sp>
      <p:grpSp>
        <p:nvGrpSpPr>
          <p:cNvPr id="883" name="Google Shape;883;p69"/>
          <p:cNvGrpSpPr/>
          <p:nvPr/>
        </p:nvGrpSpPr>
        <p:grpSpPr>
          <a:xfrm>
            <a:off x="9610275" y="3815222"/>
            <a:ext cx="831441" cy="831426"/>
            <a:chOff x="4351213" y="3356709"/>
            <a:chExt cx="1188623" cy="1188600"/>
          </a:xfrm>
        </p:grpSpPr>
        <p:sp>
          <p:nvSpPr>
            <p:cNvPr id="884" name="Google Shape;884;p69"/>
            <p:cNvSpPr/>
            <p:nvPr/>
          </p:nvSpPr>
          <p:spPr>
            <a:xfrm>
              <a:off x="4351213" y="3356709"/>
              <a:ext cx="1188600" cy="1188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5" name="Google Shape;885;p69"/>
            <p:cNvPicPr preferRelativeResize="0"/>
            <p:nvPr/>
          </p:nvPicPr>
          <p:blipFill>
            <a:blip r:embed="rId3">
              <a:alphaModFix/>
            </a:blip>
            <a:stretch>
              <a:fillRect/>
            </a:stretch>
          </p:blipFill>
          <p:spPr>
            <a:xfrm>
              <a:off x="4351236" y="3410654"/>
              <a:ext cx="1188599" cy="1080722"/>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4F1DB"/>
        </a:solidFill>
        <a:effectLst/>
      </p:bgPr>
    </p:bg>
    <p:spTree>
      <p:nvGrpSpPr>
        <p:cNvPr id="1" name="Shape 889"/>
        <p:cNvGrpSpPr/>
        <p:nvPr/>
      </p:nvGrpSpPr>
      <p:grpSpPr>
        <a:xfrm>
          <a:off x="0" y="0"/>
          <a:ext cx="0" cy="0"/>
          <a:chOff x="0" y="0"/>
          <a:chExt cx="0" cy="0"/>
        </a:xfrm>
      </p:grpSpPr>
      <p:sp>
        <p:nvSpPr>
          <p:cNvPr id="890" name="Google Shape;890;p70"/>
          <p:cNvSpPr/>
          <p:nvPr/>
        </p:nvSpPr>
        <p:spPr>
          <a:xfrm>
            <a:off x="5142550" y="1587250"/>
            <a:ext cx="4974300" cy="523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0"/>
          <p:cNvSpPr/>
          <p:nvPr/>
        </p:nvSpPr>
        <p:spPr>
          <a:xfrm rot="-3906459" flipH="1">
            <a:off x="2228426" y="4174241"/>
            <a:ext cx="1075515" cy="1715880"/>
          </a:xfrm>
          <a:prstGeom prst="trapezoid">
            <a:avLst>
              <a:gd name="adj" fmla="val 24400"/>
            </a:avLst>
          </a:prstGeom>
          <a:solidFill>
            <a:srgbClr val="90C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0"/>
          <p:cNvSpPr/>
          <p:nvPr/>
        </p:nvSpPr>
        <p:spPr>
          <a:xfrm rot="-6893209">
            <a:off x="2229768" y="2598775"/>
            <a:ext cx="1085719" cy="1734800"/>
          </a:xfrm>
          <a:prstGeom prst="trapezoid">
            <a:avLst>
              <a:gd name="adj" fmla="val 24400"/>
            </a:avLst>
          </a:prstGeom>
          <a:solidFill>
            <a:srgbClr val="B8DA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0"/>
          <p:cNvSpPr/>
          <p:nvPr/>
        </p:nvSpPr>
        <p:spPr>
          <a:xfrm rot="-5400000">
            <a:off x="1946175" y="3380200"/>
            <a:ext cx="1075500" cy="1737900"/>
          </a:xfrm>
          <a:prstGeom prst="trapezoid">
            <a:avLst>
              <a:gd name="adj" fmla="val 24400"/>
            </a:avLst>
          </a:prstGeom>
          <a:solidFill>
            <a:srgbClr val="8BC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0"/>
          <p:cNvSpPr/>
          <p:nvPr/>
        </p:nvSpPr>
        <p:spPr>
          <a:xfrm>
            <a:off x="705550" y="3295875"/>
            <a:ext cx="1842300" cy="1842300"/>
          </a:xfrm>
          <a:prstGeom prst="ellipse">
            <a:avLst/>
          </a:prstGeom>
          <a:solidFill>
            <a:srgbClr val="12418B"/>
          </a:solidFill>
          <a:ln>
            <a:noFill/>
          </a:ln>
        </p:spPr>
        <p:txBody>
          <a:bodyPr spcFirstLastPara="1" wrap="square" lIns="0" tIns="0" rIns="0" bIns="0" anchor="ctr" anchorCtr="0">
            <a:noAutofit/>
          </a:bodyPr>
          <a:lstStyle/>
          <a:p>
            <a:pPr marL="0" lvl="0" indent="0" algn="l" rtl="0">
              <a:spcBef>
                <a:spcPts val="0"/>
              </a:spcBef>
              <a:spcAft>
                <a:spcPts val="0"/>
              </a:spcAft>
              <a:buNone/>
            </a:pPr>
            <a:r>
              <a:rPr lang="no" b="1">
                <a:solidFill>
                  <a:schemeClr val="lt1"/>
                </a:solidFill>
              </a:rPr>
              <a:t>Hva er implikasjonen?</a:t>
            </a:r>
            <a:endParaRPr b="1">
              <a:solidFill>
                <a:schemeClr val="lt1"/>
              </a:solidFill>
            </a:endParaRPr>
          </a:p>
        </p:txBody>
      </p:sp>
      <p:sp>
        <p:nvSpPr>
          <p:cNvPr id="895" name="Google Shape;895;p70"/>
          <p:cNvSpPr/>
          <p:nvPr/>
        </p:nvSpPr>
        <p:spPr>
          <a:xfrm>
            <a:off x="3324850" y="2623175"/>
            <a:ext cx="2151600" cy="1095600"/>
          </a:xfrm>
          <a:prstGeom prst="rect">
            <a:avLst/>
          </a:prstGeom>
          <a:solidFill>
            <a:srgbClr val="B8DA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o" sz="1000" b="1" i="1">
                <a:solidFill>
                  <a:srgbClr val="12418B"/>
                </a:solidFill>
              </a:rPr>
              <a:t>Ønsker vi å </a:t>
            </a:r>
            <a:r>
              <a:rPr lang="no" sz="1000" b="1" i="1" u="sng">
                <a:solidFill>
                  <a:srgbClr val="12418B"/>
                </a:solidFill>
              </a:rPr>
              <a:t>forsterke</a:t>
            </a:r>
            <a:r>
              <a:rPr lang="no" sz="1000" b="1" i="1">
                <a:solidFill>
                  <a:srgbClr val="12418B"/>
                </a:solidFill>
              </a:rPr>
              <a:t> det?</a:t>
            </a:r>
            <a:endParaRPr sz="1000" b="1" i="1">
              <a:solidFill>
                <a:srgbClr val="12418B"/>
              </a:solidFill>
            </a:endParaRPr>
          </a:p>
        </p:txBody>
      </p:sp>
      <p:sp>
        <p:nvSpPr>
          <p:cNvPr id="896" name="Google Shape;896;p70"/>
          <p:cNvSpPr/>
          <p:nvPr/>
        </p:nvSpPr>
        <p:spPr>
          <a:xfrm>
            <a:off x="3324850" y="3711400"/>
            <a:ext cx="2151600" cy="1095600"/>
          </a:xfrm>
          <a:prstGeom prst="rect">
            <a:avLst/>
          </a:prstGeom>
          <a:solidFill>
            <a:srgbClr val="8BC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o" sz="1000" b="1" i="1">
                <a:solidFill>
                  <a:srgbClr val="12418B"/>
                </a:solidFill>
              </a:rPr>
              <a:t>Ønsker vi å </a:t>
            </a:r>
            <a:r>
              <a:rPr lang="no" sz="1000" b="1" i="1" u="sng">
                <a:solidFill>
                  <a:srgbClr val="12418B"/>
                </a:solidFill>
              </a:rPr>
              <a:t>motvirke</a:t>
            </a:r>
            <a:r>
              <a:rPr lang="no" sz="1000" b="1" i="1">
                <a:solidFill>
                  <a:srgbClr val="12418B"/>
                </a:solidFill>
              </a:rPr>
              <a:t> det?</a:t>
            </a:r>
            <a:endParaRPr sz="1000" b="1" i="1">
              <a:solidFill>
                <a:srgbClr val="12418B"/>
              </a:solidFill>
            </a:endParaRPr>
          </a:p>
        </p:txBody>
      </p:sp>
      <p:sp>
        <p:nvSpPr>
          <p:cNvPr id="897" name="Google Shape;897;p70"/>
          <p:cNvSpPr/>
          <p:nvPr/>
        </p:nvSpPr>
        <p:spPr>
          <a:xfrm>
            <a:off x="3324850" y="4793200"/>
            <a:ext cx="2151600" cy="1095600"/>
          </a:xfrm>
          <a:prstGeom prst="rect">
            <a:avLst/>
          </a:prstGeom>
          <a:solidFill>
            <a:srgbClr val="90C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o" sz="1000" b="1" i="1">
                <a:solidFill>
                  <a:srgbClr val="12418B"/>
                </a:solidFill>
              </a:rPr>
              <a:t>Må vi </a:t>
            </a:r>
            <a:r>
              <a:rPr lang="no" sz="1000" b="1" i="1" u="sng">
                <a:solidFill>
                  <a:srgbClr val="12418B"/>
                </a:solidFill>
              </a:rPr>
              <a:t>forberede</a:t>
            </a:r>
            <a:r>
              <a:rPr lang="no" sz="1000" b="1" i="1">
                <a:solidFill>
                  <a:srgbClr val="12418B"/>
                </a:solidFill>
              </a:rPr>
              <a:t> oss til det?</a:t>
            </a:r>
            <a:endParaRPr sz="1000" b="1" i="1">
              <a:solidFill>
                <a:srgbClr val="12418B"/>
              </a:solidFill>
            </a:endParaRPr>
          </a:p>
        </p:txBody>
      </p:sp>
      <p:sp>
        <p:nvSpPr>
          <p:cNvPr id="898" name="Google Shape;898;p70"/>
          <p:cNvSpPr txBox="1"/>
          <p:nvPr/>
        </p:nvSpPr>
        <p:spPr>
          <a:xfrm>
            <a:off x="5628850" y="1799763"/>
            <a:ext cx="4369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a:solidFill>
                  <a:srgbClr val="12418B"/>
                </a:solidFill>
              </a:rPr>
              <a:t>Hva kan vi gjøre for å respondere slik vi ønsker? </a:t>
            </a:r>
            <a:br>
              <a:rPr lang="no" sz="1000">
                <a:solidFill>
                  <a:srgbClr val="12418B"/>
                </a:solidFill>
              </a:rPr>
            </a:br>
            <a:r>
              <a:rPr lang="no" sz="1000">
                <a:solidFill>
                  <a:srgbClr val="12418B"/>
                </a:solidFill>
              </a:rPr>
              <a:t>List opp idéer i denne boksen.</a:t>
            </a:r>
            <a:endParaRPr sz="1000">
              <a:solidFill>
                <a:srgbClr val="12418B"/>
              </a:solidFill>
            </a:endParaRPr>
          </a:p>
        </p:txBody>
      </p:sp>
      <p:sp>
        <p:nvSpPr>
          <p:cNvPr id="899" name="Google Shape;899;p70"/>
          <p:cNvSpPr txBox="1"/>
          <p:nvPr/>
        </p:nvSpPr>
        <p:spPr>
          <a:xfrm>
            <a:off x="625450" y="1049875"/>
            <a:ext cx="4741800" cy="4191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b="1" i="1">
                <a:solidFill>
                  <a:srgbClr val="12418B"/>
                </a:solidFill>
              </a:rPr>
              <a:t>Vi tar én implikasjon om gangen og diskuterer.</a:t>
            </a:r>
            <a:endParaRPr b="1" i="1">
              <a:solidFill>
                <a:srgbClr val="393348"/>
              </a:solidFill>
            </a:endParaRPr>
          </a:p>
        </p:txBody>
      </p:sp>
      <p:cxnSp>
        <p:nvCxnSpPr>
          <p:cNvPr id="900" name="Google Shape;900;p70"/>
          <p:cNvCxnSpPr/>
          <p:nvPr/>
        </p:nvCxnSpPr>
        <p:spPr>
          <a:xfrm rot="10800000" flipH="1">
            <a:off x="2593975" y="3309575"/>
            <a:ext cx="558900" cy="313200"/>
          </a:xfrm>
          <a:prstGeom prst="straightConnector1">
            <a:avLst/>
          </a:prstGeom>
          <a:noFill/>
          <a:ln w="19050" cap="flat" cmpd="sng">
            <a:solidFill>
              <a:srgbClr val="12418B"/>
            </a:solidFill>
            <a:prstDash val="solid"/>
            <a:round/>
            <a:headEnd type="none" w="med" len="med"/>
            <a:tailEnd type="triangle" w="med" len="med"/>
          </a:ln>
        </p:spPr>
      </p:cxnSp>
      <p:cxnSp>
        <p:nvCxnSpPr>
          <p:cNvPr id="901" name="Google Shape;901;p70"/>
          <p:cNvCxnSpPr/>
          <p:nvPr/>
        </p:nvCxnSpPr>
        <p:spPr>
          <a:xfrm>
            <a:off x="2701113" y="4249124"/>
            <a:ext cx="480000" cy="0"/>
          </a:xfrm>
          <a:prstGeom prst="straightConnector1">
            <a:avLst/>
          </a:prstGeom>
          <a:noFill/>
          <a:ln w="19050" cap="flat" cmpd="sng">
            <a:solidFill>
              <a:srgbClr val="12418B"/>
            </a:solidFill>
            <a:prstDash val="solid"/>
            <a:round/>
            <a:headEnd type="none" w="med" len="med"/>
            <a:tailEnd type="triangle" w="med" len="med"/>
          </a:ln>
        </p:spPr>
      </p:cxnSp>
      <p:cxnSp>
        <p:nvCxnSpPr>
          <p:cNvPr id="902" name="Google Shape;902;p70"/>
          <p:cNvCxnSpPr>
            <a:stCxn id="890" idx="2"/>
            <a:endCxn id="894" idx="4"/>
          </p:cNvCxnSpPr>
          <p:nvPr/>
        </p:nvCxnSpPr>
        <p:spPr>
          <a:xfrm rot="5400000" flipH="1">
            <a:off x="3783700" y="2981050"/>
            <a:ext cx="1689000" cy="6003000"/>
          </a:xfrm>
          <a:prstGeom prst="bentConnector3">
            <a:avLst>
              <a:gd name="adj1" fmla="val -14099"/>
            </a:avLst>
          </a:prstGeom>
          <a:noFill/>
          <a:ln w="19050" cap="flat" cmpd="sng">
            <a:solidFill>
              <a:srgbClr val="12418B"/>
            </a:solidFill>
            <a:prstDash val="solid"/>
            <a:round/>
            <a:headEnd type="none" w="med" len="med"/>
            <a:tailEnd type="triangle" w="med" len="med"/>
          </a:ln>
        </p:spPr>
      </p:cxnSp>
      <p:cxnSp>
        <p:nvCxnSpPr>
          <p:cNvPr id="903" name="Google Shape;903;p70"/>
          <p:cNvCxnSpPr/>
          <p:nvPr/>
        </p:nvCxnSpPr>
        <p:spPr>
          <a:xfrm>
            <a:off x="2593975" y="5003850"/>
            <a:ext cx="558900" cy="313200"/>
          </a:xfrm>
          <a:prstGeom prst="straightConnector1">
            <a:avLst/>
          </a:prstGeom>
          <a:noFill/>
          <a:ln w="19050" cap="flat" cmpd="sng">
            <a:solidFill>
              <a:srgbClr val="12418B"/>
            </a:solidFill>
            <a:prstDash val="solid"/>
            <a:round/>
            <a:headEnd type="none" w="med" len="med"/>
            <a:tailEnd type="triangle" w="med" len="med"/>
          </a:ln>
        </p:spPr>
      </p:cxnSp>
      <p:cxnSp>
        <p:nvCxnSpPr>
          <p:cNvPr id="904" name="Google Shape;904;p70"/>
          <p:cNvCxnSpPr/>
          <p:nvPr/>
        </p:nvCxnSpPr>
        <p:spPr>
          <a:xfrm>
            <a:off x="5319525" y="3201350"/>
            <a:ext cx="558900" cy="313200"/>
          </a:xfrm>
          <a:prstGeom prst="straightConnector1">
            <a:avLst/>
          </a:prstGeom>
          <a:noFill/>
          <a:ln w="19050" cap="flat" cmpd="sng">
            <a:solidFill>
              <a:srgbClr val="12418B"/>
            </a:solidFill>
            <a:prstDash val="solid"/>
            <a:round/>
            <a:headEnd type="none" w="med" len="med"/>
            <a:tailEnd type="triangle" w="med" len="med"/>
          </a:ln>
        </p:spPr>
      </p:cxnSp>
      <p:cxnSp>
        <p:nvCxnSpPr>
          <p:cNvPr id="905" name="Google Shape;905;p70"/>
          <p:cNvCxnSpPr/>
          <p:nvPr/>
        </p:nvCxnSpPr>
        <p:spPr>
          <a:xfrm>
            <a:off x="5177713" y="4277224"/>
            <a:ext cx="702000" cy="0"/>
          </a:xfrm>
          <a:prstGeom prst="straightConnector1">
            <a:avLst/>
          </a:prstGeom>
          <a:noFill/>
          <a:ln w="19050" cap="flat" cmpd="sng">
            <a:solidFill>
              <a:srgbClr val="12418B"/>
            </a:solidFill>
            <a:prstDash val="solid"/>
            <a:round/>
            <a:headEnd type="none" w="med" len="med"/>
            <a:tailEnd type="triangle" w="med" len="med"/>
          </a:ln>
        </p:spPr>
      </p:cxnSp>
      <p:cxnSp>
        <p:nvCxnSpPr>
          <p:cNvPr id="906" name="Google Shape;906;p70"/>
          <p:cNvCxnSpPr/>
          <p:nvPr/>
        </p:nvCxnSpPr>
        <p:spPr>
          <a:xfrm rot="10800000" flipH="1">
            <a:off x="5319525" y="5039900"/>
            <a:ext cx="558900" cy="313200"/>
          </a:xfrm>
          <a:prstGeom prst="straightConnector1">
            <a:avLst/>
          </a:prstGeom>
          <a:noFill/>
          <a:ln w="19050" cap="flat" cmpd="sng">
            <a:solidFill>
              <a:srgbClr val="12418B"/>
            </a:solidFill>
            <a:prstDash val="solid"/>
            <a:round/>
            <a:headEnd type="none" w="med" len="med"/>
            <a:tailEnd type="triangle" w="med" len="med"/>
          </a:ln>
        </p:spPr>
      </p:cxnSp>
      <p:sp>
        <p:nvSpPr>
          <p:cNvPr id="907" name="Google Shape;907;p70"/>
          <p:cNvSpPr txBox="1"/>
          <p:nvPr/>
        </p:nvSpPr>
        <p:spPr>
          <a:xfrm>
            <a:off x="1626775" y="7053081"/>
            <a:ext cx="6337800" cy="342000"/>
          </a:xfrm>
          <a:prstGeom prst="rect">
            <a:avLst/>
          </a:prstGeom>
          <a:noFill/>
          <a:ln>
            <a:noFill/>
          </a:ln>
        </p:spPr>
        <p:txBody>
          <a:bodyPr spcFirstLastPara="1" wrap="square" lIns="100800" tIns="100800" rIns="100800" bIns="100800" anchor="t" anchorCtr="0">
            <a:spAutoFit/>
          </a:bodyPr>
          <a:lstStyle/>
          <a:p>
            <a:pPr marL="0" lvl="0" indent="0" algn="ctr" rtl="0">
              <a:lnSpc>
                <a:spcPct val="100000"/>
              </a:lnSpc>
              <a:spcBef>
                <a:spcPts val="0"/>
              </a:spcBef>
              <a:spcAft>
                <a:spcPts val="0"/>
              </a:spcAft>
              <a:buNone/>
            </a:pPr>
            <a:r>
              <a:rPr lang="no" sz="900" i="1">
                <a:solidFill>
                  <a:srgbClr val="12418B"/>
                </a:solidFill>
              </a:rPr>
              <a:t>Når dere er ferdig med én implikasjon, fortsett med neste og legg til flere idéer!</a:t>
            </a:r>
            <a:endParaRPr sz="900" i="1">
              <a:solidFill>
                <a:srgbClr val="393348"/>
              </a:solidFill>
            </a:endParaRPr>
          </a:p>
        </p:txBody>
      </p:sp>
      <p:sp>
        <p:nvSpPr>
          <p:cNvPr id="908" name="Google Shape;908;p70"/>
          <p:cNvSpPr txBox="1"/>
          <p:nvPr/>
        </p:nvSpPr>
        <p:spPr>
          <a:xfrm>
            <a:off x="7995390" y="77825"/>
            <a:ext cx="2604000" cy="326700"/>
          </a:xfrm>
          <a:prstGeom prst="rect">
            <a:avLst/>
          </a:prstGeom>
          <a:noFill/>
          <a:ln>
            <a:noFill/>
          </a:ln>
        </p:spPr>
        <p:txBody>
          <a:bodyPr spcFirstLastPara="1" wrap="square" lIns="100800" tIns="100800" rIns="100800" bIns="100800" anchor="t" anchorCtr="0">
            <a:spAutoFit/>
          </a:bodyPr>
          <a:lstStyle/>
          <a:p>
            <a:pPr marL="0" lvl="0" indent="0" algn="r" rtl="0">
              <a:lnSpc>
                <a:spcPct val="100000"/>
              </a:lnSpc>
              <a:spcBef>
                <a:spcPts val="0"/>
              </a:spcBef>
              <a:spcAft>
                <a:spcPts val="0"/>
              </a:spcAft>
              <a:buNone/>
            </a:pPr>
            <a:r>
              <a:rPr lang="no" sz="800" i="1">
                <a:solidFill>
                  <a:srgbClr val="12418B"/>
                </a:solidFill>
              </a:rPr>
              <a:t>Underlag 4 – skriv dette ut i A4 eller A3 format</a:t>
            </a:r>
            <a:endParaRPr sz="800" i="1">
              <a:solidFill>
                <a:srgbClr val="393348"/>
              </a:solidFill>
            </a:endParaRPr>
          </a:p>
        </p:txBody>
      </p:sp>
      <p:sp>
        <p:nvSpPr>
          <p:cNvPr id="909" name="Google Shape;909;p70"/>
          <p:cNvSpPr txBox="1"/>
          <p:nvPr/>
        </p:nvSpPr>
        <p:spPr>
          <a:xfrm>
            <a:off x="625450" y="620125"/>
            <a:ext cx="7829100" cy="4806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sz="1800" b="1" dirty="0">
                <a:solidFill>
                  <a:srgbClr val="12418B"/>
                </a:solidFill>
              </a:rPr>
              <a:t>Hvordan kan vi møte implikasjonene vi har identifisert?</a:t>
            </a:r>
            <a:endParaRPr sz="1800" b="1" dirty="0">
              <a:solidFill>
                <a:srgbClr val="393348"/>
              </a:solidFill>
            </a:endParaRPr>
          </a:p>
        </p:txBody>
      </p:sp>
      <p:sp>
        <p:nvSpPr>
          <p:cNvPr id="910" name="Google Shape;910;p70"/>
          <p:cNvSpPr txBox="1"/>
          <p:nvPr/>
        </p:nvSpPr>
        <p:spPr>
          <a:xfrm>
            <a:off x="3352875" y="1799763"/>
            <a:ext cx="1692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a:solidFill>
                  <a:srgbClr val="12418B"/>
                </a:solidFill>
              </a:rPr>
              <a:t>Hvordan ønsker vi å respondere?</a:t>
            </a:r>
            <a:endParaRPr sz="1000">
              <a:solidFill>
                <a:srgbClr val="12418B"/>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418B"/>
        </a:solidFill>
        <a:effectLst/>
      </p:bgPr>
    </p:bg>
    <p:spTree>
      <p:nvGrpSpPr>
        <p:cNvPr id="1" name="Shape 505"/>
        <p:cNvGrpSpPr/>
        <p:nvPr/>
      </p:nvGrpSpPr>
      <p:grpSpPr>
        <a:xfrm>
          <a:off x="0" y="0"/>
          <a:ext cx="0" cy="0"/>
          <a:chOff x="0" y="0"/>
          <a:chExt cx="0" cy="0"/>
        </a:xfrm>
      </p:grpSpPr>
      <p:sp>
        <p:nvSpPr>
          <p:cNvPr id="506" name="Google Shape;506;p45"/>
          <p:cNvSpPr txBox="1"/>
          <p:nvPr/>
        </p:nvSpPr>
        <p:spPr>
          <a:xfrm>
            <a:off x="625450" y="3243613"/>
            <a:ext cx="7257600" cy="1496700"/>
          </a:xfrm>
          <a:prstGeom prst="rect">
            <a:avLst/>
          </a:prstGeom>
          <a:noFill/>
          <a:ln>
            <a:noFill/>
          </a:ln>
        </p:spPr>
        <p:txBody>
          <a:bodyPr spcFirstLastPara="1" wrap="square" lIns="100800" tIns="100800" rIns="100800" bIns="100800" anchor="t" anchorCtr="0">
            <a:spAutoFit/>
          </a:bodyPr>
          <a:lstStyle/>
          <a:p>
            <a:pPr marL="0" lvl="0" indent="0" algn="l" rtl="0">
              <a:spcBef>
                <a:spcPts val="0"/>
              </a:spcBef>
              <a:spcAft>
                <a:spcPts val="0"/>
              </a:spcAft>
              <a:buNone/>
            </a:pPr>
            <a:r>
              <a:rPr lang="no" sz="4200" b="1">
                <a:solidFill>
                  <a:schemeClr val="lt1"/>
                </a:solidFill>
              </a:rPr>
              <a:t>Mer informasjon om fremtidshistoriene</a:t>
            </a:r>
            <a:endParaRPr sz="4200" b="1">
              <a:solidFill>
                <a:schemeClr val="lt1"/>
              </a:solidFill>
            </a:endParaRPr>
          </a:p>
        </p:txBody>
      </p:sp>
      <p:sp>
        <p:nvSpPr>
          <p:cNvPr id="507" name="Google Shape;507;p45"/>
          <p:cNvSpPr txBox="1"/>
          <p:nvPr/>
        </p:nvSpPr>
        <p:spPr>
          <a:xfrm>
            <a:off x="625450" y="2819675"/>
            <a:ext cx="3268200" cy="388200"/>
          </a:xfrm>
          <a:prstGeom prst="rect">
            <a:avLst/>
          </a:prstGeom>
          <a:noFill/>
          <a:ln>
            <a:noFill/>
          </a:ln>
        </p:spPr>
        <p:txBody>
          <a:bodyPr spcFirstLastPara="1" wrap="square" lIns="100800" tIns="100800" rIns="100800" bIns="100800" anchor="t" anchorCtr="0">
            <a:spAutoFit/>
          </a:bodyPr>
          <a:lstStyle/>
          <a:p>
            <a:pPr marL="0" lvl="0" indent="0" algn="l" rtl="0">
              <a:spcBef>
                <a:spcPts val="0"/>
              </a:spcBef>
              <a:spcAft>
                <a:spcPts val="0"/>
              </a:spcAft>
              <a:buNone/>
            </a:pPr>
            <a:r>
              <a:rPr lang="no" sz="1200" b="1" i="1" u="sng">
                <a:solidFill>
                  <a:schemeClr val="lt1"/>
                </a:solidFill>
              </a:rPr>
              <a:t>Vedlegg – “En reise mot 2050”</a:t>
            </a:r>
            <a:endParaRPr sz="1200" i="1" u="sng">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E8FB"/>
        </a:solidFill>
        <a:effectLst/>
      </p:bgPr>
    </p:bg>
    <p:spTree>
      <p:nvGrpSpPr>
        <p:cNvPr id="1" name="Shape 511"/>
        <p:cNvGrpSpPr/>
        <p:nvPr/>
      </p:nvGrpSpPr>
      <p:grpSpPr>
        <a:xfrm>
          <a:off x="0" y="0"/>
          <a:ext cx="0" cy="0"/>
          <a:chOff x="0" y="0"/>
          <a:chExt cx="0" cy="0"/>
        </a:xfrm>
      </p:grpSpPr>
      <p:pic>
        <p:nvPicPr>
          <p:cNvPr id="512" name="Google Shape;512;p46"/>
          <p:cNvPicPr preferRelativeResize="0"/>
          <p:nvPr/>
        </p:nvPicPr>
        <p:blipFill rotWithShape="1">
          <a:blip r:embed="rId3">
            <a:alphaModFix/>
          </a:blip>
          <a:srcRect/>
          <a:stretch/>
        </p:blipFill>
        <p:spPr>
          <a:xfrm>
            <a:off x="736462" y="1468975"/>
            <a:ext cx="3770700" cy="3770700"/>
          </a:xfrm>
          <a:prstGeom prst="ellipse">
            <a:avLst/>
          </a:prstGeom>
          <a:noFill/>
          <a:ln>
            <a:noFill/>
          </a:ln>
        </p:spPr>
      </p:pic>
      <p:sp>
        <p:nvSpPr>
          <p:cNvPr id="513" name="Google Shape;513;p46"/>
          <p:cNvSpPr/>
          <p:nvPr/>
        </p:nvSpPr>
        <p:spPr>
          <a:xfrm>
            <a:off x="1247875" y="5392075"/>
            <a:ext cx="2667000" cy="894300"/>
          </a:xfrm>
          <a:prstGeom prst="wedgeRoundRectCallout">
            <a:avLst>
              <a:gd name="adj1" fmla="val 20353"/>
              <a:gd name="adj2" fmla="val -105488"/>
              <a:gd name="adj3" fmla="val 0"/>
            </a:avLst>
          </a:prstGeom>
          <a:solidFill>
            <a:srgbClr val="12418B"/>
          </a:solidFill>
          <a:ln>
            <a:noFill/>
          </a:ln>
        </p:spPr>
        <p:txBody>
          <a:bodyPr spcFirstLastPara="1" wrap="square" lIns="93600" tIns="93600" rIns="93600" bIns="93600" anchor="ctr" anchorCtr="0">
            <a:noAutofit/>
          </a:bodyPr>
          <a:lstStyle/>
          <a:p>
            <a:pPr marL="0" lvl="0" indent="0" algn="l" rtl="0">
              <a:spcBef>
                <a:spcPts val="0"/>
              </a:spcBef>
              <a:spcAft>
                <a:spcPts val="0"/>
              </a:spcAft>
              <a:buNone/>
            </a:pPr>
            <a:r>
              <a:rPr lang="no">
                <a:solidFill>
                  <a:schemeClr val="lt1"/>
                </a:solidFill>
              </a:rPr>
              <a:t>Hva om forskjellene mellom folk fortsetter å øke?</a:t>
            </a:r>
            <a:endParaRPr>
              <a:solidFill>
                <a:schemeClr val="lt1"/>
              </a:solidFill>
            </a:endParaRPr>
          </a:p>
        </p:txBody>
      </p:sp>
      <p:sp>
        <p:nvSpPr>
          <p:cNvPr id="514" name="Google Shape;514;p46"/>
          <p:cNvSpPr txBox="1"/>
          <p:nvPr/>
        </p:nvSpPr>
        <p:spPr>
          <a:xfrm>
            <a:off x="4783075" y="2605975"/>
            <a:ext cx="5141700" cy="14967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sz="4200" b="1">
                <a:solidFill>
                  <a:srgbClr val="12418B"/>
                </a:solidFill>
              </a:rPr>
              <a:t>Flere Norge, </a:t>
            </a:r>
            <a:br>
              <a:rPr lang="no" sz="4200" b="1">
                <a:solidFill>
                  <a:srgbClr val="12418B"/>
                </a:solidFill>
              </a:rPr>
            </a:br>
            <a:r>
              <a:rPr lang="no" sz="4200" b="1">
                <a:solidFill>
                  <a:srgbClr val="12418B"/>
                </a:solidFill>
              </a:rPr>
              <a:t>flere virkeligheter</a:t>
            </a:r>
            <a:endParaRPr sz="4200" b="1">
              <a:solidFill>
                <a:srgbClr val="393348"/>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8"/>
        <p:cNvGrpSpPr/>
        <p:nvPr/>
      </p:nvGrpSpPr>
      <p:grpSpPr>
        <a:xfrm>
          <a:off x="0" y="0"/>
          <a:ext cx="0" cy="0"/>
          <a:chOff x="0" y="0"/>
          <a:chExt cx="0" cy="0"/>
        </a:xfrm>
      </p:grpSpPr>
      <p:sp>
        <p:nvSpPr>
          <p:cNvPr id="519" name="Google Shape;519;p47"/>
          <p:cNvSpPr txBox="1"/>
          <p:nvPr/>
        </p:nvSpPr>
        <p:spPr>
          <a:xfrm>
            <a:off x="1312860" y="616431"/>
            <a:ext cx="38253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200">
                <a:solidFill>
                  <a:srgbClr val="12418B"/>
                </a:solidFill>
              </a:rPr>
              <a:t>Flere Norge, flere virkeligheter</a:t>
            </a:r>
            <a:endParaRPr sz="1200">
              <a:solidFill>
                <a:srgbClr val="12418B"/>
              </a:solidFill>
            </a:endParaRPr>
          </a:p>
        </p:txBody>
      </p:sp>
      <p:sp>
        <p:nvSpPr>
          <p:cNvPr id="520" name="Google Shape;520;p47"/>
          <p:cNvSpPr txBox="1"/>
          <p:nvPr/>
        </p:nvSpPr>
        <p:spPr>
          <a:xfrm>
            <a:off x="448452" y="1772770"/>
            <a:ext cx="4521300" cy="4936200"/>
          </a:xfrm>
          <a:prstGeom prst="rect">
            <a:avLst/>
          </a:prstGeom>
          <a:noFill/>
          <a:ln>
            <a:noFill/>
          </a:ln>
        </p:spPr>
        <p:txBody>
          <a:bodyPr spcFirstLastPara="1" wrap="square" lIns="43525" tIns="43525" rIns="43525" bIns="43525" anchor="t" anchorCtr="0">
            <a:spAutoFit/>
          </a:bodyPr>
          <a:lstStyle/>
          <a:p>
            <a:pPr marL="0" lvl="0" indent="0" algn="l" rtl="0">
              <a:lnSpc>
                <a:spcPct val="115000"/>
              </a:lnSpc>
              <a:spcBef>
                <a:spcPts val="0"/>
              </a:spcBef>
              <a:spcAft>
                <a:spcPts val="0"/>
              </a:spcAft>
              <a:buNone/>
            </a:pPr>
            <a:r>
              <a:rPr lang="no" sz="900">
                <a:solidFill>
                  <a:schemeClr val="dk1"/>
                </a:solidFill>
              </a:rPr>
              <a:t>I 2050 oppleves Norge som et </a:t>
            </a:r>
            <a:r>
              <a:rPr lang="no" sz="900" b="1">
                <a:solidFill>
                  <a:schemeClr val="dk1"/>
                </a:solidFill>
              </a:rPr>
              <a:t>fragmentert og polarisert land med ulike subgrupper og -kulturer.</a:t>
            </a:r>
            <a:r>
              <a:rPr lang="no" sz="900">
                <a:solidFill>
                  <a:schemeClr val="dk1"/>
                </a:solidFill>
              </a:rPr>
              <a:t> Forskjellene mellom folk er enorme, og det gjør at man har svært ulike opplevelser av hvordan det er å leve i Norge. “Det er flere Norge” eller “Det finnes ikke ett fellesskap lenger” er uttrykk man ofte hører i samtaler mellom folk eller ser på nyhetene og i sosiale medier. Denne utviklingen har vokst gradvis over tid siden 2020-årene. Myndighetene har jobbet aktivt for å adressere dette og har innført vesentlige endringer i velferdssystemet. I 2030-årene ble blant annet </a:t>
            </a:r>
            <a:r>
              <a:rPr lang="no" sz="900" b="1">
                <a:solidFill>
                  <a:schemeClr val="dk1"/>
                </a:solidFill>
              </a:rPr>
              <a:t>universalismeprinsippet fjernet og private/ideelle aktører ble gitt større ansvar i å levere velferdstjenester.</a:t>
            </a:r>
            <a:r>
              <a:rPr lang="no" sz="900">
                <a:solidFill>
                  <a:schemeClr val="dk1"/>
                </a:solidFill>
              </a:rPr>
              <a:t> Fra dette tidspunktet har Norge hatt offentlige velferdstjenester og -ordninger som er særlig rettet og tilpasset mot de mest sårbare gruppene i samfunnet. Ressurssterke innbyggere som kan betale for det, tar i bruk private/ideelle velferdstjenester. Selv om disse endringene ble gjennomført med formål om å gi ekstra støtte til innbyggerne som trengte det mest og utjevne forskjeller i samfunnet, viser mange nylige forskningsrapporter i 2050 at disse endringene har på lang sikt ført til forsterkede forskjeller mellom folk. Samtidig har dette ført til mindre vilje til å betale skatt. Særlig blant de ressurssterke innbyggerne som får mindre ut av å betale skatt siden de ikke bruker de offentlige tjenestene i særlig grad.</a:t>
            </a:r>
            <a:endParaRPr sz="900">
              <a:solidFill>
                <a:schemeClr val="dk1"/>
              </a:solidFill>
            </a:endParaRPr>
          </a:p>
          <a:p>
            <a:pPr marL="0" lvl="0" indent="0" algn="l" rtl="0">
              <a:lnSpc>
                <a:spcPct val="115000"/>
              </a:lnSpc>
              <a:spcBef>
                <a:spcPts val="700"/>
              </a:spcBef>
              <a:spcAft>
                <a:spcPts val="700"/>
              </a:spcAft>
              <a:buNone/>
            </a:pPr>
            <a:r>
              <a:rPr lang="no" sz="900">
                <a:solidFill>
                  <a:schemeClr val="dk1"/>
                </a:solidFill>
              </a:rPr>
              <a:t>De unge generasjonene i 2050 har vokst opp i </a:t>
            </a:r>
            <a:r>
              <a:rPr lang="no" sz="900" b="1">
                <a:solidFill>
                  <a:schemeClr val="dk1"/>
                </a:solidFill>
              </a:rPr>
              <a:t>et Norge med betydelig mindre likestilling og mer økonomisk ulikhet enn det deres foreldre og besteforeldre har.</a:t>
            </a:r>
            <a:r>
              <a:rPr lang="no" sz="900">
                <a:solidFill>
                  <a:schemeClr val="dk1"/>
                </a:solidFill>
              </a:rPr>
              <a:t> På den ene siden har en stor del av de unge voksne mellom 20-30 år vokst opp i fattigdom og opplevd et Norge med få muligheter, der det er vanskelig å finansiere de mest grunnleggende tingene i livet som f.eks. mat og klær. Samtidig har de møtt offentlige velferdstjenester og ordninger som ikke møter forventningene man har. På den andre siden har mange andre unge voksne vokst opp i ressurssterke familier som har blitt rikere og rikere over tid, med voksende formuer og med tilgang til private velferdstjenester av høy kvalitet. Det er også andre aspekter som skaper forskjeller mellom folk: Aspekter som bosted, kulturell bakgrunn (tradisjoner, levemåter), utdanningsnivå, politiske syn, livssyn, men også det man leser, hvilke medier og plattformer man bruker, hvordan man oppfører seg digitalt (ens digital identitet), hvem man sosialiserer med, osv. er aspekter som skaper skiller i stadig økende grad.</a:t>
            </a:r>
            <a:endParaRPr sz="900">
              <a:solidFill>
                <a:schemeClr val="dk1"/>
              </a:solidFill>
            </a:endParaRPr>
          </a:p>
        </p:txBody>
      </p:sp>
      <p:sp>
        <p:nvSpPr>
          <p:cNvPr id="521" name="Google Shape;521;p47"/>
          <p:cNvSpPr txBox="1"/>
          <p:nvPr/>
        </p:nvSpPr>
        <p:spPr>
          <a:xfrm>
            <a:off x="5566910" y="1772770"/>
            <a:ext cx="4521300" cy="5254800"/>
          </a:xfrm>
          <a:prstGeom prst="rect">
            <a:avLst/>
          </a:prstGeom>
          <a:noFill/>
          <a:ln>
            <a:noFill/>
          </a:ln>
        </p:spPr>
        <p:txBody>
          <a:bodyPr spcFirstLastPara="1" wrap="square" lIns="43525" tIns="43525" rIns="43525" bIns="43525" anchor="t" anchorCtr="0">
            <a:spAutoFit/>
          </a:bodyPr>
          <a:lstStyle/>
          <a:p>
            <a:pPr marL="0" marR="0" lvl="0" indent="0" algn="l" rtl="0">
              <a:lnSpc>
                <a:spcPct val="115000"/>
              </a:lnSpc>
              <a:spcBef>
                <a:spcPts val="0"/>
              </a:spcBef>
              <a:spcAft>
                <a:spcPts val="0"/>
              </a:spcAft>
              <a:buNone/>
            </a:pPr>
            <a:r>
              <a:rPr lang="no" sz="900">
                <a:solidFill>
                  <a:schemeClr val="dk1"/>
                </a:solidFill>
              </a:rPr>
              <a:t>I 2050 er det sterke og markerte subgrupper og -kulturer i Norge som kommer sammen på grunn av at de har liknende liv og/eller tenkemåter. Generelt opplever innbyggerne ikke å høre til “ett fellesskap” lenger, men flere. De ulike subgruppene Norge består av har lite kontakt med hverandre – man treffer hovedsakelig de som lever like liv som en selv. Dette har ført til at det i 2050 er mange </a:t>
            </a:r>
            <a:r>
              <a:rPr lang="no" sz="900" b="1">
                <a:solidFill>
                  <a:schemeClr val="dk1"/>
                </a:solidFill>
              </a:rPr>
              <a:t>selvorganiserte og lukkede digitale fellesskap </a:t>
            </a:r>
            <a:r>
              <a:rPr lang="no" sz="900">
                <a:solidFill>
                  <a:schemeClr val="dk1"/>
                </a:solidFill>
              </a:rPr>
              <a:t>(“communities”) der man kan betale medlemskap for å være med og man opplever tilhørighet med folk som tenker likt som en selv. Mye av kontakten i subgruppene eller -kulturene skjer digitalt ved bruk av nye digitale plattformer, virtuell virkelighet, osv. Et annet viktig aspekt som skaper store forskjeller mellom folk, er måten man leser og tolker informasjon på. I 2050 har nesten alle innbyggerne (særlig de yngre generasjonene) digitale </a:t>
            </a:r>
            <a:r>
              <a:rPr lang="no" sz="900" b="1">
                <a:solidFill>
                  <a:schemeClr val="dk1"/>
                </a:solidFill>
              </a:rPr>
              <a:t>AI-assistenter som filtrerer og viser informasjon som i stor grad forsterker egne meninger og interesser. </a:t>
            </a:r>
            <a:r>
              <a:rPr lang="no" sz="900">
                <a:solidFill>
                  <a:schemeClr val="dk1"/>
                </a:solidFill>
              </a:rPr>
              <a:t>Dette, sammen med de andre aspektene beskrevet ovenfor, har gjort at ulike grupper av befolkningen i Norge sitter igjen med veldig forskjellige virkelighetsforståelser, noe som fører til høy grad av polarisering og voldelige konflikter mellom ulike innbyggergrupper. Hvordan utjevne forskjeller mellom folk, og håndtere klimaendringene, er to temaer som ofte er grunn til polariserende diskusjoner og konflikter, både i sivilsamfunnet og mellom politikere. </a:t>
            </a:r>
            <a:endParaRPr sz="900">
              <a:solidFill>
                <a:schemeClr val="dk1"/>
              </a:solidFill>
            </a:endParaRPr>
          </a:p>
          <a:p>
            <a:pPr marL="0" lvl="0" indent="0" algn="l" rtl="0">
              <a:lnSpc>
                <a:spcPct val="115000"/>
              </a:lnSpc>
              <a:spcBef>
                <a:spcPts val="700"/>
              </a:spcBef>
              <a:spcAft>
                <a:spcPts val="700"/>
              </a:spcAft>
              <a:buNone/>
            </a:pPr>
            <a:r>
              <a:rPr lang="no" sz="900">
                <a:solidFill>
                  <a:schemeClr val="dk1"/>
                </a:solidFill>
              </a:rPr>
              <a:t>Særlig har de subgruppene med de vanskeligste levekårene utviklet et sinne overfor samfunnet og myndighetene over tid. De krever nå grunnleggende endringer i samfunnet. Andre grupper mener at ting må endre seg, men at det ikke trenger å være så grunnleggende endringer eller at det ikke haster så mye. En ting som nesten alle gruppene i samfunnet kan enes om, er at Norge trenger endring for å redusere forskjellene mellom folk, styrke fellesskapet og demokratiet og få til mer kontakt mellom grupper. </a:t>
            </a:r>
            <a:r>
              <a:rPr lang="no" sz="900" b="1">
                <a:solidFill>
                  <a:schemeClr val="dk1"/>
                </a:solidFill>
              </a:rPr>
              <a:t>Behov for endring uttrykkes fra alle kanter,</a:t>
            </a:r>
            <a:r>
              <a:rPr lang="no" sz="900">
                <a:solidFill>
                  <a:schemeClr val="dk1"/>
                </a:solidFill>
              </a:rPr>
              <a:t> men det er ikke enighet om graden av endringene som trengs og hva som er løsningene. I 2050 ser Norge et voldsomt antall demonstrasjoner, både fysisk i gatene og en fremvekst av </a:t>
            </a:r>
            <a:r>
              <a:rPr lang="no" sz="900" b="1">
                <a:solidFill>
                  <a:schemeClr val="dk1"/>
                </a:solidFill>
              </a:rPr>
              <a:t>digitale demonstrasjoner som beveger tusenvis av mennesker på tvers av sosiale medier og digitale plattformer.</a:t>
            </a:r>
            <a:r>
              <a:rPr lang="no" sz="900">
                <a:solidFill>
                  <a:schemeClr val="dk1"/>
                </a:solidFill>
              </a:rPr>
              <a:t> Vi ser også en </a:t>
            </a:r>
            <a:r>
              <a:rPr lang="no" sz="900" b="1">
                <a:solidFill>
                  <a:schemeClr val="dk1"/>
                </a:solidFill>
              </a:rPr>
              <a:t>voksende andel voldelige protester og kriminalitet </a:t>
            </a:r>
            <a:r>
              <a:rPr lang="no" sz="900">
                <a:solidFill>
                  <a:schemeClr val="dk1"/>
                </a:solidFill>
              </a:rPr>
              <a:t>drevet hovedsakelig av radikaliserte unge. Norge står i et vendepunkt. Mange innbyggerne opplever mangel på trygghet i gatene, noe som også legger ekstra press på politikerne som sliter med å finne enighet om hvordan de kan adressere de store utfordringene Norge står overfor.</a:t>
            </a:r>
            <a:endParaRPr sz="900">
              <a:solidFill>
                <a:schemeClr val="dk1"/>
              </a:solidFill>
            </a:endParaRPr>
          </a:p>
        </p:txBody>
      </p:sp>
      <p:pic>
        <p:nvPicPr>
          <p:cNvPr id="522" name="Google Shape;522;p47"/>
          <p:cNvPicPr preferRelativeResize="0"/>
          <p:nvPr/>
        </p:nvPicPr>
        <p:blipFill rotWithShape="1">
          <a:blip r:embed="rId3">
            <a:alphaModFix/>
          </a:blip>
          <a:srcRect/>
          <a:stretch/>
        </p:blipFill>
        <p:spPr>
          <a:xfrm>
            <a:off x="448449" y="544526"/>
            <a:ext cx="779700" cy="779700"/>
          </a:xfrm>
          <a:prstGeom prst="ellipse">
            <a:avLst/>
          </a:prstGeom>
          <a:noFill/>
          <a:ln>
            <a:noFill/>
          </a:ln>
        </p:spPr>
      </p:pic>
      <p:sp>
        <p:nvSpPr>
          <p:cNvPr id="523" name="Google Shape;523;p47"/>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Hva kjennetegner denne fremtiden?</a:t>
            </a:r>
            <a:endParaRPr sz="1800" b="1">
              <a:solidFill>
                <a:srgbClr val="12418B"/>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E8FB"/>
        </a:solidFill>
        <a:effectLst/>
      </p:bgPr>
    </p:bg>
    <p:spTree>
      <p:nvGrpSpPr>
        <p:cNvPr id="1" name="Shape 527"/>
        <p:cNvGrpSpPr/>
        <p:nvPr/>
      </p:nvGrpSpPr>
      <p:grpSpPr>
        <a:xfrm>
          <a:off x="0" y="0"/>
          <a:ext cx="0" cy="0"/>
          <a:chOff x="0" y="0"/>
          <a:chExt cx="0" cy="0"/>
        </a:xfrm>
      </p:grpSpPr>
      <p:sp>
        <p:nvSpPr>
          <p:cNvPr id="528" name="Google Shape;528;p48"/>
          <p:cNvSpPr/>
          <p:nvPr/>
        </p:nvSpPr>
        <p:spPr>
          <a:xfrm>
            <a:off x="453725" y="3198700"/>
            <a:ext cx="2409000" cy="2408400"/>
          </a:xfrm>
          <a:prstGeom prst="ellipse">
            <a:avLst/>
          </a:prstGeom>
          <a:solidFill>
            <a:schemeClr val="lt1"/>
          </a:solidFill>
          <a:ln>
            <a:noFill/>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529" name="Google Shape;529;p48"/>
          <p:cNvSpPr txBox="1"/>
          <p:nvPr/>
        </p:nvSpPr>
        <p:spPr>
          <a:xfrm>
            <a:off x="3270300" y="2265100"/>
            <a:ext cx="6608400" cy="4275600"/>
          </a:xfrm>
          <a:prstGeom prst="rect">
            <a:avLst/>
          </a:prstGeom>
          <a:noFill/>
          <a:ln>
            <a:noFill/>
          </a:ln>
        </p:spPr>
        <p:txBody>
          <a:bodyPr spcFirstLastPara="1" wrap="square" lIns="43525" tIns="43525" rIns="43525" bIns="43525" anchor="t" anchorCtr="0">
            <a:spAutoFit/>
          </a:bodyPr>
          <a:lstStyle/>
          <a:p>
            <a:pPr marL="0" lvl="0" indent="0" algn="l" rtl="0">
              <a:lnSpc>
                <a:spcPct val="115000"/>
              </a:lnSpc>
              <a:spcBef>
                <a:spcPts val="0"/>
              </a:spcBef>
              <a:spcAft>
                <a:spcPts val="0"/>
              </a:spcAft>
              <a:buNone/>
            </a:pPr>
            <a:r>
              <a:rPr lang="no" sz="1200" i="1">
                <a:solidFill>
                  <a:srgbClr val="12418B"/>
                </a:solidFill>
              </a:rPr>
              <a:t>Hilde er 25 år og har vokst opp i en familie med innvandrerbakgrunn og en vanskelig økonomi. Foreldrene hennes kommer opprinnelig fra Somalia. Alle vennene til Hilde har liknende leveforhold og har også foreldre som kommer fra andre land enn Norge. Gjennom livet har Hilde og hennes nærmeste kjent på mange frustrasjoner på grunn av markerte ulikheter i samfunnet. Hun har ofte følt seg ekskludert av andre på grunn av sin økonomi, etnisitet og kultur. Hun har også opplevd å ha tilgang til dårligere velferdstjenester enn andre hun kjenner, og generelt mer begrensede muligheter i livet. For eksempel er det umulig for Hilde å kjøpe bolig. Hun mangler egenkapital og har en stor gjeld som må betales over mange år fremover.</a:t>
            </a:r>
            <a:endParaRPr sz="1200" i="1">
              <a:solidFill>
                <a:srgbClr val="12418B"/>
              </a:solidFill>
            </a:endParaRPr>
          </a:p>
          <a:p>
            <a:pPr marL="0" lvl="0" indent="0" algn="l" rtl="0">
              <a:lnSpc>
                <a:spcPct val="115000"/>
              </a:lnSpc>
              <a:spcBef>
                <a:spcPts val="1400"/>
              </a:spcBef>
              <a:spcAft>
                <a:spcPts val="1400"/>
              </a:spcAft>
              <a:buNone/>
            </a:pPr>
            <a:r>
              <a:rPr lang="no" sz="1200" i="1">
                <a:solidFill>
                  <a:srgbClr val="12418B"/>
                </a:solidFill>
              </a:rPr>
              <a:t>Hilde studerer og er en digital aktivist. Hun er aktiv i sosiale medier og medlem av ulike digitale fellesskap der Hilde har sine venner. Ved hjelp av digitale assistenter får hun tilgang til relevant informasjon om ulikhetene i samfunnet, historier fra folk som deler sine erfaringer i Norge, f.eks. opplevelser av urettferdighet osv. Hun ser et brennende behov for å endre samfunnet, utjevne forskjeller, ha mer likestilling og bedre levekår for alle. Hilde jobber daglig med å organisere digitale demonstrasjoner på tvers av sosiale medier, der folk treffes i virtuelle rom og ytrer sine behov. Hilde opplever nå at hun har mindre og mindre toleranse overfor andre. Hun klarer ikke å forstå hvordan andre kan tenke helt annerledes og ikke ser de behovene for endringer som hun ser. I det siste har hun avsluttet relasjoner med flere klassekamerater og familiemedlemmer på grunn av politiske diskusjoner. Hun prøver å unngå andre som tenker helt ulikt – hun tåler det rett og slett ikke lenger.</a:t>
            </a:r>
            <a:endParaRPr sz="1200">
              <a:solidFill>
                <a:srgbClr val="12418B"/>
              </a:solidFill>
            </a:endParaRPr>
          </a:p>
        </p:txBody>
      </p:sp>
      <p:pic>
        <p:nvPicPr>
          <p:cNvPr id="530" name="Google Shape;530;p48"/>
          <p:cNvPicPr preferRelativeResize="0"/>
          <p:nvPr/>
        </p:nvPicPr>
        <p:blipFill>
          <a:blip r:embed="rId3">
            <a:alphaModFix/>
          </a:blip>
          <a:stretch>
            <a:fillRect/>
          </a:stretch>
        </p:blipFill>
        <p:spPr>
          <a:xfrm>
            <a:off x="820632" y="2527309"/>
            <a:ext cx="1675206" cy="3477278"/>
          </a:xfrm>
          <a:prstGeom prst="rect">
            <a:avLst/>
          </a:prstGeom>
          <a:noFill/>
          <a:ln>
            <a:noFill/>
          </a:ln>
        </p:spPr>
      </p:pic>
      <p:sp>
        <p:nvSpPr>
          <p:cNvPr id="531" name="Google Shape;531;p48"/>
          <p:cNvSpPr txBox="1"/>
          <p:nvPr/>
        </p:nvSpPr>
        <p:spPr>
          <a:xfrm>
            <a:off x="1312860" y="616431"/>
            <a:ext cx="38253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200">
                <a:solidFill>
                  <a:srgbClr val="12418B"/>
                </a:solidFill>
              </a:rPr>
              <a:t>Flere Norge, flere virkeligheter</a:t>
            </a:r>
            <a:endParaRPr sz="1200">
              <a:solidFill>
                <a:srgbClr val="12418B"/>
              </a:solidFill>
            </a:endParaRPr>
          </a:p>
        </p:txBody>
      </p:sp>
      <p:pic>
        <p:nvPicPr>
          <p:cNvPr id="532" name="Google Shape;532;p48"/>
          <p:cNvPicPr preferRelativeResize="0"/>
          <p:nvPr/>
        </p:nvPicPr>
        <p:blipFill rotWithShape="1">
          <a:blip r:embed="rId4">
            <a:alphaModFix/>
          </a:blip>
          <a:srcRect/>
          <a:stretch/>
        </p:blipFill>
        <p:spPr>
          <a:xfrm>
            <a:off x="448449" y="544526"/>
            <a:ext cx="779700" cy="779700"/>
          </a:xfrm>
          <a:prstGeom prst="ellipse">
            <a:avLst/>
          </a:prstGeom>
          <a:noFill/>
          <a:ln>
            <a:noFill/>
          </a:ln>
        </p:spPr>
      </p:pic>
      <p:sp>
        <p:nvSpPr>
          <p:cNvPr id="533" name="Google Shape;533;p48"/>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Hvordan oppleves denne fremtiden?</a:t>
            </a:r>
            <a:endParaRPr sz="1800" b="1">
              <a:solidFill>
                <a:srgbClr val="12418B"/>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7"/>
        <p:cNvGrpSpPr/>
        <p:nvPr/>
      </p:nvGrpSpPr>
      <p:grpSpPr>
        <a:xfrm>
          <a:off x="0" y="0"/>
          <a:ext cx="0" cy="0"/>
          <a:chOff x="0" y="0"/>
          <a:chExt cx="0" cy="0"/>
        </a:xfrm>
      </p:grpSpPr>
      <p:sp>
        <p:nvSpPr>
          <p:cNvPr id="538" name="Google Shape;538;p49"/>
          <p:cNvSpPr/>
          <p:nvPr/>
        </p:nvSpPr>
        <p:spPr>
          <a:xfrm>
            <a:off x="448452" y="2166945"/>
            <a:ext cx="9910068" cy="3384920"/>
          </a:xfrm>
          <a:custGeom>
            <a:avLst/>
            <a:gdLst/>
            <a:ahLst/>
            <a:cxnLst/>
            <a:rect l="l" t="t" r="r" b="b"/>
            <a:pathLst>
              <a:path w="895623" h="233483" extrusionOk="0">
                <a:moveTo>
                  <a:pt x="0" y="0"/>
                </a:moveTo>
                <a:cubicBezTo>
                  <a:pt x="10992" y="6543"/>
                  <a:pt x="48070" y="2007"/>
                  <a:pt x="65954" y="39259"/>
                </a:cubicBezTo>
                <a:cubicBezTo>
                  <a:pt x="83839" y="76511"/>
                  <a:pt x="62639" y="223600"/>
                  <a:pt x="107307" y="223513"/>
                </a:cubicBezTo>
                <a:cubicBezTo>
                  <a:pt x="151975" y="223426"/>
                  <a:pt x="272281" y="37252"/>
                  <a:pt x="333961" y="38735"/>
                </a:cubicBezTo>
                <a:cubicBezTo>
                  <a:pt x="395641" y="40218"/>
                  <a:pt x="432457" y="231889"/>
                  <a:pt x="477386" y="232412"/>
                </a:cubicBezTo>
                <a:cubicBezTo>
                  <a:pt x="522316" y="232936"/>
                  <a:pt x="570822" y="41963"/>
                  <a:pt x="603538" y="41876"/>
                </a:cubicBezTo>
                <a:cubicBezTo>
                  <a:pt x="636254" y="41789"/>
                  <a:pt x="647333" y="217842"/>
                  <a:pt x="673680" y="231888"/>
                </a:cubicBezTo>
                <a:cubicBezTo>
                  <a:pt x="700027" y="245934"/>
                  <a:pt x="724630" y="157907"/>
                  <a:pt x="761620" y="126151"/>
                </a:cubicBezTo>
                <a:cubicBezTo>
                  <a:pt x="798611" y="94395"/>
                  <a:pt x="873289" y="55485"/>
                  <a:pt x="895623" y="41352"/>
                </a:cubicBezTo>
              </a:path>
            </a:pathLst>
          </a:custGeom>
          <a:noFill/>
          <a:ln w="228600" cap="flat" cmpd="sng">
            <a:solidFill>
              <a:srgbClr val="EAF2FF"/>
            </a:solidFill>
            <a:prstDash val="solid"/>
            <a:round/>
            <a:headEnd type="none" w="med" len="med"/>
            <a:tailEnd type="none" w="med" len="med"/>
          </a:ln>
        </p:spPr>
      </p:sp>
      <p:cxnSp>
        <p:nvCxnSpPr>
          <p:cNvPr id="539" name="Google Shape;539;p49"/>
          <p:cNvCxnSpPr/>
          <p:nvPr/>
        </p:nvCxnSpPr>
        <p:spPr>
          <a:xfrm>
            <a:off x="845550"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540" name="Google Shape;540;p49"/>
          <p:cNvSpPr txBox="1"/>
          <p:nvPr/>
        </p:nvSpPr>
        <p:spPr>
          <a:xfrm>
            <a:off x="555325"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2023</a:t>
            </a:r>
            <a:endParaRPr sz="1100" b="1">
              <a:solidFill>
                <a:srgbClr val="12418B"/>
              </a:solidFill>
            </a:endParaRPr>
          </a:p>
        </p:txBody>
      </p:sp>
      <p:cxnSp>
        <p:nvCxnSpPr>
          <p:cNvPr id="541" name="Google Shape;541;p49"/>
          <p:cNvCxnSpPr/>
          <p:nvPr/>
        </p:nvCxnSpPr>
        <p:spPr>
          <a:xfrm>
            <a:off x="3824808"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542" name="Google Shape;542;p49"/>
          <p:cNvSpPr txBox="1"/>
          <p:nvPr/>
        </p:nvSpPr>
        <p:spPr>
          <a:xfrm>
            <a:off x="3534588"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2030</a:t>
            </a:r>
            <a:endParaRPr sz="1100" b="1">
              <a:solidFill>
                <a:srgbClr val="12418B"/>
              </a:solidFill>
            </a:endParaRPr>
          </a:p>
        </p:txBody>
      </p:sp>
      <p:cxnSp>
        <p:nvCxnSpPr>
          <p:cNvPr id="543" name="Google Shape;543;p49"/>
          <p:cNvCxnSpPr/>
          <p:nvPr/>
        </p:nvCxnSpPr>
        <p:spPr>
          <a:xfrm>
            <a:off x="6804067"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544" name="Google Shape;544;p49"/>
          <p:cNvSpPr txBox="1"/>
          <p:nvPr/>
        </p:nvSpPr>
        <p:spPr>
          <a:xfrm>
            <a:off x="6513841"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2040</a:t>
            </a:r>
            <a:endParaRPr sz="1100" b="1">
              <a:solidFill>
                <a:srgbClr val="12418B"/>
              </a:solidFill>
            </a:endParaRPr>
          </a:p>
        </p:txBody>
      </p:sp>
      <p:cxnSp>
        <p:nvCxnSpPr>
          <p:cNvPr id="545" name="Google Shape;545;p49"/>
          <p:cNvCxnSpPr/>
          <p:nvPr/>
        </p:nvCxnSpPr>
        <p:spPr>
          <a:xfrm>
            <a:off x="9783325" y="2009174"/>
            <a:ext cx="0" cy="4470900"/>
          </a:xfrm>
          <a:prstGeom prst="straightConnector1">
            <a:avLst/>
          </a:prstGeom>
          <a:noFill/>
          <a:ln w="19050" cap="flat" cmpd="sng">
            <a:solidFill>
              <a:srgbClr val="12418B"/>
            </a:solidFill>
            <a:prstDash val="solid"/>
            <a:round/>
            <a:headEnd type="diamond" w="med" len="med"/>
            <a:tailEnd type="diamond" w="med" len="med"/>
          </a:ln>
        </p:spPr>
      </p:cxnSp>
      <p:sp>
        <p:nvSpPr>
          <p:cNvPr id="546" name="Google Shape;546;p49"/>
          <p:cNvSpPr txBox="1"/>
          <p:nvPr/>
        </p:nvSpPr>
        <p:spPr>
          <a:xfrm>
            <a:off x="9493105" y="1729297"/>
            <a:ext cx="580500" cy="257100"/>
          </a:xfrm>
          <a:prstGeom prst="rect">
            <a:avLst/>
          </a:prstGeom>
          <a:noFill/>
          <a:ln>
            <a:noFill/>
          </a:ln>
        </p:spPr>
        <p:txBody>
          <a:bodyPr spcFirstLastPara="1" wrap="square" lIns="43525" tIns="43525" rIns="43525" bIns="43525" anchor="t" anchorCtr="0">
            <a:spAutoFit/>
          </a:bodyPr>
          <a:lstStyle/>
          <a:p>
            <a:pPr marL="0" lvl="0" indent="0" algn="ctr" rtl="0">
              <a:spcBef>
                <a:spcPts val="0"/>
              </a:spcBef>
              <a:spcAft>
                <a:spcPts val="0"/>
              </a:spcAft>
              <a:buNone/>
            </a:pPr>
            <a:r>
              <a:rPr lang="no" sz="1100" b="1">
                <a:solidFill>
                  <a:srgbClr val="12418B"/>
                </a:solidFill>
              </a:rPr>
              <a:t>2050</a:t>
            </a:r>
            <a:endParaRPr sz="1100" b="1">
              <a:solidFill>
                <a:srgbClr val="12418B"/>
              </a:solidFill>
            </a:endParaRPr>
          </a:p>
        </p:txBody>
      </p:sp>
      <p:sp>
        <p:nvSpPr>
          <p:cNvPr id="547" name="Google Shape;547;p49"/>
          <p:cNvSpPr txBox="1"/>
          <p:nvPr/>
        </p:nvSpPr>
        <p:spPr>
          <a:xfrm>
            <a:off x="510286" y="7084850"/>
            <a:ext cx="11223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938B41"/>
                </a:solidFill>
              </a:rPr>
              <a:t>Folk og samfunn</a:t>
            </a:r>
            <a:endParaRPr sz="900" i="1">
              <a:solidFill>
                <a:srgbClr val="938B41"/>
              </a:solidFill>
            </a:endParaRPr>
          </a:p>
        </p:txBody>
      </p:sp>
      <p:sp>
        <p:nvSpPr>
          <p:cNvPr id="548" name="Google Shape;548;p49"/>
          <p:cNvSpPr txBox="1"/>
          <p:nvPr/>
        </p:nvSpPr>
        <p:spPr>
          <a:xfrm>
            <a:off x="1796050" y="7084850"/>
            <a:ext cx="15669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D13A8D"/>
                </a:solidFill>
              </a:rPr>
              <a:t>Politikk, demokrati og styring</a:t>
            </a:r>
            <a:endParaRPr sz="900" i="1">
              <a:solidFill>
                <a:srgbClr val="D13A8D"/>
              </a:solidFill>
            </a:endParaRPr>
          </a:p>
        </p:txBody>
      </p:sp>
      <p:sp>
        <p:nvSpPr>
          <p:cNvPr id="549" name="Google Shape;549;p49"/>
          <p:cNvSpPr txBox="1"/>
          <p:nvPr/>
        </p:nvSpPr>
        <p:spPr>
          <a:xfrm>
            <a:off x="3729923" y="7084849"/>
            <a:ext cx="5805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DE5B35"/>
                </a:solidFill>
              </a:rPr>
              <a:t>Økonomi</a:t>
            </a:r>
            <a:endParaRPr sz="900" i="1">
              <a:solidFill>
                <a:srgbClr val="DE5B35"/>
              </a:solidFill>
            </a:endParaRPr>
          </a:p>
        </p:txBody>
      </p:sp>
      <p:sp>
        <p:nvSpPr>
          <p:cNvPr id="550" name="Google Shape;550;p49"/>
          <p:cNvSpPr txBox="1"/>
          <p:nvPr/>
        </p:nvSpPr>
        <p:spPr>
          <a:xfrm>
            <a:off x="4668393" y="7084850"/>
            <a:ext cx="14643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4AA482"/>
                </a:solidFill>
              </a:rPr>
              <a:t>Stedsutvikling og bosetting</a:t>
            </a:r>
            <a:endParaRPr sz="900" i="1">
              <a:solidFill>
                <a:srgbClr val="4AA482"/>
              </a:solidFill>
            </a:endParaRPr>
          </a:p>
        </p:txBody>
      </p:sp>
      <p:sp>
        <p:nvSpPr>
          <p:cNvPr id="551" name="Google Shape;551;p49"/>
          <p:cNvSpPr txBox="1"/>
          <p:nvPr/>
        </p:nvSpPr>
        <p:spPr>
          <a:xfrm>
            <a:off x="6522263" y="7084850"/>
            <a:ext cx="8559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91B251"/>
                </a:solidFill>
              </a:rPr>
              <a:t>Klima og miljø</a:t>
            </a:r>
            <a:endParaRPr sz="900" i="1">
              <a:solidFill>
                <a:srgbClr val="91B251"/>
              </a:solidFill>
            </a:endParaRPr>
          </a:p>
        </p:txBody>
      </p:sp>
      <p:sp>
        <p:nvSpPr>
          <p:cNvPr id="552" name="Google Shape;552;p49"/>
          <p:cNvSpPr txBox="1"/>
          <p:nvPr/>
        </p:nvSpPr>
        <p:spPr>
          <a:xfrm>
            <a:off x="7769830" y="7084850"/>
            <a:ext cx="1436400" cy="226500"/>
          </a:xfrm>
          <a:prstGeom prst="rect">
            <a:avLst/>
          </a:prstGeom>
          <a:noFill/>
          <a:ln>
            <a:noFill/>
          </a:ln>
        </p:spPr>
        <p:txBody>
          <a:bodyPr spcFirstLastPara="1" wrap="square" lIns="43525" tIns="43525" rIns="43525" bIns="43525" anchor="t" anchorCtr="0">
            <a:spAutoFit/>
          </a:bodyPr>
          <a:lstStyle/>
          <a:p>
            <a:pPr marL="0" lvl="0" indent="0" algn="l" rtl="0">
              <a:spcBef>
                <a:spcPts val="0"/>
              </a:spcBef>
              <a:spcAft>
                <a:spcPts val="0"/>
              </a:spcAft>
              <a:buNone/>
            </a:pPr>
            <a:r>
              <a:rPr lang="no" sz="900" i="1">
                <a:solidFill>
                  <a:srgbClr val="54A7DC"/>
                </a:solidFill>
              </a:rPr>
              <a:t>Teknologi og digitalisering</a:t>
            </a:r>
            <a:endParaRPr sz="900" i="1">
              <a:solidFill>
                <a:srgbClr val="54A7DC"/>
              </a:solidFill>
            </a:endParaRPr>
          </a:p>
        </p:txBody>
      </p:sp>
      <p:sp>
        <p:nvSpPr>
          <p:cNvPr id="553" name="Google Shape;553;p49"/>
          <p:cNvSpPr/>
          <p:nvPr/>
        </p:nvSpPr>
        <p:spPr>
          <a:xfrm>
            <a:off x="323320" y="7114522"/>
            <a:ext cx="180000" cy="180000"/>
          </a:xfrm>
          <a:prstGeom prst="ellipse">
            <a:avLst/>
          </a:prstGeom>
          <a:solidFill>
            <a:srgbClr val="F4F2D8"/>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554" name="Google Shape;554;p49"/>
          <p:cNvSpPr/>
          <p:nvPr/>
        </p:nvSpPr>
        <p:spPr>
          <a:xfrm>
            <a:off x="1604958" y="7114522"/>
            <a:ext cx="180000" cy="180000"/>
          </a:xfrm>
          <a:prstGeom prst="ellipse">
            <a:avLst/>
          </a:prstGeom>
          <a:solidFill>
            <a:srgbClr val="F3E3EE"/>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555" name="Google Shape;555;p49"/>
          <p:cNvSpPr/>
          <p:nvPr/>
        </p:nvSpPr>
        <p:spPr>
          <a:xfrm>
            <a:off x="3531929" y="7114522"/>
            <a:ext cx="180000" cy="180000"/>
          </a:xfrm>
          <a:prstGeom prst="ellipse">
            <a:avLst/>
          </a:prstGeom>
          <a:solidFill>
            <a:srgbClr val="FED2AD"/>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556" name="Google Shape;556;p49"/>
          <p:cNvSpPr/>
          <p:nvPr/>
        </p:nvSpPr>
        <p:spPr>
          <a:xfrm>
            <a:off x="4482412" y="7114522"/>
            <a:ext cx="180000" cy="180000"/>
          </a:xfrm>
          <a:prstGeom prst="ellipse">
            <a:avLst/>
          </a:prstGeom>
          <a:solidFill>
            <a:srgbClr val="D8EBE2"/>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557" name="Google Shape;557;p49"/>
          <p:cNvSpPr/>
          <p:nvPr/>
        </p:nvSpPr>
        <p:spPr>
          <a:xfrm>
            <a:off x="6334946" y="7114522"/>
            <a:ext cx="180000" cy="180000"/>
          </a:xfrm>
          <a:prstGeom prst="ellipse">
            <a:avLst/>
          </a:prstGeom>
          <a:solidFill>
            <a:srgbClr val="E4F1DB"/>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558" name="Google Shape;558;p49"/>
          <p:cNvSpPr/>
          <p:nvPr/>
        </p:nvSpPr>
        <p:spPr>
          <a:xfrm>
            <a:off x="7582629" y="7114522"/>
            <a:ext cx="180000" cy="180000"/>
          </a:xfrm>
          <a:prstGeom prst="ellipse">
            <a:avLst/>
          </a:prstGeom>
          <a:solidFill>
            <a:srgbClr val="BBDEF6"/>
          </a:solidFill>
          <a:ln w="19050" cap="flat" cmpd="sng">
            <a:solidFill>
              <a:srgbClr val="FFFFFF"/>
            </a:solidFill>
            <a:prstDash val="solid"/>
            <a:round/>
            <a:headEnd type="none" w="sm" len="sm"/>
            <a:tailEnd type="none" w="sm" len="sm"/>
          </a:ln>
        </p:spPr>
        <p:txBody>
          <a:bodyPr spcFirstLastPara="1" wrap="square" lIns="43525" tIns="43525" rIns="43525" bIns="43525" anchor="ctr" anchorCtr="0">
            <a:noAutofit/>
          </a:bodyPr>
          <a:lstStyle/>
          <a:p>
            <a:pPr marL="0" lvl="0" indent="0" algn="l" rtl="0">
              <a:spcBef>
                <a:spcPts val="0"/>
              </a:spcBef>
              <a:spcAft>
                <a:spcPts val="0"/>
              </a:spcAft>
              <a:buNone/>
            </a:pPr>
            <a:endParaRPr/>
          </a:p>
        </p:txBody>
      </p:sp>
      <p:sp>
        <p:nvSpPr>
          <p:cNvPr id="559" name="Google Shape;559;p49"/>
          <p:cNvSpPr/>
          <p:nvPr/>
        </p:nvSpPr>
        <p:spPr>
          <a:xfrm>
            <a:off x="1017997" y="2242639"/>
            <a:ext cx="2043300" cy="1140000"/>
          </a:xfrm>
          <a:prstGeom prst="roundRect">
            <a:avLst>
              <a:gd name="adj" fmla="val 8711"/>
            </a:avLst>
          </a:prstGeom>
          <a:solidFill>
            <a:srgbClr val="F6E4CB"/>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20-tallet preges av lav produktivitets- og lønnsvekst i norsk næringsliv, mens private kapitalinntekter fortsetter å øke. Mange opplever å bli fattigere, samtidig som en liten gruppe blir stadig rikere.</a:t>
            </a:r>
            <a:endParaRPr sz="900">
              <a:solidFill>
                <a:schemeClr val="dk1"/>
              </a:solidFill>
            </a:endParaRPr>
          </a:p>
        </p:txBody>
      </p:sp>
      <p:sp>
        <p:nvSpPr>
          <p:cNvPr id="560" name="Google Shape;560;p49"/>
          <p:cNvSpPr/>
          <p:nvPr/>
        </p:nvSpPr>
        <p:spPr>
          <a:xfrm>
            <a:off x="1975706" y="3676761"/>
            <a:ext cx="2043300" cy="1140000"/>
          </a:xfrm>
          <a:prstGeom prst="roundRect">
            <a:avLst>
              <a:gd name="adj" fmla="val 8711"/>
            </a:avLst>
          </a:prstGeom>
          <a:solidFill>
            <a:srgbClr val="E4F1DB"/>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Internasjonal konflikt og klimaendringer utløser en migrasjonsbølge som når Norge mot slutten av tiåret. Tilfanget av flyktninger forsterker opplevelsen av forskjeller mellom ulike grupper. </a:t>
            </a:r>
            <a:endParaRPr sz="1000" b="1">
              <a:solidFill>
                <a:schemeClr val="dk1"/>
              </a:solidFill>
            </a:endParaRPr>
          </a:p>
        </p:txBody>
      </p:sp>
      <p:sp>
        <p:nvSpPr>
          <p:cNvPr id="561" name="Google Shape;561;p49"/>
          <p:cNvSpPr/>
          <p:nvPr/>
        </p:nvSpPr>
        <p:spPr>
          <a:xfrm>
            <a:off x="1017997" y="5110883"/>
            <a:ext cx="2043300" cy="1140000"/>
          </a:xfrm>
          <a:prstGeom prst="roundRect">
            <a:avLst>
              <a:gd name="adj" fmla="val 8711"/>
            </a:avLst>
          </a:prstGeom>
          <a:solidFill>
            <a:srgbClr val="F3E3EE"/>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Mange mener at Norge må ta betydelige grep for å endre utviklingen, men ulike syn på utfordringsbildet skaper en stadig mer fragmentert debatt. </a:t>
            </a:r>
            <a:endParaRPr sz="1000" b="1">
              <a:solidFill>
                <a:schemeClr val="dk1"/>
              </a:solidFill>
            </a:endParaRPr>
          </a:p>
        </p:txBody>
      </p:sp>
      <p:sp>
        <p:nvSpPr>
          <p:cNvPr id="562" name="Google Shape;562;p49"/>
          <p:cNvSpPr/>
          <p:nvPr/>
        </p:nvSpPr>
        <p:spPr>
          <a:xfrm>
            <a:off x="4010998" y="2242639"/>
            <a:ext cx="2043300" cy="1140000"/>
          </a:xfrm>
          <a:prstGeom prst="roundRect">
            <a:avLst>
              <a:gd name="adj" fmla="val 8711"/>
            </a:avLst>
          </a:prstGeom>
          <a:solidFill>
            <a:srgbClr val="BBDEF6"/>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Den opplevde forskjellen mellom det fysiske og det digitale har gradvis forsvunnet og noen lever hovedsakelig digitale liv. Nyhets- og informasjonsflyten preges av målrettet kommunikasjon og lite redaksjonell styring.</a:t>
            </a:r>
            <a:endParaRPr sz="1000">
              <a:solidFill>
                <a:schemeClr val="dk1"/>
              </a:solidFill>
            </a:endParaRPr>
          </a:p>
        </p:txBody>
      </p:sp>
      <p:sp>
        <p:nvSpPr>
          <p:cNvPr id="563" name="Google Shape;563;p49"/>
          <p:cNvSpPr/>
          <p:nvPr/>
        </p:nvSpPr>
        <p:spPr>
          <a:xfrm>
            <a:off x="4295085" y="3676761"/>
            <a:ext cx="2043300" cy="1140000"/>
          </a:xfrm>
          <a:prstGeom prst="roundRect">
            <a:avLst>
              <a:gd name="adj" fmla="val 8711"/>
            </a:avLst>
          </a:prstGeom>
          <a:solidFill>
            <a:srgbClr val="F4F2D8"/>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Norge har blitt et langt mer mangfoldig og variert samfunn, og det har vokst frem flere subkulturer, mer tilpassede tjenester og nye kulturelle uttrykk</a:t>
            </a:r>
            <a:endParaRPr sz="1000" b="1">
              <a:solidFill>
                <a:schemeClr val="dk1"/>
              </a:solidFill>
            </a:endParaRPr>
          </a:p>
        </p:txBody>
      </p:sp>
      <p:sp>
        <p:nvSpPr>
          <p:cNvPr id="564" name="Google Shape;564;p49"/>
          <p:cNvSpPr/>
          <p:nvPr/>
        </p:nvSpPr>
        <p:spPr>
          <a:xfrm>
            <a:off x="4547794" y="5110883"/>
            <a:ext cx="2043300" cy="1140000"/>
          </a:xfrm>
          <a:prstGeom prst="roundRect">
            <a:avLst>
              <a:gd name="adj" fmla="val 8711"/>
            </a:avLst>
          </a:prstGeom>
          <a:solidFill>
            <a:srgbClr val="F3E3EE"/>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Det offentlige har ikke råd til å imøtekomme de mange ulike behovene i befolkningen. Det innføres stadig mer differensiering i offentlige tjenester og private aktører dekker en stadig større del av tjenestetilbudet. </a:t>
            </a:r>
            <a:endParaRPr sz="1000" b="1">
              <a:solidFill>
                <a:schemeClr val="dk1"/>
              </a:solidFill>
            </a:endParaRPr>
          </a:p>
        </p:txBody>
      </p:sp>
      <p:sp>
        <p:nvSpPr>
          <p:cNvPr id="565" name="Google Shape;565;p49"/>
          <p:cNvSpPr/>
          <p:nvPr/>
        </p:nvSpPr>
        <p:spPr>
          <a:xfrm>
            <a:off x="6897164" y="2242639"/>
            <a:ext cx="2043300" cy="1140000"/>
          </a:xfrm>
          <a:prstGeom prst="roundRect">
            <a:avLst>
              <a:gd name="adj" fmla="val 8711"/>
            </a:avLst>
          </a:prstGeom>
          <a:solidFill>
            <a:srgbClr val="F3E3EE"/>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Ved inngangen til 40-tallet har en følelse av misnøye og uro festet seg i befolkningen. Det har vært flere store politiske svingninger, og til tross for en rekke tiltak har man ikke lyktes i å redusere økonomiske forskjeller. </a:t>
            </a:r>
            <a:endParaRPr sz="900">
              <a:solidFill>
                <a:schemeClr val="dk1"/>
              </a:solidFill>
            </a:endParaRPr>
          </a:p>
        </p:txBody>
      </p:sp>
      <p:sp>
        <p:nvSpPr>
          <p:cNvPr id="566" name="Google Shape;566;p49"/>
          <p:cNvSpPr/>
          <p:nvPr/>
        </p:nvSpPr>
        <p:spPr>
          <a:xfrm>
            <a:off x="7685535" y="3676761"/>
            <a:ext cx="2043300" cy="1140000"/>
          </a:xfrm>
          <a:prstGeom prst="roundRect">
            <a:avLst>
              <a:gd name="adj" fmla="val 8711"/>
            </a:avLst>
          </a:prstGeom>
          <a:solidFill>
            <a:srgbClr val="F4F2D8"/>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Mangfold, kontraster og konflikter i samfunnet kommer til uttrykk i et aktivt kulturliv og høy innovasjonstakt, men også hyppige demonstrasjoner og økt kriminalitet.</a:t>
            </a:r>
            <a:endParaRPr sz="900">
              <a:solidFill>
                <a:schemeClr val="dk1"/>
              </a:solidFill>
            </a:endParaRPr>
          </a:p>
        </p:txBody>
      </p:sp>
      <p:sp>
        <p:nvSpPr>
          <p:cNvPr id="567" name="Google Shape;567;p49"/>
          <p:cNvSpPr/>
          <p:nvPr/>
        </p:nvSpPr>
        <p:spPr>
          <a:xfrm>
            <a:off x="7165568" y="5110883"/>
            <a:ext cx="2043300" cy="1140000"/>
          </a:xfrm>
          <a:prstGeom prst="roundRect">
            <a:avLst>
              <a:gd name="adj" fmla="val 8711"/>
            </a:avLst>
          </a:prstGeom>
          <a:solidFill>
            <a:srgbClr val="F3E3EE"/>
          </a:solidFill>
          <a:ln>
            <a:noFill/>
          </a:ln>
        </p:spPr>
        <p:txBody>
          <a:bodyPr spcFirstLastPara="1" wrap="square" lIns="90850" tIns="90850" rIns="90850" bIns="90850" anchor="ctr" anchorCtr="0">
            <a:noAutofit/>
          </a:bodyPr>
          <a:lstStyle/>
          <a:p>
            <a:pPr marL="0" lvl="0" indent="0" algn="l" rtl="0">
              <a:lnSpc>
                <a:spcPct val="100000"/>
              </a:lnSpc>
              <a:spcBef>
                <a:spcPts val="0"/>
              </a:spcBef>
              <a:spcAft>
                <a:spcPts val="0"/>
              </a:spcAft>
              <a:buNone/>
            </a:pPr>
            <a:r>
              <a:rPr lang="no" sz="900">
                <a:solidFill>
                  <a:schemeClr val="dk1"/>
                </a:solidFill>
              </a:rPr>
              <a:t>Villigheten til å betale skatt har gått ned, og det er høyere forekomst av både svart arbeid og skattesvindel. Det brukes stadig flere ressurser på å kontrollere virksomheter og privatpersoners inntekt. </a:t>
            </a:r>
            <a:endParaRPr sz="900">
              <a:solidFill>
                <a:schemeClr val="dk1"/>
              </a:solidFill>
            </a:endParaRPr>
          </a:p>
        </p:txBody>
      </p:sp>
      <p:sp>
        <p:nvSpPr>
          <p:cNvPr id="568" name="Google Shape;568;p49"/>
          <p:cNvSpPr txBox="1"/>
          <p:nvPr/>
        </p:nvSpPr>
        <p:spPr>
          <a:xfrm>
            <a:off x="1312860" y="616431"/>
            <a:ext cx="38253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200">
                <a:solidFill>
                  <a:srgbClr val="12418B"/>
                </a:solidFill>
              </a:rPr>
              <a:t>Flere Norge, flere virkeligheter</a:t>
            </a:r>
            <a:endParaRPr sz="1200">
              <a:solidFill>
                <a:srgbClr val="12418B"/>
              </a:solidFill>
            </a:endParaRPr>
          </a:p>
        </p:txBody>
      </p:sp>
      <p:pic>
        <p:nvPicPr>
          <p:cNvPr id="569" name="Google Shape;569;p49"/>
          <p:cNvPicPr preferRelativeResize="0"/>
          <p:nvPr/>
        </p:nvPicPr>
        <p:blipFill rotWithShape="1">
          <a:blip r:embed="rId3">
            <a:alphaModFix/>
          </a:blip>
          <a:srcRect/>
          <a:stretch/>
        </p:blipFill>
        <p:spPr>
          <a:xfrm>
            <a:off x="448449" y="544526"/>
            <a:ext cx="779700" cy="779700"/>
          </a:xfrm>
          <a:prstGeom prst="ellipse">
            <a:avLst/>
          </a:prstGeom>
          <a:noFill/>
          <a:ln>
            <a:noFill/>
          </a:ln>
        </p:spPr>
      </p:pic>
      <p:sp>
        <p:nvSpPr>
          <p:cNvPr id="570" name="Google Shape;570;p49"/>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Hvordan ble denne fremtiden til?</a:t>
            </a:r>
            <a:endParaRPr sz="1800" b="1">
              <a:solidFill>
                <a:srgbClr val="12418B"/>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E8FB"/>
        </a:solidFill>
        <a:effectLst/>
      </p:bgPr>
    </p:bg>
    <p:spTree>
      <p:nvGrpSpPr>
        <p:cNvPr id="1" name="Shape 574"/>
        <p:cNvGrpSpPr/>
        <p:nvPr/>
      </p:nvGrpSpPr>
      <p:grpSpPr>
        <a:xfrm>
          <a:off x="0" y="0"/>
          <a:ext cx="0" cy="0"/>
          <a:chOff x="0" y="0"/>
          <a:chExt cx="0" cy="0"/>
        </a:xfrm>
      </p:grpSpPr>
      <p:pic>
        <p:nvPicPr>
          <p:cNvPr id="575" name="Google Shape;575;p50"/>
          <p:cNvPicPr preferRelativeResize="0"/>
          <p:nvPr/>
        </p:nvPicPr>
        <p:blipFill rotWithShape="1">
          <a:blip r:embed="rId3">
            <a:alphaModFix/>
          </a:blip>
          <a:srcRect/>
          <a:stretch/>
        </p:blipFill>
        <p:spPr>
          <a:xfrm>
            <a:off x="736450" y="1468975"/>
            <a:ext cx="3770700" cy="3770700"/>
          </a:xfrm>
          <a:prstGeom prst="ellipse">
            <a:avLst/>
          </a:prstGeom>
          <a:noFill/>
          <a:ln>
            <a:noFill/>
          </a:ln>
        </p:spPr>
      </p:pic>
      <p:sp>
        <p:nvSpPr>
          <p:cNvPr id="576" name="Google Shape;576;p50"/>
          <p:cNvSpPr txBox="1"/>
          <p:nvPr/>
        </p:nvSpPr>
        <p:spPr>
          <a:xfrm>
            <a:off x="4783075" y="2929225"/>
            <a:ext cx="5608200" cy="850200"/>
          </a:xfrm>
          <a:prstGeom prst="rect">
            <a:avLst/>
          </a:prstGeom>
          <a:noFill/>
          <a:ln>
            <a:noFill/>
          </a:ln>
        </p:spPr>
        <p:txBody>
          <a:bodyPr spcFirstLastPara="1" wrap="square" lIns="100800" tIns="100800" rIns="100800" bIns="100800" anchor="t" anchorCtr="0">
            <a:spAutoFit/>
          </a:bodyPr>
          <a:lstStyle/>
          <a:p>
            <a:pPr marL="0" lvl="0" indent="0" algn="l" rtl="0">
              <a:lnSpc>
                <a:spcPct val="100000"/>
              </a:lnSpc>
              <a:spcBef>
                <a:spcPts val="0"/>
              </a:spcBef>
              <a:spcAft>
                <a:spcPts val="0"/>
              </a:spcAft>
              <a:buNone/>
            </a:pPr>
            <a:r>
              <a:rPr lang="no" sz="4200" b="1">
                <a:solidFill>
                  <a:srgbClr val="12418B"/>
                </a:solidFill>
              </a:rPr>
              <a:t>Stor og selvstendig</a:t>
            </a:r>
            <a:endParaRPr sz="4200" b="1">
              <a:solidFill>
                <a:srgbClr val="393348"/>
              </a:solidFill>
            </a:endParaRPr>
          </a:p>
        </p:txBody>
      </p:sp>
      <p:sp>
        <p:nvSpPr>
          <p:cNvPr id="577" name="Google Shape;577;p50"/>
          <p:cNvSpPr/>
          <p:nvPr/>
        </p:nvSpPr>
        <p:spPr>
          <a:xfrm>
            <a:off x="1247875" y="5401600"/>
            <a:ext cx="2667000" cy="894300"/>
          </a:xfrm>
          <a:prstGeom prst="wedgeRoundRectCallout">
            <a:avLst>
              <a:gd name="adj1" fmla="val 20353"/>
              <a:gd name="adj2" fmla="val -105488"/>
              <a:gd name="adj3" fmla="val 0"/>
            </a:avLst>
          </a:prstGeom>
          <a:solidFill>
            <a:srgbClr val="12418B"/>
          </a:solidFill>
          <a:ln>
            <a:noFill/>
          </a:ln>
        </p:spPr>
        <p:txBody>
          <a:bodyPr spcFirstLastPara="1" wrap="square" lIns="93600" tIns="93600" rIns="93600" bIns="93600" anchor="ctr" anchorCtr="0">
            <a:noAutofit/>
          </a:bodyPr>
          <a:lstStyle/>
          <a:p>
            <a:pPr marL="0" lvl="0" indent="0" algn="l" rtl="0">
              <a:spcBef>
                <a:spcPts val="0"/>
              </a:spcBef>
              <a:spcAft>
                <a:spcPts val="0"/>
              </a:spcAft>
              <a:buNone/>
            </a:pPr>
            <a:r>
              <a:rPr lang="no">
                <a:solidFill>
                  <a:schemeClr val="lt1"/>
                </a:solidFill>
              </a:rPr>
              <a:t>Hva om vi får færre, større og mer autonome kommuner?</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1"/>
        <p:cNvGrpSpPr/>
        <p:nvPr/>
      </p:nvGrpSpPr>
      <p:grpSpPr>
        <a:xfrm>
          <a:off x="0" y="0"/>
          <a:ext cx="0" cy="0"/>
          <a:chOff x="0" y="0"/>
          <a:chExt cx="0" cy="0"/>
        </a:xfrm>
      </p:grpSpPr>
      <p:pic>
        <p:nvPicPr>
          <p:cNvPr id="582" name="Google Shape;582;p51"/>
          <p:cNvPicPr preferRelativeResize="0"/>
          <p:nvPr/>
        </p:nvPicPr>
        <p:blipFill rotWithShape="1">
          <a:blip r:embed="rId3">
            <a:alphaModFix/>
          </a:blip>
          <a:srcRect/>
          <a:stretch/>
        </p:blipFill>
        <p:spPr>
          <a:xfrm>
            <a:off x="448450" y="544525"/>
            <a:ext cx="779700" cy="779700"/>
          </a:xfrm>
          <a:prstGeom prst="ellipse">
            <a:avLst/>
          </a:prstGeom>
          <a:noFill/>
          <a:ln>
            <a:noFill/>
          </a:ln>
        </p:spPr>
      </p:pic>
      <p:sp>
        <p:nvSpPr>
          <p:cNvPr id="583" name="Google Shape;583;p51"/>
          <p:cNvSpPr txBox="1"/>
          <p:nvPr/>
        </p:nvSpPr>
        <p:spPr>
          <a:xfrm>
            <a:off x="1312860" y="616431"/>
            <a:ext cx="3825300" cy="3624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200">
                <a:solidFill>
                  <a:srgbClr val="12418B"/>
                </a:solidFill>
              </a:rPr>
              <a:t>Stor og selvstendig</a:t>
            </a:r>
            <a:endParaRPr sz="1200">
              <a:solidFill>
                <a:srgbClr val="12418B"/>
              </a:solidFill>
            </a:endParaRPr>
          </a:p>
        </p:txBody>
      </p:sp>
      <p:sp>
        <p:nvSpPr>
          <p:cNvPr id="584" name="Google Shape;584;p51"/>
          <p:cNvSpPr txBox="1"/>
          <p:nvPr/>
        </p:nvSpPr>
        <p:spPr>
          <a:xfrm>
            <a:off x="448452" y="1772770"/>
            <a:ext cx="4521300" cy="4776900"/>
          </a:xfrm>
          <a:prstGeom prst="rect">
            <a:avLst/>
          </a:prstGeom>
          <a:noFill/>
          <a:ln>
            <a:noFill/>
          </a:ln>
        </p:spPr>
        <p:txBody>
          <a:bodyPr spcFirstLastPara="1" wrap="square" lIns="43525" tIns="43525" rIns="43525" bIns="43525" anchor="t" anchorCtr="0">
            <a:spAutoFit/>
          </a:bodyPr>
          <a:lstStyle/>
          <a:p>
            <a:pPr marL="0" lvl="0" indent="0" algn="l" rtl="0">
              <a:lnSpc>
                <a:spcPct val="115000"/>
              </a:lnSpc>
              <a:spcBef>
                <a:spcPts val="0"/>
              </a:spcBef>
              <a:spcAft>
                <a:spcPts val="0"/>
              </a:spcAft>
              <a:buClr>
                <a:schemeClr val="dk1"/>
              </a:buClr>
              <a:buSzPts val="1100"/>
              <a:buFont typeface="Arial"/>
              <a:buNone/>
            </a:pPr>
            <a:r>
              <a:rPr lang="no" sz="900">
                <a:solidFill>
                  <a:schemeClr val="dk1"/>
                </a:solidFill>
              </a:rPr>
              <a:t>I 2050 har Norge gått gjennom flere kommune-/regionsreformer som gradvis har </a:t>
            </a:r>
            <a:r>
              <a:rPr lang="no" sz="900" b="1">
                <a:solidFill>
                  <a:schemeClr val="dk1"/>
                </a:solidFill>
              </a:rPr>
              <a:t>redusert antallet kommuner</a:t>
            </a:r>
            <a:r>
              <a:rPr lang="no" sz="900">
                <a:solidFill>
                  <a:schemeClr val="dk1"/>
                </a:solidFill>
              </a:rPr>
              <a:t> til 100, og fylkeskommunen eksisterer ikke som forvaltningsnivå. Gjennom prosessen har de nye kommunene fått flere oppgaver, blant annet videregående opplæring, men samtidig også </a:t>
            </a:r>
            <a:r>
              <a:rPr lang="no" sz="900" b="1">
                <a:solidFill>
                  <a:schemeClr val="dk1"/>
                </a:solidFill>
              </a:rPr>
              <a:t>økt selvstyre og autonomi</a:t>
            </a:r>
            <a:r>
              <a:rPr lang="no" sz="900">
                <a:solidFill>
                  <a:schemeClr val="dk1"/>
                </a:solidFill>
              </a:rPr>
              <a:t>. Etter mye motstand mot reformene i starten er det nå bred enighet om behovet for større og mer robuste kommuner. De fleste er enige i at det er nødvendig for å sikre gode tjenester og nødvendig beredskap, som stadig er et økende behov. De nye kommunene har også større selvforsyningsgrad, særlig når det gjelder energi- og matproduksjon, som følge av større administrative områder. Kommunene er likere enn de var før reformene, og jevnt over er kvaliteten i tjenestene mer lik mellom kommunene. Men det er stor </a:t>
            </a:r>
            <a:r>
              <a:rPr lang="no" sz="900" b="1">
                <a:solidFill>
                  <a:schemeClr val="dk1"/>
                </a:solidFill>
              </a:rPr>
              <a:t>variasjon og frihet</a:t>
            </a:r>
            <a:r>
              <a:rPr lang="no" sz="900">
                <a:solidFill>
                  <a:schemeClr val="dk1"/>
                </a:solidFill>
              </a:rPr>
              <a:t> i hvordan kommunene velger å løse oppgavene sine, f.eks. hvem de samarbeider med og hvordan, bruk av teknologi og hvordan de utformer sine tjenestetilbud. Innad i de kommunene som er størst i geografisk utstrekning er det også en del forskjeller på grunn av store geografiske avstander og en urban/rural-dimensjon. Som følge av regionreformene er også antallet </a:t>
            </a:r>
            <a:r>
              <a:rPr lang="no" sz="900" b="1">
                <a:solidFill>
                  <a:schemeClr val="dk1"/>
                </a:solidFill>
              </a:rPr>
              <a:t>statsforvalterembeter</a:t>
            </a:r>
            <a:r>
              <a:rPr lang="no" sz="900">
                <a:solidFill>
                  <a:schemeClr val="dk1"/>
                </a:solidFill>
              </a:rPr>
              <a:t> redusert og rollen er endret. De har fått en tydeligere rolle i å følge opp og være </a:t>
            </a:r>
            <a:r>
              <a:rPr lang="no" sz="900" b="1">
                <a:solidFill>
                  <a:schemeClr val="dk1"/>
                </a:solidFill>
              </a:rPr>
              <a:t>støttespillere for de nye kommunene</a:t>
            </a:r>
            <a:r>
              <a:rPr lang="no" sz="900">
                <a:solidFill>
                  <a:schemeClr val="dk1"/>
                </a:solidFill>
              </a:rPr>
              <a:t>, særlig innenfor beredskap, i tillegg til kontrollorgan, klageinstans og tilsynsmyndighet. </a:t>
            </a:r>
            <a:endParaRPr sz="900">
              <a:solidFill>
                <a:schemeClr val="dk1"/>
              </a:solidFill>
            </a:endParaRPr>
          </a:p>
          <a:p>
            <a:pPr marL="0" lvl="0" indent="0" algn="l" rtl="0">
              <a:lnSpc>
                <a:spcPct val="115000"/>
              </a:lnSpc>
              <a:spcBef>
                <a:spcPts val="700"/>
              </a:spcBef>
              <a:spcAft>
                <a:spcPts val="700"/>
              </a:spcAft>
              <a:buNone/>
            </a:pPr>
            <a:r>
              <a:rPr lang="no" sz="900">
                <a:solidFill>
                  <a:schemeClr val="dk1"/>
                </a:solidFill>
              </a:rPr>
              <a:t>Med store kommuner blir Norge generelt sett </a:t>
            </a:r>
            <a:r>
              <a:rPr lang="no" sz="900" b="1">
                <a:solidFill>
                  <a:schemeClr val="dk1"/>
                </a:solidFill>
              </a:rPr>
              <a:t>et</a:t>
            </a:r>
            <a:r>
              <a:rPr lang="no" sz="900">
                <a:solidFill>
                  <a:schemeClr val="dk1"/>
                </a:solidFill>
              </a:rPr>
              <a:t> </a:t>
            </a:r>
            <a:r>
              <a:rPr lang="no" sz="900" b="1">
                <a:solidFill>
                  <a:schemeClr val="dk1"/>
                </a:solidFill>
              </a:rPr>
              <a:t>mer urbant samfunn</a:t>
            </a:r>
            <a:r>
              <a:rPr lang="no" sz="900">
                <a:solidFill>
                  <a:schemeClr val="dk1"/>
                </a:solidFill>
              </a:rPr>
              <a:t> der majoriteten av innbyggere bor i byer/tettsteder. De tidligere små distriktskommunene får et løft fordi de nå inngår i en større kommune, men samtidig mister de noe av sin identitet og får en mindre selvstendig stemme. </a:t>
            </a:r>
            <a:r>
              <a:rPr lang="no" sz="900" b="1">
                <a:solidFill>
                  <a:schemeClr val="dk1"/>
                </a:solidFill>
              </a:rPr>
              <a:t>Innbyggernes lokale tilhørighet til egen kommune er derfor lav </a:t>
            </a:r>
            <a:r>
              <a:rPr lang="no" sz="900">
                <a:solidFill>
                  <a:schemeClr val="dk1"/>
                </a:solidFill>
              </a:rPr>
              <a:t>etter alle reformene, mens flere heller har en større tilhørighet til sitt lokalsamfunn i kommunen. Dette bidrar til splittelse mellom ulike grupperinger i de kommunene der f.eks. fysisk avstand eller lokale kulturforskjeller er store, eller der innbyggerne opplever at det er kamp om ressurser og tjenester fra kommunen. Mangel på tilhørighet til kommunen som hjemsted, gjør det også vanskeligere å rekruttere folk til lokalpolitikken. Dette kan gi rom for mer profesjonelle politikere og mer populistiske partier/bevegelser. </a:t>
            </a:r>
            <a:endParaRPr sz="900">
              <a:solidFill>
                <a:schemeClr val="dk1"/>
              </a:solidFill>
            </a:endParaRPr>
          </a:p>
        </p:txBody>
      </p:sp>
      <p:sp>
        <p:nvSpPr>
          <p:cNvPr id="585" name="Google Shape;585;p51"/>
          <p:cNvSpPr txBox="1"/>
          <p:nvPr/>
        </p:nvSpPr>
        <p:spPr>
          <a:xfrm>
            <a:off x="5566910" y="1772770"/>
            <a:ext cx="4521300" cy="4070100"/>
          </a:xfrm>
          <a:prstGeom prst="rect">
            <a:avLst/>
          </a:prstGeom>
          <a:noFill/>
          <a:ln>
            <a:noFill/>
          </a:ln>
        </p:spPr>
        <p:txBody>
          <a:bodyPr spcFirstLastPara="1" wrap="square" lIns="43525" tIns="43525" rIns="43525" bIns="43525" anchor="t" anchorCtr="0">
            <a:spAutoFit/>
          </a:bodyPr>
          <a:lstStyle/>
          <a:p>
            <a:pPr marL="0" lvl="0" indent="0" algn="l" rtl="0">
              <a:lnSpc>
                <a:spcPct val="115000"/>
              </a:lnSpc>
              <a:spcBef>
                <a:spcPts val="0"/>
              </a:spcBef>
              <a:spcAft>
                <a:spcPts val="0"/>
              </a:spcAft>
              <a:buClr>
                <a:schemeClr val="dk1"/>
              </a:buClr>
              <a:buSzPts val="1100"/>
              <a:buFont typeface="Arial"/>
              <a:buNone/>
            </a:pPr>
            <a:r>
              <a:rPr lang="no" sz="900">
                <a:solidFill>
                  <a:schemeClr val="dk1"/>
                </a:solidFill>
              </a:rPr>
              <a:t>Særlig de unge generasjonene har mindre tilknytning til stedet de bor på, og finner i større grad sine sosiale arenaer på digitale plattformer. I 2050 er de aller fleste innbyggerne digitalt innfødte og det er like vanlig å møtes sosialt på digitale plattformer, som fysisk. I</a:t>
            </a:r>
            <a:r>
              <a:rPr lang="no" sz="900" b="1">
                <a:solidFill>
                  <a:schemeClr val="dk1"/>
                </a:solidFill>
              </a:rPr>
              <a:t>nnbyggerne stiller høye krav til teknologiske løsninger, og forventer digitale selvbetjeningsløsninger av høy kvalitet</a:t>
            </a:r>
            <a:r>
              <a:rPr lang="no" sz="900">
                <a:solidFill>
                  <a:schemeClr val="dk1"/>
                </a:solidFill>
              </a:rPr>
              <a:t> på de fleste områder. Kommunens tjenester er langt på vei digitaliserte og automatiserte, men det er fortsatt behov for menneskelig kontakt på mange områder. De ansatte i tjenestene jobber nå over større avstander og i ambulerende team som </a:t>
            </a:r>
            <a:r>
              <a:rPr lang="no" sz="900" b="1">
                <a:solidFill>
                  <a:schemeClr val="dk1"/>
                </a:solidFill>
              </a:rPr>
              <a:t>oppsøker innbyggerne der de er, enten fysisk eller digitalt</a:t>
            </a:r>
            <a:r>
              <a:rPr lang="no" sz="900">
                <a:solidFill>
                  <a:schemeClr val="dk1"/>
                </a:solidFill>
              </a:rPr>
              <a:t>. </a:t>
            </a:r>
            <a:endParaRPr sz="900">
              <a:solidFill>
                <a:schemeClr val="dk1"/>
              </a:solidFill>
            </a:endParaRPr>
          </a:p>
          <a:p>
            <a:pPr marL="0" lvl="0" indent="0" algn="l" rtl="0">
              <a:lnSpc>
                <a:spcPct val="115000"/>
              </a:lnSpc>
              <a:spcBef>
                <a:spcPts val="700"/>
              </a:spcBef>
              <a:spcAft>
                <a:spcPts val="0"/>
              </a:spcAft>
              <a:buClr>
                <a:schemeClr val="dk1"/>
              </a:buClr>
              <a:buSzPts val="1100"/>
              <a:buFont typeface="Arial"/>
              <a:buNone/>
            </a:pPr>
            <a:r>
              <a:rPr lang="no" sz="900">
                <a:solidFill>
                  <a:schemeClr val="dk1"/>
                </a:solidFill>
              </a:rPr>
              <a:t>Den teknologisk utviklingen har bidratt til et enda </a:t>
            </a:r>
            <a:r>
              <a:rPr lang="no" sz="900" b="1">
                <a:solidFill>
                  <a:schemeClr val="dk1"/>
                </a:solidFill>
              </a:rPr>
              <a:t>mer fleksibelt utdannings- og arbeidsliv</a:t>
            </a:r>
            <a:r>
              <a:rPr lang="no" sz="900">
                <a:solidFill>
                  <a:schemeClr val="dk1"/>
                </a:solidFill>
              </a:rPr>
              <a:t> og gjør at stadig flere innbyggere har flere bosteder de veksler mellom, også familier. En </a:t>
            </a:r>
            <a:r>
              <a:rPr lang="no" sz="900" b="1">
                <a:solidFill>
                  <a:schemeClr val="dk1"/>
                </a:solidFill>
              </a:rPr>
              <a:t>ny skattemodell</a:t>
            </a:r>
            <a:r>
              <a:rPr lang="no" sz="900">
                <a:solidFill>
                  <a:schemeClr val="dk1"/>
                </a:solidFill>
              </a:rPr>
              <a:t> gjør at man ved delt bosted i ulike kommuner, også må skatte til begge, noe som er et viktig element i de nye kommunens inntektsmodeller, sammen med eiendomsskatt. Bynære hytteområder har omstilt seg som sekundærboligområder for velstående familier som vil unnslippe byene, og flere pendler fast mellom primær- og sekundærbolig. Private skoler har etablert “distrikts-campus” slik at barnefamilier kan bo flere steder og fortsatt ivareta skolegangen. Med økt interesse fra utenlandske familier har man videre gjort det enklere å kjøpe ferieboliger uten å bo i Norge, også for personer utenfor EU/EØS. </a:t>
            </a:r>
            <a:r>
              <a:rPr lang="no" sz="900" b="1">
                <a:solidFill>
                  <a:schemeClr val="dk1"/>
                </a:solidFill>
              </a:rPr>
              <a:t>Turisme og andre alternative næringer vokser kraftig</a:t>
            </a:r>
            <a:r>
              <a:rPr lang="no" sz="900">
                <a:solidFill>
                  <a:schemeClr val="dk1"/>
                </a:solidFill>
              </a:rPr>
              <a:t>. De mest attraktive feriedestinasjonene har utviklet seg for å imøtekomme flere turister fra utlandet etterhvert som klimaendringer har gjort sommerhalvåret lengre i Norge og skapt hetebølger om somrene i flere andre land.</a:t>
            </a:r>
            <a:endParaRPr sz="900">
              <a:solidFill>
                <a:schemeClr val="dk1"/>
              </a:solidFill>
            </a:endParaRPr>
          </a:p>
          <a:p>
            <a:pPr marL="0" lvl="0" indent="0" algn="l" rtl="0">
              <a:lnSpc>
                <a:spcPct val="115000"/>
              </a:lnSpc>
              <a:spcBef>
                <a:spcPts val="700"/>
              </a:spcBef>
              <a:spcAft>
                <a:spcPts val="700"/>
              </a:spcAft>
              <a:buNone/>
            </a:pPr>
            <a:endParaRPr sz="900">
              <a:solidFill>
                <a:schemeClr val="dk1"/>
              </a:solidFill>
            </a:endParaRPr>
          </a:p>
        </p:txBody>
      </p:sp>
      <p:sp>
        <p:nvSpPr>
          <p:cNvPr id="586" name="Google Shape;586;p51"/>
          <p:cNvSpPr txBox="1"/>
          <p:nvPr/>
        </p:nvSpPr>
        <p:spPr>
          <a:xfrm>
            <a:off x="1312860" y="853246"/>
            <a:ext cx="4465200" cy="603900"/>
          </a:xfrm>
          <a:prstGeom prst="rect">
            <a:avLst/>
          </a:prstGeom>
          <a:noFill/>
          <a:ln>
            <a:noFill/>
          </a:ln>
        </p:spPr>
        <p:txBody>
          <a:bodyPr spcFirstLastPara="1" wrap="square" lIns="94275" tIns="94275" rIns="94275" bIns="94275" anchor="t" anchorCtr="0">
            <a:noAutofit/>
          </a:bodyPr>
          <a:lstStyle/>
          <a:p>
            <a:pPr marL="0" lvl="0" indent="0" algn="l" rtl="0">
              <a:lnSpc>
                <a:spcPct val="115000"/>
              </a:lnSpc>
              <a:spcBef>
                <a:spcPts val="0"/>
              </a:spcBef>
              <a:spcAft>
                <a:spcPts val="600"/>
              </a:spcAft>
              <a:buNone/>
            </a:pPr>
            <a:r>
              <a:rPr lang="no" sz="1800" b="1">
                <a:solidFill>
                  <a:srgbClr val="12418B"/>
                </a:solidFill>
              </a:rPr>
              <a:t>Hva kjennetegner denne fremtiden?</a:t>
            </a:r>
            <a:endParaRPr sz="1800" b="1">
              <a:solidFill>
                <a:srgbClr val="12418B"/>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ISTID" val="e2973331-61c3-4cba-b0e9-654f6c9c50d0"/>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Vedlegg_Diskusjonsverktøy til kommuner og fylkeskommuner - Kommunesektoren mot 2050</Template>
  <TotalTime>4</TotalTime>
  <Words>7306</Words>
  <Application>Microsoft Office PowerPoint</Application>
  <PresentationFormat>Egendefinert</PresentationFormat>
  <Paragraphs>223</Paragraphs>
  <Slides>28</Slides>
  <Notes>28</Notes>
  <HiddenSlides>0</HiddenSlides>
  <MMClips>0</MMClips>
  <ScaleCrop>false</ScaleCrop>
  <HeadingPairs>
    <vt:vector size="6" baseType="variant">
      <vt:variant>
        <vt:lpstr>Brukte skrifter</vt:lpstr>
      </vt:variant>
      <vt:variant>
        <vt:i4>1</vt:i4>
      </vt:variant>
      <vt:variant>
        <vt:lpstr>Tema</vt:lpstr>
      </vt:variant>
      <vt:variant>
        <vt:i4>1</vt:i4>
      </vt:variant>
      <vt:variant>
        <vt:lpstr>Lysbildetitler</vt:lpstr>
      </vt:variant>
      <vt:variant>
        <vt:i4>28</vt:i4>
      </vt:variant>
    </vt:vector>
  </HeadingPairs>
  <TitlesOfParts>
    <vt:vector size="30" baseType="lpstr">
      <vt:lpstr>Arial</vt:lpstr>
      <vt:lpstr>Simple Light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Une Tangen</dc:creator>
  <cp:lastModifiedBy>Anette Hansen</cp:lastModifiedBy>
  <cp:revision>2</cp:revision>
  <dcterms:created xsi:type="dcterms:W3CDTF">2023-08-11T08:30:34Z</dcterms:created>
  <dcterms:modified xsi:type="dcterms:W3CDTF">2023-08-16T09:48:06Z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oudStatistics_StoryID">
    <vt:lpwstr>6852e40a-3582-47fb-9760-ad91202f5ee6</vt:lpwstr>
  </property>
</Properties>
</file>