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handoutMasterIdLst>
    <p:handoutMasterId r:id="rId15"/>
  </p:handoutMasterIdLst>
  <p:sldIdLst>
    <p:sldId id="258" r:id="rId2"/>
    <p:sldId id="259" r:id="rId3"/>
    <p:sldId id="281" r:id="rId4"/>
    <p:sldId id="288" r:id="rId5"/>
    <p:sldId id="282" r:id="rId6"/>
    <p:sldId id="292" r:id="rId7"/>
    <p:sldId id="283" r:id="rId8"/>
    <p:sldId id="290" r:id="rId9"/>
    <p:sldId id="289" r:id="rId10"/>
    <p:sldId id="284" r:id="rId11"/>
    <p:sldId id="285" r:id="rId12"/>
    <p:sldId id="293" r:id="rId13"/>
    <p:sldId id="267" r:id="rId14"/>
  </p:sldIdLst>
  <p:sldSz cx="12192000" cy="6858000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A58"/>
    <a:srgbClr val="BCCFE8"/>
    <a:srgbClr val="008CD3"/>
    <a:srgbClr val="001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59"/>
  </p:normalViewPr>
  <p:slideViewPr>
    <p:cSldViewPr snapToGrid="0" snapToObjects="1">
      <p:cViewPr varScale="1">
        <p:scale>
          <a:sx n="110" d="100"/>
          <a:sy n="110" d="100"/>
        </p:scale>
        <p:origin x="1192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6778F-9D10-D546-AD42-60AA27D9D64A}" type="datetimeFigureOut">
              <a:t>12.06.19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5C552-36E2-FE4A-8959-3A7D73BFBA2A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089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endParaRPr lang="nb-NO" dirty="0"/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5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47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95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48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12.06.19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74402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12.06.19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243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12.06.19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225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12.06.19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549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12.06.19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7575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12.06.19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8212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12.06.19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3724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12.06.19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154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12.06.19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1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649" r:id="rId10"/>
    <p:sldLayoutId id="2147483709" r:id="rId11"/>
    <p:sldLayoutId id="2147483710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ks-godt-spraak-prototype.herokuapp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Hva kjennetegner klart språk i digitale selvbetjeningsløsninger?</a:t>
            </a:r>
          </a:p>
        </p:txBody>
      </p:sp>
      <p:sp>
        <p:nvSpPr>
          <p:cNvPr id="7" name="Undertittel 6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nb-NO" sz="1400" i="1" dirty="0">
                <a:solidFill>
                  <a:srgbClr val="001A58"/>
                </a:solidFill>
              </a:rPr>
              <a:t>«En selvstendig og nyskapende kommunesektor»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C4110FCC-4E70-1A43-B4B4-D6DB47C7D3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136" y="468502"/>
            <a:ext cx="937549" cy="479593"/>
          </a:xfrm>
          <a:prstGeom prst="rect">
            <a:avLst/>
          </a:prstGeom>
        </p:spPr>
      </p:pic>
      <p:sp>
        <p:nvSpPr>
          <p:cNvPr id="9" name="Undertittel 6">
            <a:extLst>
              <a:ext uri="{FF2B5EF4-FFF2-40B4-BE49-F238E27FC236}">
                <a16:creationId xmlns:a16="http://schemas.microsoft.com/office/drawing/2014/main" id="{2EAFB7CC-5619-6A41-B4BD-FE752D1AEC80}"/>
              </a:ext>
            </a:extLst>
          </p:cNvPr>
          <p:cNvSpPr txBox="1">
            <a:spLocks/>
          </p:cNvSpPr>
          <p:nvPr/>
        </p:nvSpPr>
        <p:spPr>
          <a:xfrm>
            <a:off x="7081502" y="6165882"/>
            <a:ext cx="4748033" cy="4751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nb-NO" sz="1400" i="1">
                <a:solidFill>
                  <a:srgbClr val="001A58"/>
                </a:solidFill>
              </a:rPr>
              <a:t>«En selvstendig og nyskapende kommunesektor»</a:t>
            </a:r>
            <a:endParaRPr lang="nb-NO" sz="1400" i="1" dirty="0">
              <a:solidFill>
                <a:srgbClr val="001A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483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9CCDAA1-A036-E84E-8EA6-0F92FF5B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Hvem har vært involvert i prosessen?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64957BC-30DB-254E-B895-E3CA668224E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Kommuner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Oslo kommune (UKE + PBE)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Ås kommune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Oppegård kommune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Bergen kommune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Fredrikstad kommune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Indre Fosen kommune</a:t>
            </a:r>
          </a:p>
          <a:p>
            <a:pPr marL="0" indent="0">
              <a:buNone/>
            </a:pPr>
            <a:endParaRPr lang="nb-NO" dirty="0"/>
          </a:p>
          <a:p>
            <a:pPr>
              <a:buFont typeface="Arial" panose="020B0604020202020204" pitchFamily="34" charset="0"/>
              <a:buChar char="•"/>
            </a:pPr>
            <a:endParaRPr lang="nb-NO" dirty="0"/>
          </a:p>
          <a:p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3B3E64D9-BD89-3448-BAAA-F5503D7B3B9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Statlige virksomheter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Direktoratet for </a:t>
            </a:r>
            <a:r>
              <a:rPr lang="nb-NO" dirty="0" err="1"/>
              <a:t>byggkvalitet</a:t>
            </a:r>
            <a:r>
              <a:rPr lang="nb-NO" dirty="0"/>
              <a:t> (</a:t>
            </a:r>
            <a:r>
              <a:rPr lang="nb-NO" dirty="0" err="1"/>
              <a:t>DiBK</a:t>
            </a:r>
            <a:r>
              <a:rPr lang="nb-NO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NAV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Lånekassen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Politidirektoratet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Utlendingsnemnda (UNE)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Utlendingsdirektoratet (UDI)</a:t>
            </a:r>
          </a:p>
        </p:txBody>
      </p:sp>
    </p:spTree>
    <p:extLst>
      <p:ext uri="{BB962C8B-B14F-4D97-AF65-F5344CB8AC3E}">
        <p14:creationId xmlns:p14="http://schemas.microsoft.com/office/powerpoint/2010/main" val="703954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557FA78-8262-E846-AF3E-14572771A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Hvem har vært involvert i prosessen? (2)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72B473E-6E6A-1D4D-8530-71CD57E4A7B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b="1" dirty="0"/>
              <a:t>Prosjektgruppen</a:t>
            </a:r>
          </a:p>
          <a:p>
            <a:r>
              <a:rPr lang="nb-NO" dirty="0"/>
              <a:t>KS</a:t>
            </a:r>
          </a:p>
          <a:p>
            <a:r>
              <a:rPr lang="nb-NO" dirty="0" err="1"/>
              <a:t>Difi</a:t>
            </a:r>
            <a:endParaRPr lang="nb-NO" dirty="0"/>
          </a:p>
          <a:p>
            <a:r>
              <a:rPr lang="nb-NO" dirty="0"/>
              <a:t>Språkrådet</a:t>
            </a:r>
          </a:p>
          <a:p>
            <a:endParaRPr lang="nb-NO" b="1" dirty="0"/>
          </a:p>
          <a:p>
            <a:endParaRPr lang="nb-NO" b="1" dirty="0"/>
          </a:p>
          <a:p>
            <a:pPr marL="0" indent="0">
              <a:buNone/>
            </a:pPr>
            <a:r>
              <a:rPr lang="nb-NO" b="1" dirty="0"/>
              <a:t>Nordiske språkmiljøer</a:t>
            </a:r>
          </a:p>
          <a:p>
            <a:r>
              <a:rPr lang="nb-NO" dirty="0"/>
              <a:t>Dansk </a:t>
            </a:r>
            <a:r>
              <a:rPr lang="nb-NO" dirty="0" err="1"/>
              <a:t>Sprognævn</a:t>
            </a:r>
            <a:endParaRPr lang="nb-NO" dirty="0"/>
          </a:p>
          <a:p>
            <a:r>
              <a:rPr lang="nb-NO"/>
              <a:t>Svenske UX-skribenter</a:t>
            </a:r>
          </a:p>
          <a:p>
            <a:pPr marL="0" indent="0">
              <a:buNone/>
            </a:pPr>
            <a:br>
              <a:rPr lang="nb-NO" dirty="0"/>
            </a:b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12F460A-6E5C-FB45-ADEB-2664AA32E0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b="1" dirty="0"/>
              <a:t>Referansegruppe</a:t>
            </a:r>
          </a:p>
          <a:p>
            <a:r>
              <a:rPr lang="nb-NO" dirty="0"/>
              <a:t>Rådmannsutvalget i Hordaland</a:t>
            </a:r>
          </a:p>
        </p:txBody>
      </p:sp>
    </p:spTree>
    <p:extLst>
      <p:ext uri="{BB962C8B-B14F-4D97-AF65-F5344CB8AC3E}">
        <p14:creationId xmlns:p14="http://schemas.microsoft.com/office/powerpoint/2010/main" val="2027125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A041EA8-6E1F-9541-94B2-175A29281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Klarspråk + digitalisering = sant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5B05158B-9871-E141-8FE7-F8DCE5EBF12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/>
              <a:t>Mye av den generelle </a:t>
            </a:r>
            <a:r>
              <a:rPr lang="nb-NO" dirty="0" err="1"/>
              <a:t>klarspråkskompetansen</a:t>
            </a:r>
            <a:r>
              <a:rPr lang="nb-NO" dirty="0"/>
              <a:t> er direkte overførbar til digitale løsninger, men det er avgjørende at også språket på interaksjonselementer er klart. Det innebærer blant annet å følge etablerte konvensjoner.</a:t>
            </a:r>
          </a:p>
          <a:p>
            <a:endParaRPr lang="nb-NO" dirty="0"/>
          </a:p>
          <a:p>
            <a:r>
              <a:rPr lang="nb-NO" dirty="0"/>
              <a:t>Én trend går i retning av minst mulig tekst, men avanserte digitale løsninger trenger mye tekst for å gjøre brukerne selvbetjente – god veiledningstekst kan gjøre det enklere å gjøre rett på første forsøk.</a:t>
            </a:r>
          </a:p>
          <a:p>
            <a:endParaRPr lang="nb-NO" dirty="0"/>
          </a:p>
          <a:p>
            <a:r>
              <a:rPr lang="nb-NO" dirty="0"/>
              <a:t>Når selvbetjening erstatter menneskemøter, blir språket i stor grad bærer av det «menneskelige»:  imøtekommenheten, dialogen, anerkjennelsen, respekten.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71180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3412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Prinsipper for klart språk i selvbetjeningsløsninger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Høsten 2018 fikk NTB Arkitekst og </a:t>
            </a:r>
            <a:r>
              <a:rPr lang="nb-NO" dirty="0" err="1"/>
              <a:t>Netlife</a:t>
            </a:r>
            <a:r>
              <a:rPr lang="nb-NO" dirty="0"/>
              <a:t> i oppdrag å utvikle prinsipper for klart språk i de ulike sjangerelementene i en digital tjeneste. </a:t>
            </a:r>
            <a:br>
              <a:rPr lang="nb-NO" dirty="0"/>
            </a:br>
            <a:endParaRPr lang="nb-NO" dirty="0"/>
          </a:p>
          <a:p>
            <a:r>
              <a:rPr lang="nb-NO" dirty="0"/>
              <a:t>Her beskriver vi arbeidet med denne FoU-en: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dirty="0"/>
              <a:t>Hvorfor trengs slike prinsipper?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dirty="0"/>
              <a:t>Hva er resultatet av arbeidet?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dirty="0"/>
              <a:t>Hvordan har vi jobbet med å definere og beskrive prinsippene?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dirty="0"/>
              <a:t>Hvem har vært involvert i prosessen?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>
              <a:solidFill>
                <a:schemeClr val="tx1"/>
              </a:solidFill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51481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35DB7C-BC1A-104B-843F-0B30CCB8A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Hvorfor trengs prinsipper for klart språk i digitale tjenester?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D8242AB-998D-6E44-B215-86B2DF38D1E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nb-NO" dirty="0"/>
              <a:t>Klart språk er avgjørende når innbyggerne skal bli selvbetjente og få en god brukeropplevelse. 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Det finnes i dag mange ressurser som beskriver hva som er klart og godt språk i tekster fra det offentlige, men ingen av disse tar for seg selvbetjeningsløsninger spesielt.</a:t>
            </a:r>
          </a:p>
          <a:p>
            <a:endParaRPr lang="nb-NO" dirty="0"/>
          </a:p>
          <a:p>
            <a:r>
              <a:rPr lang="nb-NO" dirty="0"/>
              <a:t>Det betyr at hver enkelt </a:t>
            </a:r>
            <a:r>
              <a:rPr lang="nb-NO" dirty="0" err="1"/>
              <a:t>innholdsrådgiver</a:t>
            </a:r>
            <a:r>
              <a:rPr lang="nb-NO" dirty="0"/>
              <a:t>, </a:t>
            </a:r>
            <a:r>
              <a:rPr lang="nb-NO" dirty="0" err="1"/>
              <a:t>kommunikatør</a:t>
            </a:r>
            <a:r>
              <a:rPr lang="nb-NO" dirty="0"/>
              <a:t> eller designer selv må vurdere hva som fungerer godt. Det fører til ulike løsninger med ulik kvalitet og liten forutsigbarhet for innbyggerne.</a:t>
            </a:r>
          </a:p>
        </p:txBody>
      </p:sp>
    </p:spTree>
    <p:extLst>
      <p:ext uri="{BB962C8B-B14F-4D97-AF65-F5344CB8AC3E}">
        <p14:creationId xmlns:p14="http://schemas.microsoft.com/office/powerpoint/2010/main" val="3676702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2999B8-2C7B-9741-872A-A69CB2A91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Hensikten med prinsippene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AA15541-12AB-6542-9AA5-566DB2CDA08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Prinsipper for klart og brukerorientert språk skal bidra til at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selvbetjeningsløsninger får godt, klart og forutsigbart innhold som gjør det enkelt å bruke tjenesten og øker sjansen for at innbyggerne faktisk blir selvbetjente</a:t>
            </a:r>
          </a:p>
          <a:p>
            <a:endParaRPr lang="nb-NO" dirty="0"/>
          </a:p>
          <a:p>
            <a:r>
              <a:rPr lang="nb-NO" dirty="0"/>
              <a:t>kommuner, statlige virksomheter og leverandører kan jobbe mer effektivt</a:t>
            </a:r>
          </a:p>
          <a:p>
            <a:endParaRPr lang="nb-NO" dirty="0"/>
          </a:p>
          <a:p>
            <a:r>
              <a:rPr lang="nb-NO" dirty="0"/>
              <a:t>det blir enklere for kommuner og statlige virksomheter å kvalitetssikre leveranser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59548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B59165-3256-954D-80D2-68A0916FA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</p:spPr>
        <p:txBody>
          <a:bodyPr>
            <a:normAutofit fontScale="90000"/>
          </a:bodyPr>
          <a:lstStyle/>
          <a:p>
            <a:br>
              <a:rPr lang="nb-NO" dirty="0"/>
            </a:br>
            <a:r>
              <a:rPr lang="nb-NO" sz="3100" dirty="0"/>
              <a:t>Hva er resultatet av arbeidet?</a:t>
            </a:r>
            <a:br>
              <a:rPr lang="nb-NO" sz="3100" dirty="0"/>
            </a:br>
            <a:endParaRPr lang="nb-NO" sz="31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5E5D406-5A5D-0F4B-8FB2-ACA239EA68C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/>
              <a:t>Resultatet av arbeidet er prinsipper knyttet til de ulike elementene i en selvbetjeningsløsning.</a:t>
            </a:r>
          </a:p>
          <a:p>
            <a:endParaRPr lang="nb-NO" dirty="0"/>
          </a:p>
          <a:p>
            <a:r>
              <a:rPr lang="nb-NO" dirty="0"/>
              <a:t>Prinsippene er illustrert med eksempler og har tips til gode ressurser og videre lesning.</a:t>
            </a:r>
          </a:p>
          <a:p>
            <a:endParaRPr lang="nb-NO" dirty="0"/>
          </a:p>
          <a:p>
            <a:r>
              <a:rPr lang="nb-NO" dirty="0"/>
              <a:t>Vi har utviklet strukturert innhold for å gjøre det enkelt å ta innholdet i bruk: </a:t>
            </a:r>
            <a:br>
              <a:rPr lang="nb-NO" dirty="0"/>
            </a:br>
            <a:r>
              <a:rPr lang="nb-NO" dirty="0">
                <a:hlinkClick r:id="rId2"/>
              </a:rPr>
              <a:t>https://ks-godt-spraak-prototype.herokuapp.com/</a:t>
            </a:r>
            <a:r>
              <a:rPr lang="nb-NO" dirty="0"/>
              <a:t> </a:t>
            </a:r>
          </a:p>
          <a:p>
            <a:endParaRPr lang="nb-NO" dirty="0"/>
          </a:p>
          <a:p>
            <a:r>
              <a:rPr lang="nb-NO" dirty="0"/>
              <a:t>Det er innholdet som er utviklet i FoU-prosjektet, designet kommer senere i prosessen.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92494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4E55802-13CA-0949-B70D-87696FE44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Disse elementene finnes det nå prinsipper for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C5C2EDF-685A-B34E-9FFF-E2D6E57BFFD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nb-NO" b="1" dirty="0"/>
              <a:t>Tekst på interaksjonselementer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nb-NO" dirty="0"/>
              <a:t>avkrysningsbokser og radioknapper 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nb-NO" dirty="0"/>
              <a:t>feilmeldinger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nb-NO" dirty="0"/>
              <a:t>hjelpetekster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nb-NO" dirty="0"/>
              <a:t>knapper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nb-NO" dirty="0"/>
              <a:t>ledetekster (</a:t>
            </a:r>
            <a:r>
              <a:rPr lang="nb-NO" dirty="0" err="1"/>
              <a:t>labels</a:t>
            </a:r>
            <a:r>
              <a:rPr lang="nb-NO" dirty="0"/>
              <a:t>, spørsmålstekst)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nb-NO" dirty="0"/>
              <a:t>lenketekster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nb-NO" dirty="0" err="1"/>
              <a:t>nedtrekksmenyer</a:t>
            </a:r>
            <a:endParaRPr lang="nb-NO" dirty="0"/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nb-NO" dirty="0"/>
              <a:t>åpne- og lukke-elementer</a:t>
            </a:r>
          </a:p>
          <a:p>
            <a:pPr marL="0" indent="0" fontAlgn="base">
              <a:buNone/>
            </a:pPr>
            <a:br>
              <a:rPr lang="nb-NO" dirty="0"/>
            </a:br>
            <a:endParaRPr lang="nb-NO" dirty="0"/>
          </a:p>
          <a:p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1B47D83E-C07D-2C4D-8290-6514317B283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nb-NO" b="1" dirty="0"/>
              <a:t>Vanlige sider i en selvbetjeningsløsning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nb-NO" dirty="0"/>
              <a:t>startsider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nb-NO" dirty="0"/>
              <a:t>oppsummeringssider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nb-NO" dirty="0"/>
              <a:t>slutt- og kvitteringssider</a:t>
            </a:r>
          </a:p>
          <a:p>
            <a:pPr marL="0" indent="0">
              <a:buNone/>
            </a:pPr>
            <a:endParaRPr lang="nb-NO" dirty="0"/>
          </a:p>
          <a:p>
            <a:pPr marL="0" indent="0" fontAlgn="base">
              <a:buNone/>
            </a:pPr>
            <a:r>
              <a:rPr lang="nb-NO" b="1" dirty="0"/>
              <a:t>Språk og tekst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nb-NO" dirty="0"/>
              <a:t>klare ord og setninger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nb-NO" dirty="0"/>
              <a:t>titler og mellomitler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nb-NO" dirty="0"/>
              <a:t>ingresser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nb-NO" dirty="0"/>
              <a:t>punktlister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81527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1C22654-2ABA-5B43-B49D-DABF67EC3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Hvordan har vi jobbet for å definere og beskrive prinsippene?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DE00CE1-25CC-9741-B743-DCA6928E739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I prosessen har vi</a:t>
            </a:r>
          </a:p>
          <a:p>
            <a:r>
              <a:rPr lang="nb-NO" dirty="0"/>
              <a:t>gransket dokumenter og kilder </a:t>
            </a:r>
          </a:p>
          <a:p>
            <a:r>
              <a:rPr lang="nb-NO" dirty="0"/>
              <a:t>analysert digitale tjenester </a:t>
            </a:r>
          </a:p>
          <a:p>
            <a:r>
              <a:rPr lang="nb-NO" dirty="0"/>
              <a:t>samlet gode eksempler</a:t>
            </a:r>
          </a:p>
          <a:p>
            <a:r>
              <a:rPr lang="nb-NO" dirty="0"/>
              <a:t>utviklet konsept og innhold </a:t>
            </a:r>
          </a:p>
          <a:p>
            <a:r>
              <a:rPr lang="nb-NO" dirty="0"/>
              <a:t>involvert målgruppen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58699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DA8440C-C30F-E54D-BBB7-44F222FBB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 har samlet, analysert, beskrevet, utviklet og testet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9025FEA-0F17-6A46-A9D5-5EFE7E0D466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/>
              <a:t>Vi har analysert og beskrevet fra et språklig perspektiv det som i dag er god praksis: </a:t>
            </a:r>
          </a:p>
          <a:p>
            <a:pPr lvl="1"/>
            <a:r>
              <a:rPr lang="nb-NO" dirty="0"/>
              <a:t>Hvilke etablerte konvensjoner bør vi følge for å gjøre tjenestene enkle, forutsigbare og effektive for brukeren? </a:t>
            </a:r>
          </a:p>
          <a:p>
            <a:pPr lvl="1"/>
            <a:r>
              <a:rPr lang="nb-NO" dirty="0"/>
              <a:t>Hva kjennetegner språk og innhold i gode selvbetjeningsløsninger?</a:t>
            </a:r>
          </a:p>
          <a:p>
            <a:endParaRPr lang="nb-NO" dirty="0"/>
          </a:p>
          <a:p>
            <a:r>
              <a:rPr lang="nb-NO" dirty="0"/>
              <a:t>Prinsippene tar i tillegg opp i seg føringer for innhold i selvbetjeningsløsninger som allerede finnes, blant annet krav til universell utforming, Elmer 3 og KS´ veileder for klarspråk.</a:t>
            </a:r>
          </a:p>
          <a:p>
            <a:endParaRPr lang="nb-NO" dirty="0"/>
          </a:p>
          <a:p>
            <a:r>
              <a:rPr lang="nb-NO" dirty="0"/>
              <a:t>Målgruppen har vært involvert i alle faser av prosessen.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64323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D253D8-027F-C34C-81ED-B8317DFBD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Dette er noen av spørsmålene prinsippene gir svar på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F05F823-B6B2-9D4B-AB7D-1AD8FE55612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/>
              <a:t>Når bør ledeteksten være et spørsmål, og når egner det seg bedre med en kortere formulering?</a:t>
            </a:r>
          </a:p>
          <a:p>
            <a:r>
              <a:rPr lang="nb-NO" dirty="0"/>
              <a:t>Hvilken form av verbet bør stå på en knappetekst?</a:t>
            </a:r>
          </a:p>
          <a:p>
            <a:r>
              <a:rPr lang="nb-NO" dirty="0"/>
              <a:t>Skal det være stor eller liten forbokstav på alternativene i avkrysningslister?</a:t>
            </a:r>
          </a:p>
          <a:p>
            <a:r>
              <a:rPr lang="nb-NO" dirty="0"/>
              <a:t>Hvilke formuleringer bør vi unngå for å gjøre en selvbetjeningsløsning tilgjengelig for flest mulig?</a:t>
            </a:r>
          </a:p>
          <a:p>
            <a:r>
              <a:rPr lang="nb-NO" dirty="0"/>
              <a:t>Hvilke opplysninger bør en kvitteringsside inneholde?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96807511"/>
      </p:ext>
    </p:extLst>
  </p:cSld>
  <p:clrMapOvr>
    <a:masterClrMapping/>
  </p:clrMapOvr>
</p:sld>
</file>

<file path=ppt/theme/theme1.xml><?xml version="1.0" encoding="utf-8"?>
<a:theme xmlns:a="http://schemas.openxmlformats.org/drawingml/2006/main" name="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sjektrapport" ma:contentTypeID="0x010100C466DCB15B7C4D46B76A8E26AA95A520009E905B4D5FB7A34A932C59B6FA114E4B" ma:contentTypeVersion="0" ma:contentTypeDescription="" ma:contentTypeScope="" ma:versionID="6ec0552e6d744daed03b0bbf321f0fe4">
  <xsd:schema xmlns:xsd="http://www.w3.org/2001/XMLSchema" xmlns:xs="http://www.w3.org/2001/XMLSchema" xmlns:p="http://schemas.microsoft.com/office/2006/metadata/properties" xmlns:ns1="http://schemas.microsoft.com/sharepoint/v3" xmlns:ns2="a0c403bc-df03-43c8-915b-d2d6e5c89d57" targetNamespace="http://schemas.microsoft.com/office/2006/metadata/properties" ma:root="true" ma:fieldsID="f5540488cbf06003735da23cb205329d" ns1:_="" ns2:_="">
    <xsd:import namespace="http://schemas.microsoft.com/sharepoint/v3"/>
    <xsd:import namespace="a0c403bc-df03-43c8-915b-d2d6e5c89d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eportDescription" minOccurs="0"/>
                <xsd:element ref="ns2:Rapportforfatter" minOccurs="0"/>
                <xsd:element ref="ns2:h63eb6bf2e3d4f93aa1ddf743b668c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ortDescription" ma:index="11" nillable="true" ma:displayName="Rapportbeskrivelse" ma:description="En beskrivelse av innholdet i rapporten" ma:internalName="Report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403bc-df03-43c8-915b-d2d6e5c89d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9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Fast ID" ma:description="Behold IDen ved tillegging." ma:hidden="true" ma:internalName="_dlc_DocIdPersistId" ma:readOnly="true">
      <xsd:simpleType>
        <xsd:restriction base="dms:Boolean"/>
      </xsd:simpleType>
    </xsd:element>
    <xsd:element name="Rapportforfatter" ma:index="12" nillable="true" ma:displayName="Rapportforfatter" ma:internalName="Rapportforfatter">
      <xsd:simpleType>
        <xsd:restriction base="dms:Text">
          <xsd:maxLength value="255"/>
        </xsd:restriction>
      </xsd:simpleType>
    </xsd:element>
    <xsd:element name="h63eb6bf2e3d4f93aa1ddf743b668c17" ma:index="13" nillable="true" ma:taxonomy="true" ma:internalName="h63eb6bf2e3d4f93aa1ddf743b668c17" ma:taxonomyFieldName="Dokumentkategori" ma:displayName="Dokumentkategori" ma:default="" ma:fieldId="{163eb6bf-2e3d-4f93-aa1d-df743b668c17}" ma:sspId="723dea4e-3c3b-4542-8cf3-09c21c94bb66" ma:termSetId="115804ee-8a7e-44c7-8782-636c4cc4e93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Global taksonomikolonne" ma:hidden="true" ma:list="{0619e880-d3e8-4a0a-ac1c-51547fa4f40c}" ma:internalName="TaxCatchAll" ma:showField="CatchAllData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Global taksonomikolonne1" ma:hidden="true" ma:list="{0619e880-d3e8-4a0a-ac1c-51547fa4f40c}" ma:internalName="TaxCatchAllLabel" ma:readOnly="true" ma:showField="CatchAllDataLabel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63eb6bf2e3d4f93aa1ddf743b668c17 xmlns="a0c403bc-df03-43c8-915b-d2d6e5c89d57">
      <Terms xmlns="http://schemas.microsoft.com/office/infopath/2007/PartnerControls">
        <TermInfo xmlns="http://schemas.microsoft.com/office/infopath/2007/PartnerControls">
          <TermName xmlns="http://schemas.microsoft.com/office/infopath/2007/PartnerControls">Ferdig rapport</TermName>
          <TermId xmlns="http://schemas.microsoft.com/office/infopath/2007/PartnerControls">156a6abd-85a5-41fa-b9ea-26f319ec23ea</TermId>
        </TermInfo>
      </Terms>
    </h63eb6bf2e3d4f93aa1ddf743b668c17>
    <Rapportforfatter xmlns="a0c403bc-df03-43c8-915b-d2d6e5c89d57" xsi:nil="true"/>
    <ReportDescription xmlns="http://schemas.microsoft.com/sharepoint/v3" xsi:nil="true"/>
    <TaxCatchAll xmlns="a0c403bc-df03-43c8-915b-d2d6e5c89d57">
      <Value>4</Value>
    </TaxCatchAll>
    <_dlc_DocId xmlns="a0c403bc-df03-43c8-915b-d2d6e5c89d57">DMFW2D44QQMK-1546893335-1</_dlc_DocId>
    <_dlc_DocIdUrl xmlns="a0c403bc-df03-43c8-915b-d2d6e5c89d57">
      <Url>http://fou.ks.no/prosjekter/184003/_layouts/15/DocIdRedir.aspx?ID=DMFW2D44QQMK-1546893335-1</Url>
      <Description>DMFW2D44QQMK-1546893335-1</Description>
    </_dlc_DocIdUrl>
  </documentManagement>
</p:properties>
</file>

<file path=customXml/itemProps1.xml><?xml version="1.0" encoding="utf-8"?>
<ds:datastoreItem xmlns:ds="http://schemas.openxmlformats.org/officeDocument/2006/customXml" ds:itemID="{16204C3E-DACF-4EE3-8D7E-EED4CC360624}"/>
</file>

<file path=customXml/itemProps2.xml><?xml version="1.0" encoding="utf-8"?>
<ds:datastoreItem xmlns:ds="http://schemas.openxmlformats.org/officeDocument/2006/customXml" ds:itemID="{95DD9189-C2E0-4A07-93EE-703F9C0361A0}"/>
</file>

<file path=customXml/itemProps3.xml><?xml version="1.0" encoding="utf-8"?>
<ds:datastoreItem xmlns:ds="http://schemas.openxmlformats.org/officeDocument/2006/customXml" ds:itemID="{35D71E7F-9593-467E-8175-BE05676A6256}"/>
</file>

<file path=customXml/itemProps4.xml><?xml version="1.0" encoding="utf-8"?>
<ds:datastoreItem xmlns:ds="http://schemas.openxmlformats.org/officeDocument/2006/customXml" ds:itemID="{7CEB4794-FABE-4346-9527-ED1BE4B80C9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3671</TotalTime>
  <Words>658</Words>
  <Application>Microsoft Macintosh PowerPoint</Application>
  <PresentationFormat>Widescreen</PresentationFormat>
  <Paragraphs>121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6" baseType="lpstr">
      <vt:lpstr>Arial</vt:lpstr>
      <vt:lpstr>Calibri</vt:lpstr>
      <vt:lpstr>KS-profiltema</vt:lpstr>
      <vt:lpstr>Hva kjennetegner klart språk i digitale selvbetjeningsløsninger?</vt:lpstr>
      <vt:lpstr>Prinsipper for klart språk i selvbetjeningsløsninger</vt:lpstr>
      <vt:lpstr>Hvorfor trengs prinsipper for klart språk i digitale tjenester?</vt:lpstr>
      <vt:lpstr>Hensikten med prinsippene</vt:lpstr>
      <vt:lpstr> Hva er resultatet av arbeidet? </vt:lpstr>
      <vt:lpstr>Disse elementene finnes det nå prinsipper for</vt:lpstr>
      <vt:lpstr>Hvordan har vi jobbet for å definere og beskrive prinsippene?</vt:lpstr>
      <vt:lpstr>Vi har samlet, analysert, beskrevet, utviklet og testet</vt:lpstr>
      <vt:lpstr>Dette er noen av spørsmålene prinsippene gir svar på</vt:lpstr>
      <vt:lpstr>Hvem har vært involvert i prosessen?</vt:lpstr>
      <vt:lpstr>Hvem har vært involvert i prosessen? (2)</vt:lpstr>
      <vt:lpstr>Klarspråk + digitalisering = sant</vt:lpstr>
      <vt:lpstr>PowerPoint-presentasjon</vt:lpstr>
    </vt:vector>
  </TitlesOfParts>
  <Company>Crop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Ståle Hevrøy</dc:creator>
  <cp:lastModifiedBy>Microsoft Office-bruker</cp:lastModifiedBy>
  <cp:revision>66</cp:revision>
  <dcterms:created xsi:type="dcterms:W3CDTF">2014-12-02T12:21:04Z</dcterms:created>
  <dcterms:modified xsi:type="dcterms:W3CDTF">2019-06-14T11:32:47Z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0x010100C466DCB15B7C4D46B76A8E26AA95A520009E905B4D5FB7A34A932C59B6FA114E4B</vt:lpwstr>
  </property>
  <property fmtid="{D5CDD505-2E9C-101B-9397-08002B2CF9AE}" pid="3" name="_dlc_DocIdItemGuid">
    <vt:lpwstr>c97af9b2-b211-44f8-907d-fe32ec6e060e</vt:lpwstr>
  </property>
  <property fmtid="{D5CDD505-2E9C-101B-9397-08002B2CF9AE}" pid="4" name="Dokumentkategori">
    <vt:lpwstr>4;#Ferdig rapport|156a6abd-85a5-41fa-b9ea-26f319ec23ea</vt:lpwstr>
  </property>
</Properties>
</file>