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4"/>
  </p:sldMasterIdLst>
  <p:notesMasterIdLst>
    <p:notesMasterId r:id="rId6"/>
  </p:notesMasterIdLst>
  <p:handoutMasterIdLst>
    <p:handoutMasterId r:id="rId7"/>
  </p:handoutMasterIdLst>
  <p:sldIdLst>
    <p:sldId id="269" r:id="rId5"/>
  </p:sldIdLst>
  <p:sldSz cx="12192000" cy="6858000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A58"/>
    <a:srgbClr val="BCCFE8"/>
    <a:srgbClr val="008CD3"/>
    <a:srgbClr val="001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A64276-CE1F-447A-A2D1-131A35C9889D}" v="2" dt="2022-08-31T12:08:10.5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6. sep 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BCE54-1574-48EA-B1A3-D959143B0F4C}" type="datetimeFigureOut">
              <a:rPr lang="nb-NO" smtClean="0"/>
              <a:t>6. sep 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6FA5D-5B82-4124-BC91-FA11608967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201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/>
              <a:t>(Forvaltning kr.4,2 </a:t>
            </a:r>
            <a:r>
              <a:rPr lang="nb-NO" sz="1200" err="1"/>
              <a:t>mill</a:t>
            </a:r>
            <a:r>
              <a:rPr lang="nb-NO" sz="1200"/>
              <a:t> hvor Oslo / Bergen tar</a:t>
            </a:r>
            <a:r>
              <a:rPr lang="nb-NO" sz="1200" baseline="0"/>
              <a:t> mye; </a:t>
            </a:r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D2882-DE78-4E49-8E47-47FCEBFC97E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991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7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6. sep 2022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6. sep 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6. sep 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6. sep 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6. sep 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757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6. sep 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821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6. sep 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372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6. sep 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154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6. sep 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1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11" r:id="rId10"/>
    <p:sldLayoutId id="2147483709" r:id="rId11"/>
    <p:sldLayoutId id="214748371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1054" y="192891"/>
            <a:ext cx="10972800" cy="413475"/>
          </a:xfrm>
        </p:spPr>
        <p:txBody>
          <a:bodyPr>
            <a:normAutofit fontScale="90000"/>
          </a:bodyPr>
          <a:lstStyle/>
          <a:p>
            <a:r>
              <a:rPr lang="nb-NO" dirty="0"/>
              <a:t>Gjelder fra 2022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581025"/>
              </p:ext>
            </p:extLst>
          </p:nvPr>
        </p:nvGraphicFramePr>
        <p:xfrm>
          <a:off x="512323" y="710156"/>
          <a:ext cx="11545791" cy="5520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6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8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395">
                <a:tc>
                  <a:txBody>
                    <a:bodyPr/>
                    <a:lstStyle/>
                    <a:p>
                      <a:r>
                        <a:rPr lang="nb-NO" sz="1800" dirty="0"/>
                        <a:t>Til hvem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Hva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Kostnad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EPJ leverandør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Installasjon, og </a:t>
                      </a:r>
                      <a:r>
                        <a:rPr lang="nb-NO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evt</a:t>
                      </a:r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oppgradering for å få på plass ny funksjonalitet i EPJ.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8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Engangskostnad</a:t>
                      </a:r>
                      <a:r>
                        <a:rPr lang="nb-NO" sz="18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 avhengig av avtaler mellom kommune og leverandør.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1" i="0" u="none" strike="noStrike" noProof="0" dirty="0">
                          <a:solidFill>
                            <a:schemeClr val="dk1"/>
                          </a:solidFill>
                          <a:latin typeface="Calibri"/>
                        </a:rPr>
                        <a:t>Årlige </a:t>
                      </a:r>
                      <a:r>
                        <a:rPr lang="nb-NO" sz="1800" b="0" i="0" u="none" strike="noStrike" noProof="0" dirty="0">
                          <a:solidFill>
                            <a:schemeClr val="dk1"/>
                          </a:solidFill>
                          <a:latin typeface="Calibri"/>
                        </a:rPr>
                        <a:t>vedlikeholdskostnader.</a:t>
                      </a:r>
                      <a:endParaRPr lang="en-US" sz="1800" b="0" i="0" u="none" strike="noStrike" noProof="0" dirty="0">
                        <a:latin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Ingen lisenskostnad.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/>
                        <a:t>NHN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Forvalting av helsenorge.no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800" b="1" baseline="0" dirty="0"/>
                        <a:t>Årlige forvaltningskostnader:</a:t>
                      </a:r>
                      <a:r>
                        <a:rPr lang="nb-NO" sz="1800" baseline="0" dirty="0"/>
                        <a:t> </a:t>
                      </a:r>
                      <a:endParaRPr lang="nb-NO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Kostnader for drift og forvaltning for helsenorge.no er inkl i faktura fra NHN for betaling for nasjonale e-helse løsninger</a:t>
                      </a:r>
                      <a:br>
                        <a:rPr lang="nb-NO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nb-NO" sz="14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Jfr.</a:t>
                      </a:r>
                      <a:r>
                        <a:rPr lang="nb-NO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Forskrift om standarder og nasjonale e-helseløsninger § 16</a:t>
                      </a:r>
                      <a:endParaRPr lang="nb-NO" sz="1200" b="0" i="0" u="none" strike="noStrike" kern="1200" baseline="0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9392">
                <a:tc>
                  <a:txBody>
                    <a:bodyPr/>
                    <a:lstStyle/>
                    <a:p>
                      <a:r>
                        <a:rPr lang="nb-NO" sz="1800" dirty="0"/>
                        <a:t>KS - Digifin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>
                          <a:solidFill>
                            <a:schemeClr val="tx1"/>
                          </a:solidFill>
                        </a:rPr>
                        <a:t>Tilbakebetaling</a:t>
                      </a:r>
                      <a:r>
                        <a:rPr lang="nb-NO" sz="1800" baseline="0" dirty="0">
                          <a:solidFill>
                            <a:schemeClr val="tx1"/>
                          </a:solidFill>
                        </a:rPr>
                        <a:t> til Digifin.</a:t>
                      </a:r>
                      <a:endParaRPr lang="nb-NO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b-NO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Bistand og videreutvikling </a:t>
                      </a:r>
                      <a:r>
                        <a:rPr lang="nb-NO" sz="1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 Digihelse </a:t>
                      </a:r>
                      <a:endParaRPr lang="nb-NO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1" i="0" u="none" strike="noStrike" kern="1200" noProof="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Engangskostnad</a:t>
                      </a:r>
                      <a:r>
                        <a:rPr lang="nb-NO" sz="1800" b="0" i="0" u="none" strike="noStrike" kern="1200" noProof="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800" b="0" i="0" u="none" strike="noStrike" kern="1200" noProof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ved avtaleinngåelse med KS: </a:t>
                      </a:r>
                      <a:endParaRPr lang="en-US" sz="1800" b="0" i="0" u="none" strike="noStrike" kern="1200" noProof="0" dirty="0">
                        <a:solidFill>
                          <a:schemeClr val="dk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2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0" i="0" u="none" strike="noStrike" kern="1200" noProof="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   Kr. 25 000,- små kommuner</a:t>
                      </a:r>
                      <a:endParaRPr lang="en-US" sz="1800" b="0" i="0" u="none" strike="noStrike" kern="1200" noProof="0" dirty="0">
                        <a:solidFill>
                          <a:schemeClr val="dk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2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0" i="0" u="none" strike="noStrike" kern="1200" noProof="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  Kr. 40 000,- kommuner &gt; 5000 innbyggere</a:t>
                      </a:r>
                    </a:p>
                    <a:p>
                      <a:pPr marL="0" marR="0" lvl="2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8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Innbyggerpris kr. 4,- (faktureres samtidig)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dirty="0"/>
                        <a:t>KS- Digifin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800" dirty="0">
                          <a:solidFill>
                            <a:schemeClr val="tx1"/>
                          </a:solidFill>
                        </a:rPr>
                        <a:t>Medlemskap i Digifin. </a:t>
                      </a:r>
                      <a:br>
                        <a:rPr lang="nb-NO" sz="1800" dirty="0">
                          <a:solidFill>
                            <a:schemeClr val="tx1"/>
                          </a:solidFill>
                        </a:rPr>
                      </a:br>
                      <a:r>
                        <a:rPr lang="nb-NO" sz="1800" dirty="0">
                          <a:solidFill>
                            <a:schemeClr val="tx1"/>
                          </a:solidFill>
                        </a:rPr>
                        <a:t>En mellomfinansiering for å utvikle digitale fellesløsninger for sektoren</a:t>
                      </a:r>
                      <a:endParaRPr lang="nb-NO" sz="18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800" b="1" dirty="0"/>
                        <a:t>Engangskostnad </a:t>
                      </a:r>
                      <a:r>
                        <a:rPr lang="nb-NO" sz="1800" b="0" dirty="0"/>
                        <a:t>ved avtaleinngåelse </a:t>
                      </a:r>
                      <a:r>
                        <a:rPr lang="nb-NO" sz="1800" dirty="0"/>
                        <a:t>i </a:t>
                      </a:r>
                      <a:r>
                        <a:rPr lang="nb-NO" sz="1800" dirty="0" err="1"/>
                        <a:t>Digifin</a:t>
                      </a:r>
                      <a:r>
                        <a:rPr lang="nb-NO" sz="1800" dirty="0"/>
                        <a:t>:</a:t>
                      </a:r>
                    </a:p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kommuner:                kr. 20,- per innbygger </a:t>
                      </a:r>
                    </a:p>
                    <a:p>
                      <a:pPr marL="0" marR="0" lvl="2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fylkeskommuner:      kr.</a:t>
                      </a:r>
                      <a:r>
                        <a:rPr lang="nb-NO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5,- per innbygger</a:t>
                      </a:r>
                      <a:endParaRPr lang="nb-N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145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363340"/>
      </p:ext>
    </p:extLst>
  </p:cSld>
  <p:clrMapOvr>
    <a:masterClrMapping/>
  </p:clrMapOvr>
</p:sld>
</file>

<file path=ppt/theme/theme1.xml><?xml version="1.0" encoding="utf-8"?>
<a:theme xmlns:a="http://schemas.openxmlformats.org/drawingml/2006/main" name="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6A75D58EB9E5D47A005B6AB4F735C8B" ma:contentTypeVersion="6" ma:contentTypeDescription="Opprett et nytt dokument." ma:contentTypeScope="" ma:versionID="ae8a08dd8a76ba0542d64b0f1f874a88">
  <xsd:schema xmlns:xsd="http://www.w3.org/2001/XMLSchema" xmlns:xs="http://www.w3.org/2001/XMLSchema" xmlns:p="http://schemas.microsoft.com/office/2006/metadata/properties" xmlns:ns2="077b83c4-d25d-4e69-85cc-b893afb0c20c" targetNamespace="http://schemas.microsoft.com/office/2006/metadata/properties" ma:root="true" ma:fieldsID="96a469d781d77721137ac79a779f632a" ns2:_="">
    <xsd:import namespace="077b83c4-d25d-4e69-85cc-b893afb0c2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7b83c4-d25d-4e69-85cc-b893afb0c2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9A5F24-E897-4BC9-BD5D-11AA4CA0CDDB}">
  <ds:schemaRefs>
    <ds:schemaRef ds:uri="http://purl.org/dc/elements/1.1/"/>
    <ds:schemaRef ds:uri="http://purl.org/dc/terms/"/>
    <ds:schemaRef ds:uri="http://schemas.microsoft.com/office/2006/metadata/properties"/>
    <ds:schemaRef ds:uri="077b83c4-d25d-4e69-85cc-b893afb0c20c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59F22D7-9012-4E1E-99AC-B63965EFEB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7b83c4-d25d-4e69-85cc-b893afb0c2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59EF7F-2D8F-4A86-862F-677AFFFF05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KS_pptmal widescreen_Nynorsk_forside</Template>
  <TotalTime>12853</TotalTime>
  <Words>179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KS-profiltema</vt:lpstr>
      <vt:lpstr>Gjelder fra 2022</vt:lpstr>
    </vt:vector>
  </TitlesOfParts>
  <Company>Crop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Gjelder fra 2020</dc:title>
  <dc:creator>Camilla Rigmor Holm</dc:creator>
  <cp:lastModifiedBy>Tonje Torsgard</cp:lastModifiedBy>
  <cp:revision>11</cp:revision>
  <dcterms:created xsi:type="dcterms:W3CDTF">2020-03-13T09:10:27Z</dcterms:created>
  <dcterms:modified xsi:type="dcterms:W3CDTF">2022-09-06T04:38:23Z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0x01010046A75D58EB9E5D47A005B6AB4F735C8B</vt:lpwstr>
  </property>
</Properties>
</file>